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handoutMasterIdLst>
    <p:handoutMasterId r:id="rId14"/>
  </p:handoutMasterIdLst>
  <p:sldIdLst>
    <p:sldId id="256" r:id="rId2"/>
    <p:sldId id="318" r:id="rId3"/>
    <p:sldId id="315" r:id="rId4"/>
    <p:sldId id="314" r:id="rId5"/>
    <p:sldId id="312" r:id="rId6"/>
    <p:sldId id="317" r:id="rId7"/>
    <p:sldId id="319" r:id="rId8"/>
    <p:sldId id="423" r:id="rId9"/>
    <p:sldId id="424" r:id="rId10"/>
    <p:sldId id="321" r:id="rId11"/>
    <p:sldId id="320" r:id="rId12"/>
  </p:sldIdLst>
  <p:sldSz cx="9753600" cy="7315200"/>
  <p:notesSz cx="7315200" cy="9601200"/>
  <p:defaultTextStyle>
    <a:defPPr>
      <a:defRPr lang="en-GB"/>
    </a:defPPr>
    <a:lvl1pPr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304" userDrawn="1">
          <p15:clr>
            <a:srgbClr val="A4A3A4"/>
          </p15:clr>
        </p15:guide>
        <p15:guide id="2" pos="3072" userDrawn="1">
          <p15:clr>
            <a:srgbClr val="A4A3A4"/>
          </p15:clr>
        </p15:guide>
      </p15:sldGuideLst>
    </p:ext>
    <p:ext uri="{2D200454-40CA-4A62-9FC3-DE9A4176ACB9}">
      <p15:notesGuideLst xmlns:p15="http://schemas.microsoft.com/office/powerpoint/2012/main">
        <p15:guide id="1" orient="horz" pos="2980" userDrawn="1">
          <p15:clr>
            <a:srgbClr val="A4A3A4"/>
          </p15:clr>
        </p15:guide>
        <p15:guide id="2" pos="227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29" autoAdjust="0"/>
    <p:restoredTop sz="94127" autoAdjust="0"/>
  </p:normalViewPr>
  <p:slideViewPr>
    <p:cSldViewPr>
      <p:cViewPr varScale="1">
        <p:scale>
          <a:sx n="73" d="100"/>
          <a:sy n="73" d="100"/>
        </p:scale>
        <p:origin x="1416" y="58"/>
      </p:cViewPr>
      <p:guideLst>
        <p:guide orient="horz" pos="2304"/>
        <p:guide pos="3072"/>
      </p:guideLst>
    </p:cSldViewPr>
  </p:slideViewPr>
  <p:outlineViewPr>
    <p:cViewPr varScale="1">
      <p:scale>
        <a:sx n="170" d="200"/>
        <a:sy n="170" d="200"/>
      </p:scale>
      <p:origin x="0" y="-5499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0" d="100"/>
          <a:sy n="60" d="100"/>
        </p:scale>
        <p:origin x="3178" y="370"/>
      </p:cViewPr>
      <p:guideLst>
        <p:guide orient="horz" pos="2980"/>
        <p:guide pos="227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55" cy="479567"/>
          </a:xfrm>
          <a:prstGeom prst="rect">
            <a:avLst/>
          </a:prstGeom>
        </p:spPr>
        <p:txBody>
          <a:bodyPr vert="horz" lIns="95390" tIns="47695" rIns="95390" bIns="47695" rtlCol="0"/>
          <a:lstStyle>
            <a:lvl1pPr algn="l">
              <a:defRPr sz="1300"/>
            </a:lvl1pPr>
          </a:lstStyle>
          <a:p>
            <a:endParaRPr lang="en-US" dirty="0"/>
          </a:p>
        </p:txBody>
      </p:sp>
      <p:sp>
        <p:nvSpPr>
          <p:cNvPr id="3" name="Date Placeholder 2"/>
          <p:cNvSpPr>
            <a:spLocks noGrp="1"/>
          </p:cNvSpPr>
          <p:nvPr>
            <p:ph type="dt" sz="quarter" idx="1"/>
          </p:nvPr>
        </p:nvSpPr>
        <p:spPr>
          <a:xfrm>
            <a:off x="4143271" y="0"/>
            <a:ext cx="3170255" cy="479567"/>
          </a:xfrm>
          <a:prstGeom prst="rect">
            <a:avLst/>
          </a:prstGeom>
        </p:spPr>
        <p:txBody>
          <a:bodyPr vert="horz" lIns="95390" tIns="47695" rIns="95390" bIns="47695" rtlCol="0"/>
          <a:lstStyle>
            <a:lvl1pPr algn="r">
              <a:defRPr sz="1300"/>
            </a:lvl1pPr>
          </a:lstStyle>
          <a:p>
            <a:fld id="{B87CCAAF-252C-4847-8D16-EDD6B40E4912}" type="datetimeFigureOut">
              <a:rPr lang="en-US" smtClean="0"/>
              <a:pPr/>
              <a:t>1/15/2025</a:t>
            </a:fld>
            <a:endParaRPr lang="en-US" dirty="0"/>
          </a:p>
        </p:txBody>
      </p:sp>
      <p:sp>
        <p:nvSpPr>
          <p:cNvPr id="4" name="Footer Placeholder 3"/>
          <p:cNvSpPr>
            <a:spLocks noGrp="1"/>
          </p:cNvSpPr>
          <p:nvPr>
            <p:ph type="ftr" sz="quarter" idx="2"/>
          </p:nvPr>
        </p:nvSpPr>
        <p:spPr>
          <a:xfrm>
            <a:off x="0" y="9119991"/>
            <a:ext cx="3170255" cy="479567"/>
          </a:xfrm>
          <a:prstGeom prst="rect">
            <a:avLst/>
          </a:prstGeom>
        </p:spPr>
        <p:txBody>
          <a:bodyPr vert="horz" lIns="95390" tIns="47695" rIns="95390" bIns="47695"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271" y="9119991"/>
            <a:ext cx="3170255" cy="479567"/>
          </a:xfrm>
          <a:prstGeom prst="rect">
            <a:avLst/>
          </a:prstGeom>
        </p:spPr>
        <p:txBody>
          <a:bodyPr vert="horz" lIns="95390" tIns="47695" rIns="95390" bIns="47695" rtlCol="0" anchor="b"/>
          <a:lstStyle>
            <a:lvl1pPr algn="r">
              <a:defRPr sz="1300"/>
            </a:lvl1pPr>
          </a:lstStyle>
          <a:p>
            <a:fld id="{29996500-462A-4966-9632-4197CBF31A04}" type="slidenum">
              <a:rPr lang="en-US" smtClean="0"/>
              <a:pPr/>
              <a:t>‹#›</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1"/>
            <a:ext cx="7315200" cy="9601200"/>
          </a:xfrm>
          <a:prstGeom prst="roundRect">
            <a:avLst>
              <a:gd name="adj" fmla="val 19"/>
            </a:avLst>
          </a:prstGeom>
          <a:solidFill>
            <a:srgbClr val="FFFFFF"/>
          </a:solidFill>
          <a:ln w="9525">
            <a:noFill/>
            <a:round/>
            <a:headEnd/>
            <a:tailEnd/>
          </a:ln>
          <a:effectLst/>
        </p:spPr>
        <p:txBody>
          <a:bodyPr wrap="none" lIns="95390" tIns="47695" rIns="95390" bIns="47695" anchor="ctr"/>
          <a:lstStyle/>
          <a:p>
            <a:endParaRPr lang="en-GB" dirty="0"/>
          </a:p>
        </p:txBody>
      </p:sp>
      <p:sp>
        <p:nvSpPr>
          <p:cNvPr id="2050" name="Rectangle 2"/>
          <p:cNvSpPr>
            <a:spLocks noGrp="1" noChangeArrowheads="1"/>
          </p:cNvSpPr>
          <p:nvPr>
            <p:ph type="hdr"/>
          </p:nvPr>
        </p:nvSpPr>
        <p:spPr bwMode="auto">
          <a:xfrm>
            <a:off x="5950299" y="100184"/>
            <a:ext cx="674914" cy="21843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53902" algn="l"/>
                <a:tab pos="1907804" algn="l"/>
                <a:tab pos="2861706" algn="l"/>
                <a:tab pos="3815608" algn="l"/>
                <a:tab pos="4769510" algn="l"/>
                <a:tab pos="5723412" algn="l"/>
                <a:tab pos="6677315" algn="l"/>
                <a:tab pos="7631217" algn="l"/>
                <a:tab pos="8585119" algn="l"/>
                <a:tab pos="9539021" algn="l"/>
                <a:tab pos="10492923" algn="l"/>
              </a:tabLst>
              <a:defRPr sz="1500" b="1">
                <a:solidFill>
                  <a:srgbClr val="000000"/>
                </a:solidFill>
                <a:cs typeface="Arial Unicode MS" charset="0"/>
              </a:defRPr>
            </a:lvl1pPr>
          </a:lstStyle>
          <a:p>
            <a:r>
              <a:rPr lang="en-US" dirty="0"/>
              <a:t>doc.: IEEE 802.11-yy/xxxxr0</a:t>
            </a:r>
          </a:p>
        </p:txBody>
      </p:sp>
      <p:sp>
        <p:nvSpPr>
          <p:cNvPr id="2051" name="Rectangle 3"/>
          <p:cNvSpPr>
            <a:spLocks noGrp="1" noChangeArrowheads="1"/>
          </p:cNvSpPr>
          <p:nvPr>
            <p:ph type="dt"/>
          </p:nvPr>
        </p:nvSpPr>
        <p:spPr bwMode="auto">
          <a:xfrm>
            <a:off x="689987" y="100184"/>
            <a:ext cx="870857" cy="21843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53902" algn="l"/>
                <a:tab pos="1907804" algn="l"/>
                <a:tab pos="2861706" algn="l"/>
                <a:tab pos="3815608" algn="l"/>
                <a:tab pos="4769510" algn="l"/>
                <a:tab pos="5723412" algn="l"/>
                <a:tab pos="6677315" algn="l"/>
                <a:tab pos="7631217" algn="l"/>
                <a:tab pos="8585119" algn="l"/>
                <a:tab pos="9539021" algn="l"/>
                <a:tab pos="10492923" algn="l"/>
              </a:tabLst>
              <a:defRPr sz="1500" b="1">
                <a:solidFill>
                  <a:srgbClr val="000000"/>
                </a:solidFill>
                <a:cs typeface="Arial Unicode MS" charset="0"/>
              </a:defRPr>
            </a:lvl1pPr>
          </a:lstStyle>
          <a:p>
            <a:r>
              <a:rPr lang="en-US" dirty="0"/>
              <a:t>Month Year</a:t>
            </a:r>
          </a:p>
        </p:txBody>
      </p:sp>
      <p:sp>
        <p:nvSpPr>
          <p:cNvPr id="2052" name="Rectangle 4"/>
          <p:cNvSpPr>
            <a:spLocks noGrp="1" noRot="1" noChangeAspect="1" noChangeArrowheads="1"/>
          </p:cNvSpPr>
          <p:nvPr>
            <p:ph type="sldImg"/>
          </p:nvPr>
        </p:nvSpPr>
        <p:spPr bwMode="auto">
          <a:xfrm>
            <a:off x="1265238" y="725488"/>
            <a:ext cx="4783137" cy="358775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74690" y="4560818"/>
            <a:ext cx="5364146" cy="4319390"/>
          </a:xfrm>
          <a:prstGeom prst="rect">
            <a:avLst/>
          </a:prstGeom>
          <a:noFill/>
          <a:ln w="9525">
            <a:noFill/>
            <a:round/>
            <a:headEnd/>
            <a:tailEnd/>
          </a:ln>
          <a:effectLst/>
        </p:spPr>
        <p:txBody>
          <a:bodyPr vert="horz" wrap="square" lIns="97644" tIns="48071" rIns="97644" bIns="48071"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652199" y="9295723"/>
            <a:ext cx="973015" cy="18722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76951" algn="l"/>
                <a:tab pos="1430853" algn="l"/>
                <a:tab pos="2384755" algn="l"/>
                <a:tab pos="3338657" algn="l"/>
                <a:tab pos="4292559" algn="l"/>
                <a:tab pos="5246461" algn="l"/>
                <a:tab pos="6200364" algn="l"/>
                <a:tab pos="7154266" algn="l"/>
                <a:tab pos="8108168" algn="l"/>
                <a:tab pos="9062070" algn="l"/>
                <a:tab pos="10015972" algn="l"/>
                <a:tab pos="10969874" algn="l"/>
              </a:tabLst>
              <a:defRPr sz="1300">
                <a:solidFill>
                  <a:srgbClr val="000000"/>
                </a:solidFill>
                <a:cs typeface="Arial Unicode MS" charset="0"/>
              </a:defRPr>
            </a:lvl1pPr>
          </a:lstStyle>
          <a:p>
            <a:r>
              <a:rPr lang="en-US" dirty="0"/>
              <a:t>John Doe, Some Company</a:t>
            </a:r>
          </a:p>
        </p:txBody>
      </p:sp>
      <p:sp>
        <p:nvSpPr>
          <p:cNvPr id="2055" name="Rectangle 7"/>
          <p:cNvSpPr>
            <a:spLocks noGrp="1" noChangeArrowheads="1"/>
          </p:cNvSpPr>
          <p:nvPr>
            <p:ph type="sldNum"/>
          </p:nvPr>
        </p:nvSpPr>
        <p:spPr bwMode="auto">
          <a:xfrm>
            <a:off x="3399693" y="9295722"/>
            <a:ext cx="539262" cy="3761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53902" algn="l"/>
                <a:tab pos="1907804" algn="l"/>
                <a:tab pos="2861706" algn="l"/>
                <a:tab pos="3815608" algn="l"/>
                <a:tab pos="4769510" algn="l"/>
                <a:tab pos="5723412" algn="l"/>
                <a:tab pos="6677315" algn="l"/>
                <a:tab pos="7631217" algn="l"/>
                <a:tab pos="8585119" algn="l"/>
                <a:tab pos="9539021" algn="l"/>
                <a:tab pos="10492923" algn="l"/>
              </a:tabLst>
              <a:defRPr sz="1300">
                <a:solidFill>
                  <a:srgbClr val="000000"/>
                </a:solidFill>
                <a:cs typeface="Arial Unicode MS" charset="0"/>
              </a:defRPr>
            </a:lvl1pPr>
          </a:lstStyle>
          <a:p>
            <a:r>
              <a:rPr lang="en-US" dirty="0"/>
              <a:t>Page </a:t>
            </a:r>
            <a:fld id="{47A7FEEB-9CD2-43FE-843C-C5350BEACB45}" type="slidenum">
              <a:rPr lang="en-US"/>
              <a:pPr/>
              <a:t>‹#›</a:t>
            </a:fld>
            <a:endParaRPr lang="en-US" dirty="0"/>
          </a:p>
        </p:txBody>
      </p:sp>
      <p:sp>
        <p:nvSpPr>
          <p:cNvPr id="2056" name="Rectangle 8"/>
          <p:cNvSpPr>
            <a:spLocks noChangeArrowheads="1"/>
          </p:cNvSpPr>
          <p:nvPr/>
        </p:nvSpPr>
        <p:spPr bwMode="auto">
          <a:xfrm>
            <a:off x="762001" y="9295723"/>
            <a:ext cx="777457" cy="200055"/>
          </a:xfrm>
          <a:prstGeom prst="rect">
            <a:avLst/>
          </a:prstGeom>
          <a:noFill/>
          <a:ln w="9525">
            <a:noFill/>
            <a:round/>
            <a:headEnd/>
            <a:tailEnd/>
          </a:ln>
          <a:effectLst/>
        </p:spPr>
        <p:txBody>
          <a:bodyPr wrap="none" lIns="0" tIns="0" rIns="0" bIns="0">
            <a:spAutoFit/>
          </a:bodyPr>
          <a:lstStyle/>
          <a:p>
            <a:pPr>
              <a:tabLst>
                <a:tab pos="0" algn="l"/>
                <a:tab pos="953902" algn="l"/>
                <a:tab pos="1907804" algn="l"/>
                <a:tab pos="2861706" algn="l"/>
                <a:tab pos="3815608" algn="l"/>
                <a:tab pos="4769510" algn="l"/>
                <a:tab pos="5723412" algn="l"/>
                <a:tab pos="6677315" algn="l"/>
                <a:tab pos="7631217" algn="l"/>
                <a:tab pos="8585119" algn="l"/>
                <a:tab pos="9539021" algn="l"/>
                <a:tab pos="10492923" algn="l"/>
              </a:tabLst>
            </a:pPr>
            <a:r>
              <a:rPr lang="en-US" sz="1300" dirty="0">
                <a:solidFill>
                  <a:srgbClr val="000000"/>
                </a:solidFill>
              </a:rPr>
              <a:t>Submission</a:t>
            </a:r>
          </a:p>
        </p:txBody>
      </p:sp>
      <p:sp>
        <p:nvSpPr>
          <p:cNvPr id="2057" name="Line 9"/>
          <p:cNvSpPr>
            <a:spLocks noChangeShapeType="1"/>
          </p:cNvSpPr>
          <p:nvPr/>
        </p:nvSpPr>
        <p:spPr bwMode="auto">
          <a:xfrm>
            <a:off x="763675" y="9294081"/>
            <a:ext cx="5787851" cy="1642"/>
          </a:xfrm>
          <a:prstGeom prst="line">
            <a:avLst/>
          </a:prstGeom>
          <a:noFill/>
          <a:ln w="12600">
            <a:solidFill>
              <a:srgbClr val="000000"/>
            </a:solidFill>
            <a:miter lim="800000"/>
            <a:headEnd/>
            <a:tailEnd/>
          </a:ln>
          <a:effectLst/>
        </p:spPr>
        <p:txBody>
          <a:bodyPr lIns="95390" tIns="47695" rIns="95390" bIns="47695"/>
          <a:lstStyle/>
          <a:p>
            <a:endParaRPr lang="en-GB" dirty="0"/>
          </a:p>
        </p:txBody>
      </p:sp>
      <p:sp>
        <p:nvSpPr>
          <p:cNvPr id="2058" name="Line 10"/>
          <p:cNvSpPr>
            <a:spLocks noChangeShapeType="1"/>
          </p:cNvSpPr>
          <p:nvPr/>
        </p:nvSpPr>
        <p:spPr bwMode="auto">
          <a:xfrm>
            <a:off x="683288" y="307121"/>
            <a:ext cx="5948624" cy="1642"/>
          </a:xfrm>
          <a:prstGeom prst="line">
            <a:avLst/>
          </a:prstGeom>
          <a:noFill/>
          <a:ln w="12600">
            <a:solidFill>
              <a:srgbClr val="000000"/>
            </a:solidFill>
            <a:miter lim="800000"/>
            <a:headEnd/>
            <a:tailEnd/>
          </a:ln>
          <a:effectLst/>
        </p:spPr>
        <p:txBody>
          <a:bodyPr lIns="95390" tIns="47695" rIns="95390" bIns="47695"/>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1pPr>
    <a:lvl2pPr marL="785372" indent="-302066"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2pPr>
    <a:lvl3pPr marL="1208265"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3pPr>
    <a:lvl4pPr marL="1691571"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4pPr>
    <a:lvl5pPr marL="2174878"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5pPr>
    <a:lvl6pPr marL="2416531" algn="l" defTabSz="966612" rtl="0" eaLnBrk="1" latinLnBrk="0" hangingPunct="1">
      <a:defRPr sz="1269" kern="1200">
        <a:solidFill>
          <a:schemeClr val="tx1"/>
        </a:solidFill>
        <a:latin typeface="+mn-lt"/>
        <a:ea typeface="+mn-ea"/>
        <a:cs typeface="+mn-cs"/>
      </a:defRPr>
    </a:lvl6pPr>
    <a:lvl7pPr marL="2899837" algn="l" defTabSz="966612" rtl="0" eaLnBrk="1" latinLnBrk="0" hangingPunct="1">
      <a:defRPr sz="1269" kern="1200">
        <a:solidFill>
          <a:schemeClr val="tx1"/>
        </a:solidFill>
        <a:latin typeface="+mn-lt"/>
        <a:ea typeface="+mn-ea"/>
        <a:cs typeface="+mn-cs"/>
      </a:defRPr>
    </a:lvl7pPr>
    <a:lvl8pPr marL="3383143" algn="l" defTabSz="966612" rtl="0" eaLnBrk="1" latinLnBrk="0" hangingPunct="1">
      <a:defRPr sz="1269" kern="1200">
        <a:solidFill>
          <a:schemeClr val="tx1"/>
        </a:solidFill>
        <a:latin typeface="+mn-lt"/>
        <a:ea typeface="+mn-ea"/>
        <a:cs typeface="+mn-cs"/>
      </a:defRPr>
    </a:lvl8pPr>
    <a:lvl9pPr marL="3866449" algn="l" defTabSz="966612" rtl="0" eaLnBrk="1" latinLnBrk="0" hangingPunct="1">
      <a:defRPr sz="12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217527" y="725921"/>
            <a:ext cx="4880149" cy="3588543"/>
          </a:xfrm>
          <a:prstGeom prst="rect">
            <a:avLst/>
          </a:prstGeom>
          <a:solidFill>
            <a:srgbClr val="FFFFFF"/>
          </a:solidFill>
          <a:ln w="9525">
            <a:solidFill>
              <a:srgbClr val="000000"/>
            </a:solidFill>
            <a:miter lim="800000"/>
            <a:headEnd/>
            <a:tailEnd/>
          </a:ln>
          <a:effectLst/>
        </p:spPr>
        <p:txBody>
          <a:bodyPr wrap="none" lIns="95390" tIns="47695" rIns="95390" bIns="47695" anchor="ctr"/>
          <a:lstStyle/>
          <a:p>
            <a:endParaRPr lang="en-GB" dirty="0"/>
          </a:p>
        </p:txBody>
      </p:sp>
      <p:sp>
        <p:nvSpPr>
          <p:cNvPr id="12290" name="Rectangle 2"/>
          <p:cNvSpPr txBox="1">
            <a:spLocks noGrp="1" noChangeArrowheads="1"/>
          </p:cNvSpPr>
          <p:nvPr>
            <p:ph type="body"/>
          </p:nvPr>
        </p:nvSpPr>
        <p:spPr bwMode="auto">
          <a:xfrm>
            <a:off x="974690" y="4560817"/>
            <a:ext cx="5365820" cy="4417932"/>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Font typeface="Arial" panose="020B0604020202020204" pitchFamily="34" charset="0"/>
              <a:buChar char="•"/>
              <a:defRPr/>
            </a:lvl1pPr>
            <a:lvl2pPr marL="853463" indent="-365770">
              <a:buFont typeface="Courier New" panose="02070309020205020404" pitchFamily="49" charset="0"/>
              <a:buChar char="o"/>
              <a:defRPr/>
            </a:lvl2pPr>
            <a:lvl3pPr marL="1280195" indent="-304809">
              <a:buFont typeface="Arial" panose="020B0604020202020204" pitchFamily="34" charset="0"/>
              <a:buChar char="•"/>
              <a:defRPr/>
            </a:lvl3pPr>
            <a:lvl4pPr marL="1767887" indent="-304809">
              <a:buFont typeface="Arial" panose="020B0604020202020204" pitchFamily="34" charset="0"/>
              <a:buChar char="•"/>
              <a:defRPr/>
            </a:lvl4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cs typeface="Arial Unicode MS" charset="0"/>
              </a:defRPr>
            </a:lvl1pPr>
          </a:lstStyle>
          <a:p>
            <a:r>
              <a:rPr lang="en-GB" dirty="0"/>
              <a:t>Benjamin Rolfe, BCA et al</a:t>
            </a:r>
          </a:p>
        </p:txBody>
      </p:sp>
      <p:sp>
        <p:nvSpPr>
          <p:cNvPr id="12" name="Rectangle 3"/>
          <p:cNvSpPr>
            <a:spLocks noGrp="1" noChangeArrowheads="1"/>
          </p:cNvSpPr>
          <p:nvPr>
            <p:ph type="dt" idx="15"/>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cs typeface="Arial Unicode MS" charset="0"/>
              </a:defRPr>
            </a:lvl1pPr>
          </a:lstStyle>
          <a:p>
            <a:r>
              <a:rPr lang="en-US" dirty="0"/>
              <a:t>Jan 2025</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0"/>
            <a:ext cx="8290560" cy="1137920"/>
          </a:xfrm>
        </p:spPr>
        <p:txBody>
          <a:bodyPr/>
          <a:lstStyle>
            <a:lvl1pPr>
              <a:defRPr sz="3200">
                <a:latin typeface="+mn-lt"/>
              </a:defRPr>
            </a:lvl1pPr>
          </a:lstStyle>
          <a:p>
            <a:r>
              <a:rPr lang="en-US" dirty="0"/>
              <a:t>Click to edit Master title style</a:t>
            </a:r>
          </a:p>
        </p:txBody>
      </p:sp>
      <p:sp>
        <p:nvSpPr>
          <p:cNvPr id="3" name="Text Placeholder 2"/>
          <p:cNvSpPr>
            <a:spLocks noGrp="1"/>
          </p:cNvSpPr>
          <p:nvPr>
            <p:ph type="body" sz="half" idx="1"/>
          </p:nvPr>
        </p:nvSpPr>
        <p:spPr>
          <a:xfrm>
            <a:off x="731520" y="2113280"/>
            <a:ext cx="8290560"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4263130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31520" y="731522"/>
            <a:ext cx="8288868" cy="1136227"/>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731520" y="2113282"/>
            <a:ext cx="8288868" cy="438742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p:txBody>
      </p:sp>
      <p:sp>
        <p:nvSpPr>
          <p:cNvPr id="1027" name="Rectangle 3"/>
          <p:cNvSpPr>
            <a:spLocks noGrp="1" noChangeArrowheads="1"/>
          </p:cNvSpPr>
          <p:nvPr>
            <p:ph type="dt"/>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latin typeface="Calibri" panose="020F0502020204030204" pitchFamily="34" charset="0"/>
                <a:cs typeface="Arial Unicode MS" charset="0"/>
              </a:defRPr>
            </a:lvl1pPr>
          </a:lstStyle>
          <a:p>
            <a:r>
              <a:rPr lang="en-US" dirty="0"/>
              <a:t>Jan 2025</a:t>
            </a:r>
            <a:endParaRPr lang="en-GB" dirty="0"/>
          </a:p>
        </p:txBody>
      </p:sp>
      <p:sp>
        <p:nvSpPr>
          <p:cNvPr id="1028" name="Rectangle 4"/>
          <p:cNvSpPr>
            <a:spLocks noGrp="1" noChangeArrowheads="1"/>
          </p:cNvSpPr>
          <p:nvPr>
            <p:ph type="ftr"/>
          </p:nvPr>
        </p:nvSpPr>
        <p:spPr bwMode="auto">
          <a:xfrm>
            <a:off x="5715006" y="6907108"/>
            <a:ext cx="3396821" cy="26263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dirty="0"/>
              <a:t>Benjamin Rolfe, BCA et al</a:t>
            </a:r>
          </a:p>
        </p:txBody>
      </p:sp>
      <p:sp>
        <p:nvSpPr>
          <p:cNvPr id="1029" name="Rectangle 5"/>
          <p:cNvSpPr>
            <a:spLocks noGrp="1" noChangeArrowheads="1"/>
          </p:cNvSpPr>
          <p:nvPr>
            <p:ph type="sldNum"/>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dirty="0"/>
              <a:t>Slide </a:t>
            </a:r>
            <a:fld id="{D09C756B-EB39-4236-ADBB-73052B179AE4}" type="slidenum">
              <a:rPr lang="en-GB" smtClean="0"/>
              <a:pPr/>
              <a:t>‹#›</a:t>
            </a:fld>
            <a:endParaRPr lang="en-GB" dirty="0"/>
          </a:p>
        </p:txBody>
      </p:sp>
      <p:sp>
        <p:nvSpPr>
          <p:cNvPr id="1030" name="Line 6"/>
          <p:cNvSpPr>
            <a:spLocks noChangeShapeType="1"/>
          </p:cNvSpPr>
          <p:nvPr/>
        </p:nvSpPr>
        <p:spPr bwMode="auto">
          <a:xfrm>
            <a:off x="772160" y="653301"/>
            <a:ext cx="8290560" cy="1694"/>
          </a:xfrm>
          <a:prstGeom prst="line">
            <a:avLst/>
          </a:prstGeom>
          <a:noFill/>
          <a:ln w="12600">
            <a:solidFill>
              <a:srgbClr val="000000"/>
            </a:solidFill>
            <a:miter lim="800000"/>
            <a:headEnd/>
            <a:tailEnd/>
          </a:ln>
          <a:effectLst/>
        </p:spPr>
        <p:txBody>
          <a:bodyPr/>
          <a:lstStyle/>
          <a:p>
            <a:endParaRPr lang="en-GB" sz="2706" dirty="0">
              <a:latin typeface="Calibri" panose="020F0502020204030204" pitchFamily="34" charset="0"/>
            </a:endParaRPr>
          </a:p>
        </p:txBody>
      </p:sp>
      <p:sp>
        <p:nvSpPr>
          <p:cNvPr id="1031" name="Rectangle 7"/>
          <p:cNvSpPr>
            <a:spLocks noChangeArrowheads="1"/>
          </p:cNvSpPr>
          <p:nvPr/>
        </p:nvSpPr>
        <p:spPr bwMode="auto">
          <a:xfrm>
            <a:off x="729828" y="6907108"/>
            <a:ext cx="1022665" cy="262701"/>
          </a:xfrm>
          <a:prstGeom prst="rect">
            <a:avLst/>
          </a:prstGeom>
          <a:noFill/>
          <a:ln w="9525">
            <a:noFill/>
            <a:round/>
            <a:headEnd/>
            <a:tailEnd/>
          </a:ln>
          <a:effectLst/>
        </p:spPr>
        <p:txBody>
          <a:bodyPr wrap="none" lIns="0" tIns="0" rIns="0" bIns="0">
            <a:spAutoFit/>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1707" dirty="0">
                <a:solidFill>
                  <a:srgbClr val="000000"/>
                </a:solidFill>
                <a:latin typeface="Calibri" panose="020F0502020204030204" pitchFamily="34" charset="0"/>
              </a:rPr>
              <a:t>Submission</a:t>
            </a:r>
          </a:p>
        </p:txBody>
      </p:sp>
      <p:sp>
        <p:nvSpPr>
          <p:cNvPr id="1032" name="Line 8"/>
          <p:cNvSpPr>
            <a:spLocks noChangeShapeType="1"/>
          </p:cNvSpPr>
          <p:nvPr/>
        </p:nvSpPr>
        <p:spPr bwMode="auto">
          <a:xfrm>
            <a:off x="731520" y="6908800"/>
            <a:ext cx="8371840" cy="1694"/>
          </a:xfrm>
          <a:prstGeom prst="line">
            <a:avLst/>
          </a:prstGeom>
          <a:noFill/>
          <a:ln w="12600">
            <a:solidFill>
              <a:srgbClr val="000000"/>
            </a:solidFill>
            <a:miter lim="800000"/>
            <a:headEnd/>
            <a:tailEnd/>
          </a:ln>
          <a:effectLst/>
        </p:spPr>
        <p:txBody>
          <a:bodyPr/>
          <a:lstStyle/>
          <a:p>
            <a:endParaRPr lang="en-GB" sz="2987" dirty="0">
              <a:latin typeface="Calibri" panose="020F0502020204030204" pitchFamily="34" charset="0"/>
            </a:endParaRPr>
          </a:p>
        </p:txBody>
      </p:sp>
      <p:sp>
        <p:nvSpPr>
          <p:cNvPr id="10" name="Date Placeholder 3"/>
          <p:cNvSpPr txBox="1">
            <a:spLocks/>
          </p:cNvSpPr>
          <p:nvPr userDrawn="1"/>
        </p:nvSpPr>
        <p:spPr bwMode="auto">
          <a:xfrm>
            <a:off x="5334003" y="380978"/>
            <a:ext cx="3733826"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79226"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a:pPr>
            <a:r>
              <a:rPr kumimoji="0" lang="en-GB" sz="1920" b="1" i="0" u="none" strike="noStrike" kern="1200" cap="none" spc="0" normalizeH="0" baseline="0" noProof="0" dirty="0">
                <a:ln>
                  <a:noFill/>
                </a:ln>
                <a:solidFill>
                  <a:srgbClr val="000000"/>
                </a:solidFill>
                <a:effectLst/>
                <a:uLnTx/>
                <a:uFillTx/>
                <a:latin typeface="Calibri" panose="020F0502020204030204" pitchFamily="34" charset="0"/>
                <a:ea typeface="MS Gothic" charset="-128"/>
                <a:cs typeface="Arial Unicode MS" charset="0"/>
              </a:rPr>
              <a:t>doc.: IEEE 802.19-25/0003r2</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Lst>
  <p:hf hdr="0"/>
  <p:txStyles>
    <p:titleStyle>
      <a:lvl1pPr algn="ctr" defTabSz="479226" rtl="0" eaLnBrk="1" fontAlgn="base" hangingPunct="1">
        <a:spcBef>
          <a:spcPct val="0"/>
        </a:spcBef>
        <a:spcAft>
          <a:spcPct val="0"/>
        </a:spcAft>
        <a:buClr>
          <a:srgbClr val="000000"/>
        </a:buClr>
        <a:buSzPct val="100000"/>
        <a:buFont typeface="Times New Roman" pitchFamily="16" charset="0"/>
        <a:defRPr sz="3840" b="1">
          <a:solidFill>
            <a:srgbClr val="000000"/>
          </a:solidFill>
          <a:latin typeface="Calibri" panose="020F0502020204030204" pitchFamily="34" charset="0"/>
          <a:ea typeface="+mj-ea"/>
          <a:cs typeface="+mj-cs"/>
        </a:defRPr>
      </a:lvl1pPr>
      <a:lvl2pPr marL="792502" indent="-304809"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2pPr>
      <a:lvl3pPr marL="1219232"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3pPr>
      <a:lvl4pPr marL="1706925"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4pPr>
      <a:lvl5pPr marL="2194618"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5pPr>
      <a:lvl6pPr marL="2682311"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6pPr>
      <a:lvl7pPr marL="3170004"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7pPr>
      <a:lvl8pPr marL="3657697"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8pPr>
      <a:lvl9pPr marL="4145390"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9pPr>
    </p:titleStyle>
    <p:bodyStyle>
      <a:lvl1pPr marL="365770" indent="-365770" algn="l" defTabSz="479226" rtl="0" eaLnBrk="1" fontAlgn="base" hangingPunct="1">
        <a:spcBef>
          <a:spcPts val="640"/>
        </a:spcBef>
        <a:spcAft>
          <a:spcPct val="0"/>
        </a:spcAft>
        <a:buClr>
          <a:srgbClr val="000000"/>
        </a:buClr>
        <a:buSzPct val="100000"/>
        <a:buFont typeface="Times New Roman" pitchFamily="16" charset="0"/>
        <a:defRPr sz="2560" b="1">
          <a:solidFill>
            <a:srgbClr val="000000"/>
          </a:solidFill>
          <a:latin typeface="Calibri" panose="020F0502020204030204" pitchFamily="34" charset="0"/>
          <a:ea typeface="+mn-ea"/>
          <a:cs typeface="+mn-cs"/>
        </a:defRPr>
      </a:lvl1pPr>
      <a:lvl2pPr marL="792502" indent="-304809" algn="l" defTabSz="479226" rtl="0" eaLnBrk="1" fontAlgn="base" hangingPunct="1">
        <a:spcBef>
          <a:spcPts val="533"/>
        </a:spcBef>
        <a:spcAft>
          <a:spcPct val="0"/>
        </a:spcAft>
        <a:buClr>
          <a:srgbClr val="000000"/>
        </a:buClr>
        <a:buSzPct val="100000"/>
        <a:buFont typeface="Times New Roman" pitchFamily="16" charset="0"/>
        <a:defRPr sz="2133">
          <a:solidFill>
            <a:srgbClr val="000000"/>
          </a:solidFill>
          <a:latin typeface="Calibri" panose="020F0502020204030204" pitchFamily="34" charset="0"/>
          <a:ea typeface="+mn-ea"/>
        </a:defRPr>
      </a:lvl2pPr>
      <a:lvl3pPr marL="1219232" indent="-243846" algn="l" defTabSz="479226" rtl="0" eaLnBrk="1" fontAlgn="base" hangingPunct="1">
        <a:spcBef>
          <a:spcPts val="48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n-ea"/>
        </a:defRPr>
      </a:lvl3pPr>
      <a:lvl4pPr marL="1706925"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p:bodyStyle>
    <p:otherStyle>
      <a:defPPr>
        <a:defRPr lang="en-US"/>
      </a:defPPr>
      <a:lvl1pPr marL="0" algn="l" defTabSz="975386" rtl="0" eaLnBrk="1" latinLnBrk="0" hangingPunct="1">
        <a:defRPr sz="1920" kern="1200">
          <a:solidFill>
            <a:schemeClr val="tx1"/>
          </a:solidFill>
          <a:latin typeface="+mn-lt"/>
          <a:ea typeface="+mn-ea"/>
          <a:cs typeface="+mn-cs"/>
        </a:defRPr>
      </a:lvl1pPr>
      <a:lvl2pPr marL="487693" algn="l" defTabSz="975386" rtl="0" eaLnBrk="1" latinLnBrk="0" hangingPunct="1">
        <a:defRPr sz="1920" kern="1200">
          <a:solidFill>
            <a:schemeClr val="tx1"/>
          </a:solidFill>
          <a:latin typeface="+mn-lt"/>
          <a:ea typeface="+mn-ea"/>
          <a:cs typeface="+mn-cs"/>
        </a:defRPr>
      </a:lvl2pPr>
      <a:lvl3pPr marL="975386" algn="l" defTabSz="975386" rtl="0" eaLnBrk="1" latinLnBrk="0" hangingPunct="1">
        <a:defRPr sz="1920" kern="1200">
          <a:solidFill>
            <a:schemeClr val="tx1"/>
          </a:solidFill>
          <a:latin typeface="+mn-lt"/>
          <a:ea typeface="+mn-ea"/>
          <a:cs typeface="+mn-cs"/>
        </a:defRPr>
      </a:lvl3pPr>
      <a:lvl4pPr marL="1463079" algn="l" defTabSz="975386" rtl="0" eaLnBrk="1" latinLnBrk="0" hangingPunct="1">
        <a:defRPr sz="1920" kern="1200">
          <a:solidFill>
            <a:schemeClr val="tx1"/>
          </a:solidFill>
          <a:latin typeface="+mn-lt"/>
          <a:ea typeface="+mn-ea"/>
          <a:cs typeface="+mn-cs"/>
        </a:defRPr>
      </a:lvl4pPr>
      <a:lvl5pPr marL="1950772" algn="l" defTabSz="975386" rtl="0" eaLnBrk="1" latinLnBrk="0" hangingPunct="1">
        <a:defRPr sz="1920" kern="1200">
          <a:solidFill>
            <a:schemeClr val="tx1"/>
          </a:solidFill>
          <a:latin typeface="+mn-lt"/>
          <a:ea typeface="+mn-ea"/>
          <a:cs typeface="+mn-cs"/>
        </a:defRPr>
      </a:lvl5pPr>
      <a:lvl6pPr marL="2438465" algn="l" defTabSz="975386" rtl="0" eaLnBrk="1" latinLnBrk="0" hangingPunct="1">
        <a:defRPr sz="1920" kern="1200">
          <a:solidFill>
            <a:schemeClr val="tx1"/>
          </a:solidFill>
          <a:latin typeface="+mn-lt"/>
          <a:ea typeface="+mn-ea"/>
          <a:cs typeface="+mn-cs"/>
        </a:defRPr>
      </a:lvl6pPr>
      <a:lvl7pPr marL="2926158" algn="l" defTabSz="975386" rtl="0" eaLnBrk="1" latinLnBrk="0" hangingPunct="1">
        <a:defRPr sz="1920" kern="1200">
          <a:solidFill>
            <a:schemeClr val="tx1"/>
          </a:solidFill>
          <a:latin typeface="+mn-lt"/>
          <a:ea typeface="+mn-ea"/>
          <a:cs typeface="+mn-cs"/>
        </a:defRPr>
      </a:lvl7pPr>
      <a:lvl8pPr marL="3413851" algn="l" defTabSz="975386" rtl="0" eaLnBrk="1" latinLnBrk="0" hangingPunct="1">
        <a:defRPr sz="1920" kern="1200">
          <a:solidFill>
            <a:schemeClr val="tx1"/>
          </a:solidFill>
          <a:latin typeface="+mn-lt"/>
          <a:ea typeface="+mn-ea"/>
          <a:cs typeface="+mn-cs"/>
        </a:defRPr>
      </a:lvl8pPr>
      <a:lvl9pPr marL="3901544" algn="l" defTabSz="975386"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development.standards.ieee.org/myproject-web/app#viewpar/14995/11032"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743373" y="355601"/>
            <a:ext cx="2457015" cy="291254"/>
          </a:xfrm>
        </p:spPr>
        <p:txBody>
          <a:bodyPr/>
          <a:lstStyle/>
          <a:p>
            <a:r>
              <a:rPr lang="en-US"/>
              <a:t>Sept 2024</a:t>
            </a:r>
            <a:endParaRPr lang="en-GB" dirty="0"/>
          </a:p>
        </p:txBody>
      </p:sp>
      <p:sp>
        <p:nvSpPr>
          <p:cNvPr id="7" name="Footer Placeholder 4"/>
          <p:cNvSpPr>
            <a:spLocks noGrp="1"/>
          </p:cNvSpPr>
          <p:nvPr>
            <p:ph type="ftr" idx="14"/>
          </p:nvPr>
        </p:nvSpPr>
        <p:spPr>
          <a:xfrm>
            <a:off x="5867407" y="6907108"/>
            <a:ext cx="3244420" cy="193040"/>
          </a:xfrm>
        </p:spPr>
        <p:txBody>
          <a:bodyPr/>
          <a:lstStyle/>
          <a:p>
            <a:r>
              <a:rPr lang="da-DK"/>
              <a:t>Benjamin Rolfe, BCA et al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731520" y="731520"/>
            <a:ext cx="8290560" cy="89408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US" sz="3600" dirty="0"/>
              <a:t>TG 19.3a Agenda and Meeting Slides </a:t>
            </a:r>
            <a:br>
              <a:rPr lang="en-US" sz="3600" dirty="0"/>
            </a:br>
            <a:r>
              <a:rPr lang="en-US" sz="3600" dirty="0"/>
              <a:t>Jan 2025</a:t>
            </a:r>
            <a:endParaRPr lang="en-GB" sz="3600" dirty="0"/>
          </a:p>
        </p:txBody>
      </p:sp>
      <p:sp>
        <p:nvSpPr>
          <p:cNvPr id="3074" name="Rectangle 2"/>
          <p:cNvSpPr>
            <a:spLocks noGrp="1" noChangeArrowheads="1"/>
          </p:cNvSpPr>
          <p:nvPr>
            <p:ph type="body" idx="1"/>
          </p:nvPr>
        </p:nvSpPr>
        <p:spPr>
          <a:xfrm>
            <a:off x="731520" y="1710266"/>
            <a:ext cx="8290560" cy="423334"/>
          </a:xfrm>
          <a:ln/>
        </p:spPr>
        <p:txBody>
          <a:bodyPr/>
          <a:lstStyle/>
          <a:p>
            <a:pPr marL="0" indent="0" algn="ctr">
              <a:spcBef>
                <a:spcPts val="533"/>
              </a:spcBef>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200" b="0" dirty="0"/>
              <a:t>Date: 2025-01-11</a:t>
            </a:r>
            <a:endParaRPr lang="en-GB" sz="2200" b="0" dirty="0">
              <a:highlight>
                <a:srgbClr val="FFFF00"/>
              </a:highlight>
            </a:endParaRPr>
          </a:p>
        </p:txBody>
      </p:sp>
      <p:grpSp>
        <p:nvGrpSpPr>
          <p:cNvPr id="12" name="Group 11"/>
          <p:cNvGrpSpPr/>
          <p:nvPr/>
        </p:nvGrpSpPr>
        <p:grpSpPr>
          <a:xfrm>
            <a:off x="609600" y="6138102"/>
            <a:ext cx="8534400" cy="694109"/>
            <a:chOff x="571500" y="5449669"/>
            <a:chExt cx="8001000" cy="650727"/>
          </a:xfrm>
        </p:grpSpPr>
        <p:sp>
          <p:nvSpPr>
            <p:cNvPr id="4" name="TextBox 3"/>
            <p:cNvSpPr txBox="1"/>
            <p:nvPr/>
          </p:nvSpPr>
          <p:spPr>
            <a:xfrm>
              <a:off x="571500" y="5449669"/>
              <a:ext cx="8001000" cy="650727"/>
            </a:xfrm>
            <a:prstGeom prst="rect">
              <a:avLst/>
            </a:prstGeom>
            <a:noFill/>
          </p:spPr>
          <p:txBody>
            <a:bodyPr wrap="square" rtlCol="0">
              <a:spAutoFit/>
            </a:bodyPr>
            <a:lstStyle/>
            <a:p>
              <a:r>
                <a:rPr lang="en-US" sz="1280" dirty="0">
                  <a:solidFill>
                    <a:schemeClr val="tx1"/>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7536" tIns="48768" rIns="97536" bIns="48768" numCol="1" rtlCol="0" anchor="t" anchorCtr="0" compatLnSpc="1">
              <a:prstTxWarp prst="textNoShape">
                <a:avLst/>
              </a:prstTxWarp>
            </a:bodyPr>
            <a:lstStyle/>
            <a:p>
              <a:pPr defTabSz="479226"/>
              <a:endParaRPr lang="en-US" sz="2560" dirty="0"/>
            </a:p>
          </p:txBody>
        </p:sp>
      </p:grpSp>
      <p:sp>
        <p:nvSpPr>
          <p:cNvPr id="13" name="Rectangle 4">
            <a:extLst>
              <a:ext uri="{FF2B5EF4-FFF2-40B4-BE49-F238E27FC236}">
                <a16:creationId xmlns:a16="http://schemas.microsoft.com/office/drawing/2014/main" id="{11DA9CE0-040E-4838-A418-077971D49C84}"/>
              </a:ext>
            </a:extLst>
          </p:cNvPr>
          <p:cNvSpPr>
            <a:spLocks noChangeArrowheads="1"/>
          </p:cNvSpPr>
          <p:nvPr/>
        </p:nvSpPr>
        <p:spPr bwMode="auto">
          <a:xfrm>
            <a:off x="497524" y="2171452"/>
            <a:ext cx="1544320" cy="406400"/>
          </a:xfrm>
          <a:prstGeom prst="rect">
            <a:avLst/>
          </a:prstGeom>
          <a:noFill/>
          <a:ln w="9525">
            <a:noFill/>
            <a:round/>
            <a:headEnd/>
            <a:tailEnd/>
          </a:ln>
          <a:effectLst/>
        </p:spPr>
        <p:txBody>
          <a:bodyPr lIns="98304" tIns="49152" rIns="98304" bIns="49152"/>
          <a:lstStyle/>
          <a:p>
            <a:pPr>
              <a:spcBef>
                <a:spcPts val="533"/>
              </a:spcBef>
              <a:tabLst>
                <a:tab pos="365770" algn="l"/>
                <a:tab pos="1341156" algn="l"/>
                <a:tab pos="2316542" algn="l"/>
                <a:tab pos="3291927" algn="l"/>
                <a:tab pos="4267313" algn="l"/>
                <a:tab pos="5242699" algn="l"/>
                <a:tab pos="6218085" algn="l"/>
                <a:tab pos="7193471" algn="l"/>
                <a:tab pos="8168857" algn="l"/>
                <a:tab pos="9144243" algn="l"/>
                <a:tab pos="10119629" algn="l"/>
                <a:tab pos="11095015" algn="l"/>
              </a:tabLst>
            </a:pPr>
            <a:r>
              <a:rPr lang="en-GB" sz="2200" dirty="0">
                <a:solidFill>
                  <a:srgbClr val="000000"/>
                </a:solidFill>
                <a:latin typeface="Calibri" panose="020F0502020204030204" pitchFamily="34" charset="0"/>
              </a:rPr>
              <a:t>Authors:</a:t>
            </a:r>
          </a:p>
        </p:txBody>
      </p:sp>
      <p:graphicFrame>
        <p:nvGraphicFramePr>
          <p:cNvPr id="14" name="Table 13">
            <a:extLst>
              <a:ext uri="{FF2B5EF4-FFF2-40B4-BE49-F238E27FC236}">
                <a16:creationId xmlns:a16="http://schemas.microsoft.com/office/drawing/2014/main" id="{EA28245D-D5A1-4C4C-87E9-81BA55C2B95A}"/>
              </a:ext>
            </a:extLst>
          </p:cNvPr>
          <p:cNvGraphicFramePr>
            <a:graphicFrameLocks noGrp="1"/>
          </p:cNvGraphicFramePr>
          <p:nvPr>
            <p:extLst>
              <p:ext uri="{D42A27DB-BD31-4B8C-83A1-F6EECF244321}">
                <p14:modId xmlns:p14="http://schemas.microsoft.com/office/powerpoint/2010/main" val="4115696754"/>
              </p:ext>
            </p:extLst>
          </p:nvPr>
        </p:nvGraphicFramePr>
        <p:xfrm>
          <a:off x="497524" y="2590800"/>
          <a:ext cx="8189276" cy="685800"/>
        </p:xfrm>
        <a:graphic>
          <a:graphicData uri="http://schemas.openxmlformats.org/drawingml/2006/table">
            <a:tbl>
              <a:tblPr>
                <a:tableStyleId>{5C22544A-7EE6-4342-B048-85BDC9FD1C3A}</a:tableStyleId>
              </a:tblPr>
              <a:tblGrid>
                <a:gridCol w="2626676">
                  <a:extLst>
                    <a:ext uri="{9D8B030D-6E8A-4147-A177-3AD203B41FA5}">
                      <a16:colId xmlns:a16="http://schemas.microsoft.com/office/drawing/2014/main" val="1982600515"/>
                    </a:ext>
                  </a:extLst>
                </a:gridCol>
                <a:gridCol w="2438400">
                  <a:extLst>
                    <a:ext uri="{9D8B030D-6E8A-4147-A177-3AD203B41FA5}">
                      <a16:colId xmlns:a16="http://schemas.microsoft.com/office/drawing/2014/main" val="2703258511"/>
                    </a:ext>
                  </a:extLst>
                </a:gridCol>
                <a:gridCol w="3124200">
                  <a:extLst>
                    <a:ext uri="{9D8B030D-6E8A-4147-A177-3AD203B41FA5}">
                      <a16:colId xmlns:a16="http://schemas.microsoft.com/office/drawing/2014/main" val="2006092477"/>
                    </a:ext>
                  </a:extLst>
                </a:gridCol>
              </a:tblGrid>
              <a:tr h="342900">
                <a:tc>
                  <a:txBody>
                    <a:bodyPr/>
                    <a:lstStyle/>
                    <a:p>
                      <a:pPr marL="0" marR="0">
                        <a:lnSpc>
                          <a:spcPct val="110000"/>
                        </a:lnSpc>
                        <a:spcBef>
                          <a:spcPts val="0"/>
                        </a:spcBef>
                        <a:spcAft>
                          <a:spcPts val="0"/>
                        </a:spcAft>
                      </a:pPr>
                      <a:r>
                        <a:rPr lang="en-US" sz="1800" b="1" kern="0" dirty="0">
                          <a:effectLst/>
                          <a:latin typeface="Calibri" panose="020F0502020204030204" pitchFamily="34" charset="0"/>
                          <a:cs typeface="Calibri" panose="020F0502020204030204" pitchFamily="34" charset="0"/>
                        </a:rPr>
                        <a:t>Name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0000"/>
                        </a:lnSpc>
                        <a:spcBef>
                          <a:spcPts val="0"/>
                        </a:spcBef>
                        <a:spcAft>
                          <a:spcPts val="0"/>
                        </a:spcAft>
                      </a:pPr>
                      <a:r>
                        <a:rPr lang="en-US" sz="1800" b="1" dirty="0">
                          <a:effectLst/>
                          <a:latin typeface="Calibri" panose="020F0502020204030204" pitchFamily="34" charset="0"/>
                          <a:cs typeface="Calibri" panose="020F0502020204030204" pitchFamily="34" charset="0"/>
                        </a:rPr>
                        <a:t>Affiliations</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0000"/>
                        </a:lnSpc>
                        <a:spcBef>
                          <a:spcPts val="0"/>
                        </a:spcBef>
                        <a:spcAft>
                          <a:spcPts val="0"/>
                        </a:spcAft>
                      </a:pPr>
                      <a:r>
                        <a:rPr lang="en-US" sz="1800" b="1" dirty="0">
                          <a:effectLst/>
                          <a:latin typeface="Calibri" panose="020F0502020204030204" pitchFamily="34" charset="0"/>
                          <a:cs typeface="Calibri" panose="020F0502020204030204" pitchFamily="34" charset="0"/>
                        </a:rPr>
                        <a:t>email</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2973176"/>
                  </a:ext>
                </a:extLst>
              </a:tr>
              <a:tr h="342900">
                <a:tc>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r>
                        <a:rPr lang="en-US" sz="1800" dirty="0">
                          <a:effectLst/>
                          <a:latin typeface="Calibri" panose="020F0502020204030204" pitchFamily="34" charset="0"/>
                          <a:cs typeface="Calibri" panose="020F0502020204030204" pitchFamily="34" charset="0"/>
                        </a:rPr>
                        <a:t>Benjamin Rolfe</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10000"/>
                        </a:lnSpc>
                        <a:spcBef>
                          <a:spcPts val="0"/>
                        </a:spcBef>
                        <a:spcAft>
                          <a:spcPts val="0"/>
                        </a:spcAft>
                      </a:pPr>
                      <a:r>
                        <a:rPr lang="en-US" sz="1800" dirty="0">
                          <a:effectLst/>
                          <a:latin typeface="Calibri" panose="020F0502020204030204" pitchFamily="34" charset="0"/>
                          <a:cs typeface="Calibri" panose="020F0502020204030204" pitchFamily="34" charset="0"/>
                        </a:rPr>
                        <a:t>BCA,  et al</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r>
                        <a:rPr lang="en-US" sz="1800" dirty="0" err="1">
                          <a:effectLst/>
                          <a:latin typeface="Calibri" panose="020F0502020204030204" pitchFamily="34" charset="0"/>
                          <a:cs typeface="Calibri" panose="020F0502020204030204" pitchFamily="34" charset="0"/>
                        </a:rPr>
                        <a:t>Ben.rolfe</a:t>
                      </a:r>
                      <a:r>
                        <a:rPr lang="en-US" sz="1800" dirty="0">
                          <a:effectLst/>
                          <a:latin typeface="Calibri" panose="020F0502020204030204" pitchFamily="34" charset="0"/>
                          <a:cs typeface="Calibri" panose="020F0502020204030204" pitchFamily="34" charset="0"/>
                        </a:rPr>
                        <a:t> @ ieee.org</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9572813"/>
                  </a:ext>
                </a:extLst>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CF7DE-944E-26F2-D327-11A5C6CB5E2C}"/>
              </a:ext>
            </a:extLst>
          </p:cNvPr>
          <p:cNvSpPr>
            <a:spLocks noGrp="1"/>
          </p:cNvSpPr>
          <p:nvPr>
            <p:ph type="title"/>
          </p:nvPr>
        </p:nvSpPr>
        <p:spPr/>
        <p:txBody>
          <a:bodyPr/>
          <a:lstStyle/>
          <a:p>
            <a:r>
              <a:rPr lang="en-US" dirty="0"/>
              <a:t>Any </a:t>
            </a:r>
            <a:r>
              <a:rPr lang="en-US"/>
              <a:t>Other Business?</a:t>
            </a:r>
            <a:endParaRPr lang="en-US" dirty="0"/>
          </a:p>
        </p:txBody>
      </p:sp>
      <p:sp>
        <p:nvSpPr>
          <p:cNvPr id="4" name="Slide Number Placeholder 3">
            <a:extLst>
              <a:ext uri="{FF2B5EF4-FFF2-40B4-BE49-F238E27FC236}">
                <a16:creationId xmlns:a16="http://schemas.microsoft.com/office/drawing/2014/main" id="{C0B33D03-AE11-806F-2FFA-58CABA324D83}"/>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5" name="Footer Placeholder 4">
            <a:extLst>
              <a:ext uri="{FF2B5EF4-FFF2-40B4-BE49-F238E27FC236}">
                <a16:creationId xmlns:a16="http://schemas.microsoft.com/office/drawing/2014/main" id="{6E758620-FCF3-DF8C-08DE-B6108F8429BD}"/>
              </a:ext>
            </a:extLst>
          </p:cNvPr>
          <p:cNvSpPr>
            <a:spLocks noGrp="1"/>
          </p:cNvSpPr>
          <p:nvPr>
            <p:ph type="ftr" idx="14"/>
          </p:nvPr>
        </p:nvSpPr>
        <p:spPr/>
        <p:txBody>
          <a:bodyPr/>
          <a:lstStyle/>
          <a:p>
            <a:r>
              <a:rPr lang="en-GB"/>
              <a:t>Benjamin Rolfe, BCA et al</a:t>
            </a:r>
            <a:endParaRPr lang="en-GB" dirty="0"/>
          </a:p>
        </p:txBody>
      </p:sp>
      <p:sp>
        <p:nvSpPr>
          <p:cNvPr id="6" name="Date Placeholder 5">
            <a:extLst>
              <a:ext uri="{FF2B5EF4-FFF2-40B4-BE49-F238E27FC236}">
                <a16:creationId xmlns:a16="http://schemas.microsoft.com/office/drawing/2014/main" id="{A33BA59C-8AF2-3EB0-6A54-C4168E82C62A}"/>
              </a:ext>
            </a:extLst>
          </p:cNvPr>
          <p:cNvSpPr>
            <a:spLocks noGrp="1"/>
          </p:cNvSpPr>
          <p:nvPr>
            <p:ph type="dt" idx="15"/>
          </p:nvPr>
        </p:nvSpPr>
        <p:spPr/>
        <p:txBody>
          <a:bodyPr/>
          <a:lstStyle/>
          <a:p>
            <a:r>
              <a:rPr lang="en-US"/>
              <a:t>Jan 2025</a:t>
            </a:r>
            <a:endParaRPr lang="en-GB" dirty="0"/>
          </a:p>
        </p:txBody>
      </p:sp>
    </p:spTree>
    <p:extLst>
      <p:ext uri="{BB962C8B-B14F-4D97-AF65-F5344CB8AC3E}">
        <p14:creationId xmlns:p14="http://schemas.microsoft.com/office/powerpoint/2010/main" val="2392335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21B21-AFE8-DCFB-962A-C4884D2152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DC380F-1511-8C3F-5D64-261455FC3C3F}"/>
              </a:ext>
            </a:extLst>
          </p:cNvPr>
          <p:cNvSpPr>
            <a:spLocks noGrp="1"/>
          </p:cNvSpPr>
          <p:nvPr>
            <p:ph type="title"/>
          </p:nvPr>
        </p:nvSpPr>
        <p:spPr/>
        <p:txBody>
          <a:bodyPr/>
          <a:lstStyle/>
          <a:p>
            <a:r>
              <a:rPr lang="en-US" dirty="0"/>
              <a:t>Adjourn</a:t>
            </a:r>
          </a:p>
        </p:txBody>
      </p:sp>
      <p:sp>
        <p:nvSpPr>
          <p:cNvPr id="4" name="Slide Number Placeholder 3">
            <a:extLst>
              <a:ext uri="{FF2B5EF4-FFF2-40B4-BE49-F238E27FC236}">
                <a16:creationId xmlns:a16="http://schemas.microsoft.com/office/drawing/2014/main" id="{E4442531-8A11-9D0F-FF26-2F54916C485B}"/>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5" name="Footer Placeholder 4">
            <a:extLst>
              <a:ext uri="{FF2B5EF4-FFF2-40B4-BE49-F238E27FC236}">
                <a16:creationId xmlns:a16="http://schemas.microsoft.com/office/drawing/2014/main" id="{DC1AA3D8-2AFD-7DF7-2FC9-B913F19709DA}"/>
              </a:ext>
            </a:extLst>
          </p:cNvPr>
          <p:cNvSpPr>
            <a:spLocks noGrp="1"/>
          </p:cNvSpPr>
          <p:nvPr>
            <p:ph type="ftr" idx="14"/>
          </p:nvPr>
        </p:nvSpPr>
        <p:spPr/>
        <p:txBody>
          <a:bodyPr/>
          <a:lstStyle/>
          <a:p>
            <a:r>
              <a:rPr lang="en-GB"/>
              <a:t>Benjamin Rolfe, BCA et al</a:t>
            </a:r>
            <a:endParaRPr lang="en-GB" dirty="0"/>
          </a:p>
        </p:txBody>
      </p:sp>
      <p:sp>
        <p:nvSpPr>
          <p:cNvPr id="6" name="Date Placeholder 5">
            <a:extLst>
              <a:ext uri="{FF2B5EF4-FFF2-40B4-BE49-F238E27FC236}">
                <a16:creationId xmlns:a16="http://schemas.microsoft.com/office/drawing/2014/main" id="{19742488-FC26-9EAC-0CC2-6C5131D91F8D}"/>
              </a:ext>
            </a:extLst>
          </p:cNvPr>
          <p:cNvSpPr>
            <a:spLocks noGrp="1"/>
          </p:cNvSpPr>
          <p:nvPr>
            <p:ph type="dt" idx="15"/>
          </p:nvPr>
        </p:nvSpPr>
        <p:spPr/>
        <p:txBody>
          <a:bodyPr/>
          <a:lstStyle/>
          <a:p>
            <a:r>
              <a:rPr lang="en-US"/>
              <a:t>Jan 2025</a:t>
            </a:r>
            <a:endParaRPr lang="en-GB" dirty="0"/>
          </a:p>
        </p:txBody>
      </p:sp>
      <p:pic>
        <p:nvPicPr>
          <p:cNvPr id="8" name="Picture 7">
            <a:extLst>
              <a:ext uri="{FF2B5EF4-FFF2-40B4-BE49-F238E27FC236}">
                <a16:creationId xmlns:a16="http://schemas.microsoft.com/office/drawing/2014/main" id="{A76A6820-EA7C-4DA1-7572-8B34AF23BCEE}"/>
              </a:ext>
            </a:extLst>
          </p:cNvPr>
          <p:cNvPicPr>
            <a:picLocks noChangeAspect="1"/>
          </p:cNvPicPr>
          <p:nvPr/>
        </p:nvPicPr>
        <p:blipFill>
          <a:blip r:embed="rId2"/>
          <a:stretch>
            <a:fillRect/>
          </a:stretch>
        </p:blipFill>
        <p:spPr>
          <a:xfrm>
            <a:off x="2346741" y="2445690"/>
            <a:ext cx="5060118" cy="3802710"/>
          </a:xfrm>
          <a:prstGeom prst="rect">
            <a:avLst/>
          </a:prstGeom>
        </p:spPr>
      </p:pic>
    </p:spTree>
    <p:extLst>
      <p:ext uri="{BB962C8B-B14F-4D97-AF65-F5344CB8AC3E}">
        <p14:creationId xmlns:p14="http://schemas.microsoft.com/office/powerpoint/2010/main" val="2087973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ED6CC-B0C1-697B-19CE-B66292FA60EF}"/>
              </a:ext>
            </a:extLst>
          </p:cNvPr>
          <p:cNvSpPr>
            <a:spLocks noGrp="1"/>
          </p:cNvSpPr>
          <p:nvPr>
            <p:ph type="title"/>
          </p:nvPr>
        </p:nvSpPr>
        <p:spPr>
          <a:xfrm>
            <a:off x="731520" y="533400"/>
            <a:ext cx="8288868" cy="1136227"/>
          </a:xfrm>
        </p:spPr>
        <p:txBody>
          <a:bodyPr/>
          <a:lstStyle/>
          <a:p>
            <a:r>
              <a:rPr lang="en-US" dirty="0"/>
              <a:t>Tg19.3a</a:t>
            </a:r>
          </a:p>
        </p:txBody>
      </p:sp>
      <p:sp>
        <p:nvSpPr>
          <p:cNvPr id="3" name="Content Placeholder 2">
            <a:extLst>
              <a:ext uri="{FF2B5EF4-FFF2-40B4-BE49-F238E27FC236}">
                <a16:creationId xmlns:a16="http://schemas.microsoft.com/office/drawing/2014/main" id="{614D9BAB-3026-C1F6-6349-E15993FE9AB1}"/>
              </a:ext>
            </a:extLst>
          </p:cNvPr>
          <p:cNvSpPr>
            <a:spLocks noGrp="1"/>
          </p:cNvSpPr>
          <p:nvPr>
            <p:ph idx="1"/>
          </p:nvPr>
        </p:nvSpPr>
        <p:spPr>
          <a:xfrm>
            <a:off x="757796" y="1669627"/>
            <a:ext cx="8288868" cy="1332651"/>
          </a:xfrm>
        </p:spPr>
        <p:txBody>
          <a:bodyPr/>
          <a:lstStyle/>
          <a:p>
            <a:pPr marL="0" indent="0" algn="ctr">
              <a:buNone/>
            </a:pPr>
            <a:r>
              <a:rPr lang="en-US" dirty="0"/>
              <a:t>802 Wireless Interim Session, January 2025</a:t>
            </a:r>
          </a:p>
          <a:p>
            <a:pPr marL="0" indent="0" algn="ctr">
              <a:buNone/>
            </a:pPr>
            <a:r>
              <a:rPr lang="en-US" dirty="0"/>
              <a:t>Kobe, Japan</a:t>
            </a:r>
          </a:p>
          <a:p>
            <a:pPr marL="0" indent="0" algn="ctr">
              <a:buNone/>
            </a:pPr>
            <a:r>
              <a:rPr lang="en-US" dirty="0"/>
              <a:t>And remotely world-wide</a:t>
            </a:r>
          </a:p>
          <a:p>
            <a:pPr marL="0" indent="0" algn="ctr">
              <a:buNone/>
            </a:pPr>
            <a:endParaRPr lang="en-US" dirty="0"/>
          </a:p>
          <a:p>
            <a:pPr marL="0" indent="0" algn="ctr">
              <a:buNone/>
            </a:pP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29D32A22-3967-2626-2AD9-C8274746AAA9}"/>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5" name="Footer Placeholder 4">
            <a:extLst>
              <a:ext uri="{FF2B5EF4-FFF2-40B4-BE49-F238E27FC236}">
                <a16:creationId xmlns:a16="http://schemas.microsoft.com/office/drawing/2014/main" id="{4FBE8A32-B75A-3AE6-DBE5-14528E14264E}"/>
              </a:ext>
            </a:extLst>
          </p:cNvPr>
          <p:cNvSpPr>
            <a:spLocks noGrp="1"/>
          </p:cNvSpPr>
          <p:nvPr>
            <p:ph type="ftr" idx="14"/>
          </p:nvPr>
        </p:nvSpPr>
        <p:spPr/>
        <p:txBody>
          <a:bodyPr/>
          <a:lstStyle/>
          <a:p>
            <a:r>
              <a:rPr lang="en-GB"/>
              <a:t>Benjamin Rolfe, BCA et al</a:t>
            </a:r>
            <a:endParaRPr lang="en-GB" dirty="0"/>
          </a:p>
        </p:txBody>
      </p:sp>
      <p:sp>
        <p:nvSpPr>
          <p:cNvPr id="6" name="Date Placeholder 5">
            <a:extLst>
              <a:ext uri="{FF2B5EF4-FFF2-40B4-BE49-F238E27FC236}">
                <a16:creationId xmlns:a16="http://schemas.microsoft.com/office/drawing/2014/main" id="{2F11E009-9C64-474A-2CBB-DD237DB39FF7}"/>
              </a:ext>
            </a:extLst>
          </p:cNvPr>
          <p:cNvSpPr>
            <a:spLocks noGrp="1"/>
          </p:cNvSpPr>
          <p:nvPr>
            <p:ph type="dt" idx="15"/>
          </p:nvPr>
        </p:nvSpPr>
        <p:spPr/>
        <p:txBody>
          <a:bodyPr/>
          <a:lstStyle/>
          <a:p>
            <a:r>
              <a:rPr lang="en-US"/>
              <a:t>Sept 2024</a:t>
            </a:r>
            <a:endParaRPr lang="en-GB" dirty="0"/>
          </a:p>
        </p:txBody>
      </p:sp>
      <p:pic>
        <p:nvPicPr>
          <p:cNvPr id="9" name="Picture 8">
            <a:extLst>
              <a:ext uri="{FF2B5EF4-FFF2-40B4-BE49-F238E27FC236}">
                <a16:creationId xmlns:a16="http://schemas.microsoft.com/office/drawing/2014/main" id="{A0AA20AD-F5C3-B2FD-AA06-538C58A7884A}"/>
              </a:ext>
            </a:extLst>
          </p:cNvPr>
          <p:cNvPicPr>
            <a:picLocks noChangeAspect="1"/>
          </p:cNvPicPr>
          <p:nvPr/>
        </p:nvPicPr>
        <p:blipFill>
          <a:blip r:embed="rId2"/>
          <a:stretch>
            <a:fillRect/>
          </a:stretch>
        </p:blipFill>
        <p:spPr>
          <a:xfrm>
            <a:off x="2510585" y="3200400"/>
            <a:ext cx="4732430" cy="3680779"/>
          </a:xfrm>
          <a:prstGeom prst="rect">
            <a:avLst/>
          </a:prstGeom>
        </p:spPr>
      </p:pic>
    </p:spTree>
    <p:extLst>
      <p:ext uri="{BB962C8B-B14F-4D97-AF65-F5344CB8AC3E}">
        <p14:creationId xmlns:p14="http://schemas.microsoft.com/office/powerpoint/2010/main" val="2668538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61CD2-4CED-8477-B086-28EAC0341CD4}"/>
              </a:ext>
            </a:extLst>
          </p:cNvPr>
          <p:cNvSpPr>
            <a:spLocks noGrp="1"/>
          </p:cNvSpPr>
          <p:nvPr>
            <p:ph type="title"/>
          </p:nvPr>
        </p:nvSpPr>
        <p:spPr/>
        <p:txBody>
          <a:bodyPr/>
          <a:lstStyle/>
          <a:p>
            <a:r>
              <a:rPr lang="en-US" dirty="0"/>
              <a:t>Project Overview</a:t>
            </a:r>
          </a:p>
        </p:txBody>
      </p:sp>
      <p:sp>
        <p:nvSpPr>
          <p:cNvPr id="3" name="Content Placeholder 2">
            <a:extLst>
              <a:ext uri="{FF2B5EF4-FFF2-40B4-BE49-F238E27FC236}">
                <a16:creationId xmlns:a16="http://schemas.microsoft.com/office/drawing/2014/main" id="{C38EF4A4-41C3-F23D-FB95-B7A546465440}"/>
              </a:ext>
            </a:extLst>
          </p:cNvPr>
          <p:cNvSpPr>
            <a:spLocks noGrp="1"/>
          </p:cNvSpPr>
          <p:nvPr>
            <p:ph idx="1"/>
          </p:nvPr>
        </p:nvSpPr>
        <p:spPr/>
        <p:txBody>
          <a:bodyPr>
            <a:normAutofit lnSpcReduction="10000"/>
          </a:bodyPr>
          <a:lstStyle/>
          <a:p>
            <a:r>
              <a:rPr lang="en-US" dirty="0"/>
              <a:t>PAR approved: </a:t>
            </a:r>
            <a:r>
              <a:rPr lang="en-US" dirty="0">
                <a:hlinkClick r:id="rId2"/>
              </a:rPr>
              <a:t>https://development.standards.ieee.org/myproject-web/app#viewpar/14995/11032</a:t>
            </a:r>
            <a:endParaRPr lang="en-US" dirty="0"/>
          </a:p>
          <a:p>
            <a:r>
              <a:rPr lang="en-US" dirty="0"/>
              <a:t>Scope of the project: This amendment updates and expands coexistence recommendations to address new market requirements, increasing data traffic, greater device density of devices, and increased potential for congestion based on both IEEE Std 802.11-2020 and IEEE Std 802.15.4 sub-1 GHz standards. This amendment includes recommendations with respect to new devices, as well as compatibility with deployed legacy devices.</a:t>
            </a:r>
          </a:p>
        </p:txBody>
      </p:sp>
      <p:sp>
        <p:nvSpPr>
          <p:cNvPr id="4" name="Slide Number Placeholder 3">
            <a:extLst>
              <a:ext uri="{FF2B5EF4-FFF2-40B4-BE49-F238E27FC236}">
                <a16:creationId xmlns:a16="http://schemas.microsoft.com/office/drawing/2014/main" id="{8800ED61-657E-F3C7-3D77-EC6944DBA061}"/>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5" name="Footer Placeholder 4">
            <a:extLst>
              <a:ext uri="{FF2B5EF4-FFF2-40B4-BE49-F238E27FC236}">
                <a16:creationId xmlns:a16="http://schemas.microsoft.com/office/drawing/2014/main" id="{7FE5ABC2-0AA7-0557-2693-C7607253B1D6}"/>
              </a:ext>
            </a:extLst>
          </p:cNvPr>
          <p:cNvSpPr>
            <a:spLocks noGrp="1"/>
          </p:cNvSpPr>
          <p:nvPr>
            <p:ph type="ftr" idx="14"/>
          </p:nvPr>
        </p:nvSpPr>
        <p:spPr/>
        <p:txBody>
          <a:bodyPr/>
          <a:lstStyle/>
          <a:p>
            <a:r>
              <a:rPr lang="en-GB"/>
              <a:t>Benjamin Rolfe, BCA et al</a:t>
            </a:r>
            <a:endParaRPr lang="en-GB" dirty="0"/>
          </a:p>
        </p:txBody>
      </p:sp>
      <p:sp>
        <p:nvSpPr>
          <p:cNvPr id="6" name="Date Placeholder 5">
            <a:extLst>
              <a:ext uri="{FF2B5EF4-FFF2-40B4-BE49-F238E27FC236}">
                <a16:creationId xmlns:a16="http://schemas.microsoft.com/office/drawing/2014/main" id="{65273CC0-1519-A8AA-BA42-AE123CC84637}"/>
              </a:ext>
            </a:extLst>
          </p:cNvPr>
          <p:cNvSpPr>
            <a:spLocks noGrp="1"/>
          </p:cNvSpPr>
          <p:nvPr>
            <p:ph type="dt" idx="15"/>
          </p:nvPr>
        </p:nvSpPr>
        <p:spPr/>
        <p:txBody>
          <a:bodyPr/>
          <a:lstStyle/>
          <a:p>
            <a:r>
              <a:rPr lang="en-US"/>
              <a:t>Sept 2024</a:t>
            </a:r>
            <a:endParaRPr lang="en-GB" dirty="0"/>
          </a:p>
        </p:txBody>
      </p:sp>
    </p:spTree>
    <p:extLst>
      <p:ext uri="{BB962C8B-B14F-4D97-AF65-F5344CB8AC3E}">
        <p14:creationId xmlns:p14="http://schemas.microsoft.com/office/powerpoint/2010/main" val="2896061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E3B90-7268-31E7-B0F4-9270305AD7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2D9DE4-8B35-88EA-21A2-4AEB2FA5E871}"/>
              </a:ext>
            </a:extLst>
          </p:cNvPr>
          <p:cNvSpPr>
            <a:spLocks noGrp="1"/>
          </p:cNvSpPr>
          <p:nvPr>
            <p:ph type="title"/>
          </p:nvPr>
        </p:nvSpPr>
        <p:spPr/>
        <p:txBody>
          <a:bodyPr/>
          <a:lstStyle/>
          <a:p>
            <a:r>
              <a:rPr lang="en-US" dirty="0"/>
              <a:t>TG Overview</a:t>
            </a:r>
          </a:p>
        </p:txBody>
      </p:sp>
      <p:sp>
        <p:nvSpPr>
          <p:cNvPr id="4" name="Slide Number Placeholder 3">
            <a:extLst>
              <a:ext uri="{FF2B5EF4-FFF2-40B4-BE49-F238E27FC236}">
                <a16:creationId xmlns:a16="http://schemas.microsoft.com/office/drawing/2014/main" id="{E1F1BE84-4982-9799-1572-1063E937201A}"/>
              </a:ext>
            </a:extLst>
          </p:cNvPr>
          <p:cNvSpPr>
            <a:spLocks noGrp="1"/>
          </p:cNvSpPr>
          <p:nvPr>
            <p:ph type="sldNum" idx="12"/>
          </p:nvPr>
        </p:nvSpPr>
        <p:spPr/>
        <p:txBody>
          <a:bodyPr/>
          <a:lstStyle/>
          <a:p>
            <a:r>
              <a:rPr lang="en-GB" dirty="0"/>
              <a:t>Slide </a:t>
            </a:r>
            <a:fld id="{440F5867-744E-4AA6-B0ED-4C44D2DFBB7B}" type="slidenum">
              <a:rPr lang="en-GB" smtClean="0"/>
              <a:pPr/>
              <a:t>4</a:t>
            </a:fld>
            <a:endParaRPr lang="en-GB" dirty="0"/>
          </a:p>
        </p:txBody>
      </p:sp>
      <p:sp>
        <p:nvSpPr>
          <p:cNvPr id="5" name="Footer Placeholder 4">
            <a:extLst>
              <a:ext uri="{FF2B5EF4-FFF2-40B4-BE49-F238E27FC236}">
                <a16:creationId xmlns:a16="http://schemas.microsoft.com/office/drawing/2014/main" id="{135E74AE-5F01-5099-7757-2768655A2CB2}"/>
              </a:ext>
            </a:extLst>
          </p:cNvPr>
          <p:cNvSpPr>
            <a:spLocks noGrp="1"/>
          </p:cNvSpPr>
          <p:nvPr>
            <p:ph type="ftr" idx="14"/>
          </p:nvPr>
        </p:nvSpPr>
        <p:spPr/>
        <p:txBody>
          <a:bodyPr/>
          <a:lstStyle/>
          <a:p>
            <a:r>
              <a:rPr lang="da-DK"/>
              <a:t>Benjamin Rolfe, BCA et al</a:t>
            </a:r>
            <a:endParaRPr lang="en-GB" dirty="0"/>
          </a:p>
        </p:txBody>
      </p:sp>
      <p:sp>
        <p:nvSpPr>
          <p:cNvPr id="6" name="Date Placeholder 5">
            <a:extLst>
              <a:ext uri="{FF2B5EF4-FFF2-40B4-BE49-F238E27FC236}">
                <a16:creationId xmlns:a16="http://schemas.microsoft.com/office/drawing/2014/main" id="{D610C5E2-9CE5-B924-70DD-181FDFB7478C}"/>
              </a:ext>
            </a:extLst>
          </p:cNvPr>
          <p:cNvSpPr>
            <a:spLocks noGrp="1"/>
          </p:cNvSpPr>
          <p:nvPr>
            <p:ph type="dt" idx="15"/>
          </p:nvPr>
        </p:nvSpPr>
        <p:spPr/>
        <p:txBody>
          <a:bodyPr/>
          <a:lstStyle/>
          <a:p>
            <a:r>
              <a:rPr lang="en-US"/>
              <a:t>Sept 2024</a:t>
            </a:r>
            <a:endParaRPr lang="en-GB" dirty="0"/>
          </a:p>
        </p:txBody>
      </p:sp>
      <p:graphicFrame>
        <p:nvGraphicFramePr>
          <p:cNvPr id="9" name="Content Placeholder 8">
            <a:extLst>
              <a:ext uri="{FF2B5EF4-FFF2-40B4-BE49-F238E27FC236}">
                <a16:creationId xmlns:a16="http://schemas.microsoft.com/office/drawing/2014/main" id="{B9AD9136-DEB8-8D5D-8567-B97C556EB54E}"/>
              </a:ext>
            </a:extLst>
          </p:cNvPr>
          <p:cNvGraphicFramePr>
            <a:graphicFrameLocks noGrp="1"/>
          </p:cNvGraphicFramePr>
          <p:nvPr>
            <p:ph idx="1"/>
            <p:extLst>
              <p:ext uri="{D42A27DB-BD31-4B8C-83A1-F6EECF244321}">
                <p14:modId xmlns:p14="http://schemas.microsoft.com/office/powerpoint/2010/main" val="1297985215"/>
              </p:ext>
            </p:extLst>
          </p:nvPr>
        </p:nvGraphicFramePr>
        <p:xfrm>
          <a:off x="533400" y="2112963"/>
          <a:ext cx="7696200" cy="2595880"/>
        </p:xfrm>
        <a:graphic>
          <a:graphicData uri="http://schemas.openxmlformats.org/drawingml/2006/table">
            <a:tbl>
              <a:tblPr firstRow="1" bandRow="1">
                <a:tableStyleId>{5C22544A-7EE6-4342-B048-85BDC9FD1C3A}</a:tableStyleId>
              </a:tblPr>
              <a:tblGrid>
                <a:gridCol w="381000">
                  <a:extLst>
                    <a:ext uri="{9D8B030D-6E8A-4147-A177-3AD203B41FA5}">
                      <a16:colId xmlns:a16="http://schemas.microsoft.com/office/drawing/2014/main" val="126119602"/>
                    </a:ext>
                  </a:extLst>
                </a:gridCol>
                <a:gridCol w="5486400">
                  <a:extLst>
                    <a:ext uri="{9D8B030D-6E8A-4147-A177-3AD203B41FA5}">
                      <a16:colId xmlns:a16="http://schemas.microsoft.com/office/drawing/2014/main" val="3194517717"/>
                    </a:ext>
                  </a:extLst>
                </a:gridCol>
                <a:gridCol w="1828800">
                  <a:extLst>
                    <a:ext uri="{9D8B030D-6E8A-4147-A177-3AD203B41FA5}">
                      <a16:colId xmlns:a16="http://schemas.microsoft.com/office/drawing/2014/main" val="3870017320"/>
                    </a:ext>
                  </a:extLst>
                </a:gridCol>
              </a:tblGrid>
              <a:tr h="370840">
                <a:tc>
                  <a:txBody>
                    <a:bodyPr/>
                    <a:lstStyle/>
                    <a:p>
                      <a:endParaRPr lang="en-US" sz="1800" dirty="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2980163536"/>
                  </a:ext>
                </a:extLst>
              </a:tr>
              <a:tr h="370840">
                <a:tc>
                  <a:txBody>
                    <a:bodyPr/>
                    <a:lstStyle/>
                    <a:p>
                      <a:r>
                        <a:rPr lang="en-US" sz="1800" dirty="0"/>
                        <a:t>1</a:t>
                      </a:r>
                    </a:p>
                  </a:txBody>
                  <a:tcPr/>
                </a:tc>
                <a:tc>
                  <a:txBody>
                    <a:bodyPr/>
                    <a:lstStyle/>
                    <a:p>
                      <a:r>
                        <a:rPr lang="en-US" sz="1800" dirty="0"/>
                        <a:t>Task Group Chair</a:t>
                      </a:r>
                    </a:p>
                  </a:txBody>
                  <a:tcPr/>
                </a:tc>
                <a:tc>
                  <a:txBody>
                    <a:bodyPr/>
                    <a:lstStyle/>
                    <a:p>
                      <a:r>
                        <a:rPr lang="en-US" sz="1800" dirty="0"/>
                        <a:t>Benjamin Rolfe</a:t>
                      </a:r>
                    </a:p>
                  </a:txBody>
                  <a:tcPr/>
                </a:tc>
                <a:extLst>
                  <a:ext uri="{0D108BD9-81ED-4DB2-BD59-A6C34878D82A}">
                    <a16:rowId xmlns:a16="http://schemas.microsoft.com/office/drawing/2014/main" val="1540932597"/>
                  </a:ext>
                </a:extLst>
              </a:tr>
              <a:tr h="370840">
                <a:tc>
                  <a:txBody>
                    <a:bodyPr/>
                    <a:lstStyle/>
                    <a:p>
                      <a:r>
                        <a:rPr lang="en-US" sz="1800" dirty="0"/>
                        <a:t>2</a:t>
                      </a:r>
                    </a:p>
                  </a:txBody>
                  <a:tcPr/>
                </a:tc>
                <a:tc>
                  <a:txBody>
                    <a:bodyPr/>
                    <a:lstStyle/>
                    <a:p>
                      <a:r>
                        <a:rPr lang="en-US" sz="1800" b="0" i="0" kern="1200" dirty="0">
                          <a:solidFill>
                            <a:schemeClr val="dk1"/>
                          </a:solidFill>
                          <a:effectLst/>
                          <a:latin typeface="+mn-lt"/>
                          <a:ea typeface="+mn-ea"/>
                          <a:cs typeface="+mn-cs"/>
                        </a:rPr>
                        <a:t>Task Group Technical Editor</a:t>
                      </a:r>
                      <a:endParaRPr lang="en-US" sz="1800" dirty="0"/>
                    </a:p>
                  </a:txBody>
                  <a:tcPr/>
                </a:tc>
                <a:tc>
                  <a:txBody>
                    <a:bodyPr/>
                    <a:lstStyle/>
                    <a:p>
                      <a:r>
                        <a:rPr lang="en-US" sz="1800" dirty="0"/>
                        <a:t>Shoichi Kitazawa</a:t>
                      </a:r>
                    </a:p>
                  </a:txBody>
                  <a:tcPr/>
                </a:tc>
                <a:extLst>
                  <a:ext uri="{0D108BD9-81ED-4DB2-BD59-A6C34878D82A}">
                    <a16:rowId xmlns:a16="http://schemas.microsoft.com/office/drawing/2014/main" val="983983276"/>
                  </a:ext>
                </a:extLst>
              </a:tr>
              <a:tr h="370840">
                <a:tc>
                  <a:txBody>
                    <a:bodyPr/>
                    <a:lstStyle/>
                    <a:p>
                      <a:r>
                        <a:rPr lang="en-US" sz="1800" dirty="0"/>
                        <a:t>3</a:t>
                      </a:r>
                    </a:p>
                  </a:txBody>
                  <a:tcPr/>
                </a:tc>
                <a:tc>
                  <a:txBody>
                    <a:bodyPr/>
                    <a:lstStyle/>
                    <a:p>
                      <a:r>
                        <a:rPr lang="en-US" sz="1800" dirty="0"/>
                        <a:t>Task Group Vice Chair</a:t>
                      </a:r>
                    </a:p>
                  </a:txBody>
                  <a:tcPr/>
                </a:tc>
                <a:tc>
                  <a:txBody>
                    <a:bodyPr/>
                    <a:lstStyle/>
                    <a:p>
                      <a:r>
                        <a:rPr lang="en-US" sz="1800" dirty="0"/>
                        <a:t>Kazuto Yano</a:t>
                      </a:r>
                    </a:p>
                  </a:txBody>
                  <a:tcPr/>
                </a:tc>
                <a:extLst>
                  <a:ext uri="{0D108BD9-81ED-4DB2-BD59-A6C34878D82A}">
                    <a16:rowId xmlns:a16="http://schemas.microsoft.com/office/drawing/2014/main" val="3948710630"/>
                  </a:ext>
                </a:extLst>
              </a:tr>
              <a:tr h="370840">
                <a:tc>
                  <a:txBody>
                    <a:bodyPr/>
                    <a:lstStyle/>
                    <a:p>
                      <a:r>
                        <a:rPr lang="en-US" sz="1800" dirty="0"/>
                        <a:t>4</a:t>
                      </a:r>
                    </a:p>
                  </a:txBody>
                  <a:tcPr/>
                </a:tc>
                <a:tc>
                  <a:txBody>
                    <a:bodyPr/>
                    <a:lstStyle/>
                    <a:p>
                      <a:r>
                        <a:rPr lang="en-US" sz="1800" dirty="0"/>
                        <a:t>Task Group Vice Chair</a:t>
                      </a:r>
                    </a:p>
                  </a:txBody>
                  <a:tcPr/>
                </a:tc>
                <a:tc>
                  <a:txBody>
                    <a:bodyPr/>
                    <a:lstStyle/>
                    <a:p>
                      <a:r>
                        <a:rPr lang="en-US" sz="1800" dirty="0"/>
                        <a:t>Joerg Robert</a:t>
                      </a:r>
                    </a:p>
                  </a:txBody>
                  <a:tcPr/>
                </a:tc>
                <a:extLst>
                  <a:ext uri="{0D108BD9-81ED-4DB2-BD59-A6C34878D82A}">
                    <a16:rowId xmlns:a16="http://schemas.microsoft.com/office/drawing/2014/main" val="1625841269"/>
                  </a:ext>
                </a:extLst>
              </a:tr>
              <a:tr h="370840">
                <a:tc>
                  <a:txBody>
                    <a:bodyPr/>
                    <a:lstStyle/>
                    <a:p>
                      <a:r>
                        <a:rPr lang="en-US" sz="1800" dirty="0"/>
                        <a:t>5</a:t>
                      </a:r>
                    </a:p>
                  </a:txBody>
                  <a:tcPr/>
                </a:tc>
                <a:tc>
                  <a:txBody>
                    <a:bodyPr/>
                    <a:lstStyle/>
                    <a:p>
                      <a:r>
                        <a:rPr lang="en-US" sz="1800" dirty="0"/>
                        <a:t>Task Group Recording Secretary</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1800" dirty="0" err="1"/>
                        <a:t>Yukimasa</a:t>
                      </a:r>
                      <a:r>
                        <a:rPr lang="en-US" sz="1800" dirty="0"/>
                        <a:t> Nagai</a:t>
                      </a:r>
                    </a:p>
                  </a:txBody>
                  <a:tcPr/>
                </a:tc>
                <a:extLst>
                  <a:ext uri="{0D108BD9-81ED-4DB2-BD59-A6C34878D82A}">
                    <a16:rowId xmlns:a16="http://schemas.microsoft.com/office/drawing/2014/main" val="3844639547"/>
                  </a:ext>
                </a:extLst>
              </a:tr>
              <a:tr h="370840">
                <a:tc>
                  <a:txBody>
                    <a:bodyPr/>
                    <a:lstStyle/>
                    <a:p>
                      <a:endParaRPr lang="en-US" sz="1800" dirty="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687358324"/>
                  </a:ext>
                </a:extLst>
              </a:tr>
            </a:tbl>
          </a:graphicData>
        </a:graphic>
      </p:graphicFrame>
    </p:spTree>
    <p:extLst>
      <p:ext uri="{BB962C8B-B14F-4D97-AF65-F5344CB8AC3E}">
        <p14:creationId xmlns:p14="http://schemas.microsoft.com/office/powerpoint/2010/main" val="1015437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34C6F-A3C2-4901-B0C9-0630E0486B1A}"/>
              </a:ext>
            </a:extLst>
          </p:cNvPr>
          <p:cNvSpPr>
            <a:spLocks noGrp="1"/>
          </p:cNvSpPr>
          <p:nvPr>
            <p:ph type="title"/>
          </p:nvPr>
        </p:nvSpPr>
        <p:spPr>
          <a:xfrm>
            <a:off x="731520" y="731523"/>
            <a:ext cx="8288868" cy="640078"/>
          </a:xfrm>
        </p:spPr>
        <p:txBody>
          <a:bodyPr/>
          <a:lstStyle/>
          <a:p>
            <a:r>
              <a:rPr lang="en-US" dirty="0"/>
              <a:t>Agenda</a:t>
            </a:r>
          </a:p>
        </p:txBody>
      </p:sp>
      <p:sp>
        <p:nvSpPr>
          <p:cNvPr id="4" name="Slide Number Placeholder 3">
            <a:extLst>
              <a:ext uri="{FF2B5EF4-FFF2-40B4-BE49-F238E27FC236}">
                <a16:creationId xmlns:a16="http://schemas.microsoft.com/office/drawing/2014/main" id="{65084C7E-844E-4904-941B-28B709F00C00}"/>
              </a:ext>
            </a:extLst>
          </p:cNvPr>
          <p:cNvSpPr>
            <a:spLocks noGrp="1"/>
          </p:cNvSpPr>
          <p:nvPr>
            <p:ph type="sldNum" idx="12"/>
          </p:nvPr>
        </p:nvSpPr>
        <p:spPr/>
        <p:txBody>
          <a:bodyPr/>
          <a:lstStyle/>
          <a:p>
            <a:r>
              <a:rPr lang="en-GB" dirty="0"/>
              <a:t>Slide </a:t>
            </a:r>
            <a:fld id="{440F5867-744E-4AA6-B0ED-4C44D2DFBB7B}" type="slidenum">
              <a:rPr lang="en-GB" smtClean="0"/>
              <a:pPr/>
              <a:t>5</a:t>
            </a:fld>
            <a:endParaRPr lang="en-GB" dirty="0"/>
          </a:p>
        </p:txBody>
      </p:sp>
      <p:sp>
        <p:nvSpPr>
          <p:cNvPr id="5" name="Footer Placeholder 4">
            <a:extLst>
              <a:ext uri="{FF2B5EF4-FFF2-40B4-BE49-F238E27FC236}">
                <a16:creationId xmlns:a16="http://schemas.microsoft.com/office/drawing/2014/main" id="{7EC77173-4E6C-4C89-8F9F-7446C07C75D1}"/>
              </a:ext>
            </a:extLst>
          </p:cNvPr>
          <p:cNvSpPr>
            <a:spLocks noGrp="1"/>
          </p:cNvSpPr>
          <p:nvPr>
            <p:ph type="ftr" idx="14"/>
          </p:nvPr>
        </p:nvSpPr>
        <p:spPr/>
        <p:txBody>
          <a:bodyPr/>
          <a:lstStyle/>
          <a:p>
            <a:r>
              <a:rPr lang="da-DK"/>
              <a:t>Benjamin Rolfe, BCA et al</a:t>
            </a:r>
            <a:endParaRPr lang="en-GB" dirty="0"/>
          </a:p>
        </p:txBody>
      </p:sp>
      <p:sp>
        <p:nvSpPr>
          <p:cNvPr id="6" name="Date Placeholder 5">
            <a:extLst>
              <a:ext uri="{FF2B5EF4-FFF2-40B4-BE49-F238E27FC236}">
                <a16:creationId xmlns:a16="http://schemas.microsoft.com/office/drawing/2014/main" id="{3CA5FD41-C7F5-4DC0-91EC-7DE3A381BDAE}"/>
              </a:ext>
            </a:extLst>
          </p:cNvPr>
          <p:cNvSpPr>
            <a:spLocks noGrp="1"/>
          </p:cNvSpPr>
          <p:nvPr>
            <p:ph type="dt" idx="15"/>
          </p:nvPr>
        </p:nvSpPr>
        <p:spPr/>
        <p:txBody>
          <a:bodyPr/>
          <a:lstStyle/>
          <a:p>
            <a:r>
              <a:rPr lang="en-US" dirty="0"/>
              <a:t>Sept 2024</a:t>
            </a:r>
            <a:endParaRPr lang="en-GB" dirty="0"/>
          </a:p>
        </p:txBody>
      </p:sp>
      <p:graphicFrame>
        <p:nvGraphicFramePr>
          <p:cNvPr id="9" name="Content Placeholder 8">
            <a:extLst>
              <a:ext uri="{FF2B5EF4-FFF2-40B4-BE49-F238E27FC236}">
                <a16:creationId xmlns:a16="http://schemas.microsoft.com/office/drawing/2014/main" id="{D7C933D6-B5A2-AE4D-8DA9-3676F61FC9F1}"/>
              </a:ext>
            </a:extLst>
          </p:cNvPr>
          <p:cNvGraphicFramePr>
            <a:graphicFrameLocks noGrp="1"/>
          </p:cNvGraphicFramePr>
          <p:nvPr>
            <p:ph idx="1"/>
            <p:extLst>
              <p:ext uri="{D42A27DB-BD31-4B8C-83A1-F6EECF244321}">
                <p14:modId xmlns:p14="http://schemas.microsoft.com/office/powerpoint/2010/main" val="2420394642"/>
              </p:ext>
            </p:extLst>
          </p:nvPr>
        </p:nvGraphicFramePr>
        <p:xfrm>
          <a:off x="632566" y="1457960"/>
          <a:ext cx="8486775" cy="576580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126119602"/>
                    </a:ext>
                  </a:extLst>
                </a:gridCol>
                <a:gridCol w="5334000">
                  <a:extLst>
                    <a:ext uri="{9D8B030D-6E8A-4147-A177-3AD203B41FA5}">
                      <a16:colId xmlns:a16="http://schemas.microsoft.com/office/drawing/2014/main" val="3194517717"/>
                    </a:ext>
                  </a:extLst>
                </a:gridCol>
                <a:gridCol w="1828800">
                  <a:extLst>
                    <a:ext uri="{9D8B030D-6E8A-4147-A177-3AD203B41FA5}">
                      <a16:colId xmlns:a16="http://schemas.microsoft.com/office/drawing/2014/main" val="3870017320"/>
                    </a:ext>
                  </a:extLst>
                </a:gridCol>
                <a:gridCol w="790575">
                  <a:extLst>
                    <a:ext uri="{9D8B030D-6E8A-4147-A177-3AD203B41FA5}">
                      <a16:colId xmlns:a16="http://schemas.microsoft.com/office/drawing/2014/main" val="290908767"/>
                    </a:ext>
                  </a:extLst>
                </a:gridCol>
              </a:tblGrid>
              <a:tr h="370840">
                <a:tc>
                  <a:txBody>
                    <a:bodyPr/>
                    <a:lstStyle/>
                    <a:p>
                      <a:endParaRPr lang="en-US" sz="1800" dirty="0"/>
                    </a:p>
                  </a:txBody>
                  <a:tcPr/>
                </a:tc>
                <a:tc>
                  <a:txBody>
                    <a:bodyPr/>
                    <a:lstStyle/>
                    <a:p>
                      <a:r>
                        <a:rPr lang="en-US" sz="1800" dirty="0"/>
                        <a:t>Topic</a:t>
                      </a:r>
                    </a:p>
                  </a:txBody>
                  <a:tcPr/>
                </a:tc>
                <a:tc>
                  <a:txBody>
                    <a:bodyPr/>
                    <a:lstStyle/>
                    <a:p>
                      <a:r>
                        <a:rPr lang="en-US" sz="1800" dirty="0"/>
                        <a:t>Presenter</a:t>
                      </a:r>
                    </a:p>
                  </a:txBody>
                  <a:tcPr/>
                </a:tc>
                <a:tc>
                  <a:txBody>
                    <a:bodyPr/>
                    <a:lstStyle/>
                    <a:p>
                      <a:r>
                        <a:rPr lang="en-US" sz="1800" dirty="0"/>
                        <a:t>Time</a:t>
                      </a:r>
                    </a:p>
                  </a:txBody>
                  <a:tcPr/>
                </a:tc>
                <a:extLst>
                  <a:ext uri="{0D108BD9-81ED-4DB2-BD59-A6C34878D82A}">
                    <a16:rowId xmlns:a16="http://schemas.microsoft.com/office/drawing/2014/main" val="2980163536"/>
                  </a:ext>
                </a:extLst>
              </a:tr>
              <a:tr h="223837">
                <a:tc>
                  <a:txBody>
                    <a:bodyPr/>
                    <a:lstStyle/>
                    <a:p>
                      <a:endParaRPr lang="en-US" sz="1800" dirty="0"/>
                    </a:p>
                  </a:txBody>
                  <a:tcPr/>
                </a:tc>
                <a:tc>
                  <a:txBody>
                    <a:bodyPr/>
                    <a:lstStyle/>
                    <a:p>
                      <a:r>
                        <a:rPr lang="en-US" sz="1800" b="1" dirty="0">
                          <a:solidFill>
                            <a:schemeClr val="accent2">
                              <a:lumMod val="50000"/>
                            </a:schemeClr>
                          </a:solidFill>
                        </a:rPr>
                        <a:t>Monday 11-November</a:t>
                      </a:r>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4222438553"/>
                  </a:ext>
                </a:extLst>
              </a:tr>
              <a:tr h="223837">
                <a:tc>
                  <a:txBody>
                    <a:bodyPr/>
                    <a:lstStyle/>
                    <a:p>
                      <a:r>
                        <a:rPr lang="en-US" sz="1800" dirty="0"/>
                        <a:t>1</a:t>
                      </a:r>
                    </a:p>
                  </a:txBody>
                  <a:tcPr/>
                </a:tc>
                <a:tc>
                  <a:txBody>
                    <a:bodyPr/>
                    <a:lstStyle/>
                    <a:p>
                      <a:r>
                        <a:rPr lang="en-US" sz="1800" dirty="0"/>
                        <a:t>Intro and overhead</a:t>
                      </a:r>
                    </a:p>
                  </a:txBody>
                  <a:tcPr/>
                </a:tc>
                <a:tc>
                  <a:txBody>
                    <a:bodyPr/>
                    <a:lstStyle/>
                    <a:p>
                      <a:r>
                        <a:rPr lang="en-US" sz="1800" dirty="0"/>
                        <a:t>Chair</a:t>
                      </a:r>
                    </a:p>
                  </a:txBody>
                  <a:tcPr/>
                </a:tc>
                <a:tc>
                  <a:txBody>
                    <a:bodyPr/>
                    <a:lstStyle/>
                    <a:p>
                      <a:r>
                        <a:rPr lang="en-US" sz="1800" dirty="0"/>
                        <a:t>00:10</a:t>
                      </a:r>
                    </a:p>
                  </a:txBody>
                  <a:tcPr/>
                </a:tc>
                <a:extLst>
                  <a:ext uri="{0D108BD9-81ED-4DB2-BD59-A6C34878D82A}">
                    <a16:rowId xmlns:a16="http://schemas.microsoft.com/office/drawing/2014/main" val="2163143134"/>
                  </a:ext>
                </a:extLst>
              </a:tr>
              <a:tr h="355917">
                <a:tc>
                  <a:txBody>
                    <a:bodyPr/>
                    <a:lstStyle/>
                    <a:p>
                      <a:r>
                        <a:rPr lang="en-US" sz="1800" dirty="0"/>
                        <a:t>1.1</a:t>
                      </a:r>
                    </a:p>
                  </a:txBody>
                  <a:tcPr/>
                </a:tc>
                <a:tc>
                  <a:txBody>
                    <a:bodyPr/>
                    <a:lstStyle/>
                    <a:p>
                      <a:r>
                        <a:rPr lang="en-US" sz="1800" dirty="0"/>
                        <a:t>Agenda Review</a:t>
                      </a:r>
                    </a:p>
                  </a:txBody>
                  <a:tcPr/>
                </a:tc>
                <a:tc>
                  <a:txBody>
                    <a:bodyPr/>
                    <a:lstStyle/>
                    <a:p>
                      <a:r>
                        <a:rPr lang="en-US" sz="1800" dirty="0"/>
                        <a:t>Chair</a:t>
                      </a:r>
                    </a:p>
                  </a:txBody>
                  <a:tcPr/>
                </a:tc>
                <a:tc>
                  <a:txBody>
                    <a:bodyPr/>
                    <a:lstStyle/>
                    <a:p>
                      <a:endParaRPr lang="en-US" sz="1800" dirty="0"/>
                    </a:p>
                  </a:txBody>
                  <a:tcPr/>
                </a:tc>
                <a:extLst>
                  <a:ext uri="{0D108BD9-81ED-4DB2-BD59-A6C34878D82A}">
                    <a16:rowId xmlns:a16="http://schemas.microsoft.com/office/drawing/2014/main" val="946731166"/>
                  </a:ext>
                </a:extLst>
              </a:tr>
              <a:tr h="355917">
                <a:tc>
                  <a:txBody>
                    <a:bodyPr/>
                    <a:lstStyle/>
                    <a:p>
                      <a:r>
                        <a:rPr lang="en-US" sz="1800" dirty="0"/>
                        <a:t>1.2</a:t>
                      </a:r>
                    </a:p>
                  </a:txBody>
                  <a:tcPr/>
                </a:tc>
                <a:tc>
                  <a:txBody>
                    <a:bodyPr/>
                    <a:lstStyle/>
                    <a:p>
                      <a:r>
                        <a:rPr lang="en-US" sz="1800" dirty="0"/>
                        <a:t>Approval of minutes</a:t>
                      </a:r>
                    </a:p>
                  </a:txBody>
                  <a:tcPr/>
                </a:tc>
                <a:tc>
                  <a:txBody>
                    <a:bodyPr/>
                    <a:lstStyle/>
                    <a:p>
                      <a:r>
                        <a:rPr lang="en-US" sz="1800" dirty="0"/>
                        <a:t>Chair</a:t>
                      </a:r>
                    </a:p>
                  </a:txBody>
                  <a:tcPr/>
                </a:tc>
                <a:tc>
                  <a:txBody>
                    <a:bodyPr/>
                    <a:lstStyle/>
                    <a:p>
                      <a:endParaRPr lang="en-US" sz="1800" dirty="0"/>
                    </a:p>
                  </a:txBody>
                  <a:tcPr/>
                </a:tc>
                <a:extLst>
                  <a:ext uri="{0D108BD9-81ED-4DB2-BD59-A6C34878D82A}">
                    <a16:rowId xmlns:a16="http://schemas.microsoft.com/office/drawing/2014/main" val="507187736"/>
                  </a:ext>
                </a:extLst>
              </a:tr>
              <a:tr h="223837">
                <a:tc>
                  <a:txBody>
                    <a:bodyPr/>
                    <a:lstStyle/>
                    <a:p>
                      <a:r>
                        <a:rPr lang="en-US" sz="1800" dirty="0"/>
                        <a:t>2</a:t>
                      </a:r>
                    </a:p>
                  </a:txBody>
                  <a:tcPr/>
                </a:tc>
                <a:tc>
                  <a:txBody>
                    <a:bodyPr/>
                    <a:lstStyle/>
                    <a:p>
                      <a:pPr algn="l"/>
                      <a:r>
                        <a:rPr lang="en-US" sz="1800" kern="1200" dirty="0">
                          <a:solidFill>
                            <a:schemeClr val="dk1"/>
                          </a:solidFill>
                          <a:latin typeface="+mn-lt"/>
                          <a:ea typeface="+mn-ea"/>
                          <a:cs typeface="+mn-cs"/>
                        </a:rPr>
                        <a:t>Technical Contributions and Discussion</a:t>
                      </a:r>
                    </a:p>
                  </a:txBody>
                  <a:tcPr anchor="ctr"/>
                </a:tc>
                <a:tc>
                  <a:txBody>
                    <a:bodyPr/>
                    <a:lstStyle/>
                    <a:p>
                      <a:r>
                        <a:rPr lang="en-US" sz="1800" kern="1200" dirty="0">
                          <a:solidFill>
                            <a:schemeClr val="dk1"/>
                          </a:solidFill>
                          <a:effectLst/>
                          <a:latin typeface="+mn-lt"/>
                          <a:ea typeface="+mn-ea"/>
                          <a:cs typeface="+mn-cs"/>
                        </a:rPr>
                        <a:t> </a:t>
                      </a:r>
                      <a:endParaRPr lang="en-US" sz="1800" dirty="0"/>
                    </a:p>
                  </a:txBody>
                  <a:tcPr/>
                </a:tc>
                <a:tc>
                  <a:txBody>
                    <a:bodyPr/>
                    <a:lstStyle/>
                    <a:p>
                      <a:r>
                        <a:rPr lang="en-US" sz="1800" dirty="0"/>
                        <a:t>00:30</a:t>
                      </a:r>
                    </a:p>
                  </a:txBody>
                  <a:tcPr/>
                </a:tc>
                <a:extLst>
                  <a:ext uri="{0D108BD9-81ED-4DB2-BD59-A6C34878D82A}">
                    <a16:rowId xmlns:a16="http://schemas.microsoft.com/office/drawing/2014/main" val="36521392"/>
                  </a:ext>
                </a:extLst>
              </a:tr>
              <a:tr h="223837">
                <a:tc>
                  <a:txBody>
                    <a:bodyPr/>
                    <a:lstStyle/>
                    <a:p>
                      <a:r>
                        <a:rPr lang="en-US" sz="1800" dirty="0"/>
                        <a:t>2.1</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Draft outline and discussion</a:t>
                      </a:r>
                    </a:p>
                  </a:txBody>
                  <a:tcPr/>
                </a:tc>
                <a:tc>
                  <a:txBody>
                    <a:bodyPr/>
                    <a:lstStyle/>
                    <a:p>
                      <a:endParaRPr lang="en-US" sz="1800" dirty="0"/>
                    </a:p>
                  </a:txBody>
                  <a:tcPr/>
                </a:tc>
                <a:tc>
                  <a:txBody>
                    <a:bodyPr/>
                    <a:lstStyle/>
                    <a:p>
                      <a:r>
                        <a:rPr lang="en-US" sz="1800" dirty="0"/>
                        <a:t>00:10</a:t>
                      </a:r>
                    </a:p>
                  </a:txBody>
                  <a:tcPr/>
                </a:tc>
                <a:extLst>
                  <a:ext uri="{0D108BD9-81ED-4DB2-BD59-A6C34878D82A}">
                    <a16:rowId xmlns:a16="http://schemas.microsoft.com/office/drawing/2014/main" val="1399996930"/>
                  </a:ext>
                </a:extLst>
              </a:tr>
              <a:tr h="223837">
                <a:tc>
                  <a:txBody>
                    <a:bodyPr/>
                    <a:lstStyle/>
                    <a:p>
                      <a:pPr marL="0" algn="l" defTabSz="975386" rtl="0" eaLnBrk="1" latinLnBrk="0" hangingPunct="1"/>
                      <a:r>
                        <a:rPr lang="en-US" sz="1800" kern="1200" dirty="0">
                          <a:solidFill>
                            <a:schemeClr val="dk1"/>
                          </a:solidFill>
                          <a:latin typeface="+mn-lt"/>
                          <a:ea typeface="+mn-ea"/>
                          <a:cs typeface="+mn-cs"/>
                        </a:rPr>
                        <a:t>3</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Schedule discussion</a:t>
                      </a:r>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2921502864"/>
                  </a:ext>
                </a:extLst>
              </a:tr>
              <a:tr h="223837">
                <a:tc>
                  <a:txBody>
                    <a:bodyPr/>
                    <a:lstStyle/>
                    <a:p>
                      <a:pPr marL="0" algn="l" defTabSz="975386" rtl="0" eaLnBrk="1" latinLnBrk="0" hangingPunct="1"/>
                      <a:r>
                        <a:rPr lang="en-US" sz="1800" kern="1200" dirty="0">
                          <a:solidFill>
                            <a:schemeClr val="dk1"/>
                          </a:solidFill>
                          <a:latin typeface="+mn-lt"/>
                          <a:ea typeface="+mn-ea"/>
                          <a:cs typeface="+mn-cs"/>
                        </a:rPr>
                        <a:t>4</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Recess</a:t>
                      </a:r>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2772838150"/>
                  </a:ext>
                </a:extLst>
              </a:tr>
              <a:tr h="223837">
                <a:tc>
                  <a:txBody>
                    <a:bodyPr/>
                    <a:lstStyle/>
                    <a:p>
                      <a:r>
                        <a:rPr lang="en-US" sz="1800" dirty="0"/>
                        <a:t>5</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1800" b="1" dirty="0">
                          <a:solidFill>
                            <a:schemeClr val="accent2">
                              <a:lumMod val="50000"/>
                            </a:schemeClr>
                          </a:solidFill>
                        </a:rPr>
                        <a:t>Thursday 14-November</a:t>
                      </a:r>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2480054099"/>
                  </a:ext>
                </a:extLst>
              </a:tr>
              <a:tr h="223837">
                <a:tc>
                  <a:txBody>
                    <a:bodyPr/>
                    <a:lstStyle/>
                    <a:p>
                      <a:r>
                        <a:rPr lang="en-US" sz="1800" dirty="0"/>
                        <a:t>6</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IEEE 802.11ah and IEEE 802.15.4g SUN OFDM PHY Coexistence Simulation</a:t>
                      </a:r>
                    </a:p>
                  </a:txBody>
                  <a:tcPr/>
                </a:tc>
                <a:tc>
                  <a:txBody>
                    <a:bodyPr/>
                    <a:lstStyle/>
                    <a:p>
                      <a:r>
                        <a:rPr lang="en-US" sz="1920" b="0" i="0" kern="1200">
                          <a:solidFill>
                            <a:schemeClr val="dk1"/>
                          </a:solidFill>
                          <a:effectLst/>
                          <a:latin typeface="+mn-lt"/>
                          <a:ea typeface="+mn-ea"/>
                          <a:cs typeface="+mn-cs"/>
                        </a:rPr>
                        <a:t>Takenori Sumi</a:t>
                      </a:r>
                      <a:endParaRPr lang="en-US" sz="1800" dirty="0"/>
                    </a:p>
                  </a:txBody>
                  <a:tcPr/>
                </a:tc>
                <a:tc>
                  <a:txBody>
                    <a:bodyPr/>
                    <a:lstStyle/>
                    <a:p>
                      <a:r>
                        <a:rPr lang="en-US" sz="1800" dirty="0"/>
                        <a:t>00:30</a:t>
                      </a:r>
                    </a:p>
                  </a:txBody>
                  <a:tcPr/>
                </a:tc>
                <a:extLst>
                  <a:ext uri="{0D108BD9-81ED-4DB2-BD59-A6C34878D82A}">
                    <a16:rowId xmlns:a16="http://schemas.microsoft.com/office/drawing/2014/main" val="3104991797"/>
                  </a:ext>
                </a:extLst>
              </a:tr>
              <a:tr h="193357">
                <a:tc>
                  <a:txBody>
                    <a:bodyPr/>
                    <a:lstStyle/>
                    <a:p>
                      <a:r>
                        <a:rPr lang="en-US" sz="1800" dirty="0"/>
                        <a:t>6</a:t>
                      </a:r>
                    </a:p>
                  </a:txBody>
                  <a:tcPr/>
                </a:tc>
                <a:tc>
                  <a:txBody>
                    <a:bodyPr/>
                    <a:lstStyle/>
                    <a:p>
                      <a:r>
                        <a:rPr lang="en-US" sz="1800" dirty="0"/>
                        <a:t>Contribution on draft structure and content</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1800" dirty="0"/>
                        <a:t>Robert</a:t>
                      </a:r>
                    </a:p>
                  </a:txBody>
                  <a:tcPr/>
                </a:tc>
                <a:tc>
                  <a:txBody>
                    <a:bodyPr/>
                    <a:lstStyle/>
                    <a:p>
                      <a:endParaRPr lang="en-US" sz="1800" dirty="0"/>
                    </a:p>
                  </a:txBody>
                  <a:tcPr/>
                </a:tc>
                <a:extLst>
                  <a:ext uri="{0D108BD9-81ED-4DB2-BD59-A6C34878D82A}">
                    <a16:rowId xmlns:a16="http://schemas.microsoft.com/office/drawing/2014/main" val="3533736417"/>
                  </a:ext>
                </a:extLst>
              </a:tr>
              <a:tr h="223837">
                <a:tc>
                  <a:txBody>
                    <a:bodyPr/>
                    <a:lstStyle/>
                    <a:p>
                      <a:r>
                        <a:rPr lang="en-US" sz="1800" dirty="0"/>
                        <a:t>7</a:t>
                      </a:r>
                    </a:p>
                  </a:txBody>
                  <a:tcPr/>
                </a:tc>
                <a:tc>
                  <a:txBody>
                    <a:bodyPr/>
                    <a:lstStyle/>
                    <a:p>
                      <a:r>
                        <a:rPr lang="en-US" sz="1800" dirty="0"/>
                        <a:t>Next Steps</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1800" dirty="0"/>
                        <a:t>Chair</a:t>
                      </a:r>
                    </a:p>
                  </a:txBody>
                  <a:tcPr/>
                </a:tc>
                <a:tc>
                  <a:txBody>
                    <a:bodyPr/>
                    <a:lstStyle/>
                    <a:p>
                      <a:r>
                        <a:rPr lang="en-US" sz="1800" dirty="0"/>
                        <a:t>00:10</a:t>
                      </a:r>
                    </a:p>
                  </a:txBody>
                  <a:tcPr/>
                </a:tc>
                <a:extLst>
                  <a:ext uri="{0D108BD9-81ED-4DB2-BD59-A6C34878D82A}">
                    <a16:rowId xmlns:a16="http://schemas.microsoft.com/office/drawing/2014/main" val="438814077"/>
                  </a:ext>
                </a:extLst>
              </a:tr>
              <a:tr h="223837">
                <a:tc>
                  <a:txBody>
                    <a:bodyPr/>
                    <a:lstStyle/>
                    <a:p>
                      <a:r>
                        <a:rPr lang="en-US" sz="1800" dirty="0"/>
                        <a:t>8</a:t>
                      </a:r>
                    </a:p>
                  </a:txBody>
                  <a:tcPr/>
                </a:tc>
                <a:tc>
                  <a:txBody>
                    <a:bodyPr/>
                    <a:lstStyle/>
                    <a:p>
                      <a:r>
                        <a:rPr lang="en-US" sz="1800" dirty="0" err="1"/>
                        <a:t>Aob</a:t>
                      </a:r>
                      <a:endParaRPr lang="en-US" sz="1800" dirty="0"/>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1800" dirty="0"/>
                        <a:t>Chair</a:t>
                      </a:r>
                    </a:p>
                  </a:txBody>
                  <a:tcPr/>
                </a:tc>
                <a:tc>
                  <a:txBody>
                    <a:bodyPr/>
                    <a:lstStyle/>
                    <a:p>
                      <a:endParaRPr lang="en-US" sz="1800" dirty="0"/>
                    </a:p>
                  </a:txBody>
                  <a:tcPr/>
                </a:tc>
                <a:extLst>
                  <a:ext uri="{0D108BD9-81ED-4DB2-BD59-A6C34878D82A}">
                    <a16:rowId xmlns:a16="http://schemas.microsoft.com/office/drawing/2014/main" val="971427514"/>
                  </a:ext>
                </a:extLst>
              </a:tr>
              <a:tr h="223837">
                <a:tc>
                  <a:txBody>
                    <a:bodyPr/>
                    <a:lstStyle/>
                    <a:p>
                      <a:r>
                        <a:rPr lang="en-US" sz="1800" dirty="0"/>
                        <a:t>9</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1800" dirty="0"/>
                        <a:t>Adjourn</a:t>
                      </a:r>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3409947487"/>
                  </a:ext>
                </a:extLst>
              </a:tr>
            </a:tbl>
          </a:graphicData>
        </a:graphic>
      </p:graphicFrame>
    </p:spTree>
    <p:extLst>
      <p:ext uri="{BB962C8B-B14F-4D97-AF65-F5344CB8AC3E}">
        <p14:creationId xmlns:p14="http://schemas.microsoft.com/office/powerpoint/2010/main" val="80739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D7BCA-FC59-5391-3243-821440BE30BB}"/>
              </a:ext>
            </a:extLst>
          </p:cNvPr>
          <p:cNvSpPr>
            <a:spLocks noGrp="1"/>
          </p:cNvSpPr>
          <p:nvPr>
            <p:ph type="title"/>
          </p:nvPr>
        </p:nvSpPr>
        <p:spPr>
          <a:xfrm>
            <a:off x="731520" y="731523"/>
            <a:ext cx="8288868" cy="640078"/>
          </a:xfrm>
        </p:spPr>
        <p:txBody>
          <a:bodyPr/>
          <a:lstStyle/>
          <a:p>
            <a:r>
              <a:rPr lang="en-US" dirty="0"/>
              <a:t>Near Term Milestones</a:t>
            </a:r>
          </a:p>
        </p:txBody>
      </p:sp>
      <p:sp>
        <p:nvSpPr>
          <p:cNvPr id="3" name="Content Placeholder 2">
            <a:extLst>
              <a:ext uri="{FF2B5EF4-FFF2-40B4-BE49-F238E27FC236}">
                <a16:creationId xmlns:a16="http://schemas.microsoft.com/office/drawing/2014/main" id="{5783AA9D-34B5-B7DA-651D-FDE22F7F3005}"/>
              </a:ext>
            </a:extLst>
          </p:cNvPr>
          <p:cNvSpPr>
            <a:spLocks noGrp="1"/>
          </p:cNvSpPr>
          <p:nvPr>
            <p:ph idx="1"/>
          </p:nvPr>
        </p:nvSpPr>
        <p:spPr>
          <a:xfrm>
            <a:off x="731520" y="1456270"/>
            <a:ext cx="8288868" cy="5249330"/>
          </a:xfrm>
        </p:spPr>
        <p:txBody>
          <a:bodyPr/>
          <a:lstStyle/>
          <a:p>
            <a:pPr>
              <a:buFont typeface="Wingdings" panose="05000000000000000000" pitchFamily="2" charset="2"/>
              <a:buChar char="ü"/>
            </a:pPr>
            <a:r>
              <a:rPr lang="en-US" dirty="0"/>
              <a:t>PAR Approval</a:t>
            </a:r>
          </a:p>
          <a:p>
            <a:pPr>
              <a:buFont typeface="Wingdings" panose="05000000000000000000" pitchFamily="2" charset="2"/>
              <a:buChar char="ü"/>
            </a:pPr>
            <a:r>
              <a:rPr lang="en-US" dirty="0"/>
              <a:t>Officer appointment </a:t>
            </a:r>
          </a:p>
          <a:p>
            <a:pPr>
              <a:buFont typeface="Wingdings" panose="05000000000000000000" pitchFamily="2" charset="2"/>
              <a:buChar char="ü"/>
            </a:pPr>
            <a:r>
              <a:rPr lang="en-US" dirty="0"/>
              <a:t>Call for contributions for May 2024 Wireless interim</a:t>
            </a:r>
          </a:p>
          <a:p>
            <a:r>
              <a:rPr lang="en-US" dirty="0"/>
              <a:t>Collect background information </a:t>
            </a:r>
          </a:p>
          <a:p>
            <a:pPr lvl="1"/>
            <a:r>
              <a:rPr lang="en-US" dirty="0"/>
              <a:t>Use cases</a:t>
            </a:r>
          </a:p>
          <a:p>
            <a:pPr lvl="1"/>
            <a:r>
              <a:rPr lang="en-US" dirty="0"/>
              <a:t>Technical constraints and characteristics </a:t>
            </a:r>
          </a:p>
          <a:p>
            <a:pPr lvl="1"/>
            <a:r>
              <a:rPr lang="en-US" b="1" u="sng" dirty="0"/>
              <a:t>Supporting data (simulation, measurements)</a:t>
            </a:r>
          </a:p>
          <a:p>
            <a:pPr lvl="2"/>
            <a:r>
              <a:rPr lang="en-US" dirty="0"/>
              <a:t>Simulation planned</a:t>
            </a:r>
          </a:p>
          <a:p>
            <a:pPr lvl="2"/>
            <a:r>
              <a:rPr lang="en-US" dirty="0"/>
              <a:t>Empirical studies planned</a:t>
            </a:r>
          </a:p>
          <a:p>
            <a:r>
              <a:rPr lang="en-US" dirty="0"/>
              <a:t>Discuss and agree on initial project timeline</a:t>
            </a:r>
          </a:p>
          <a:p>
            <a:pPr lvl="1"/>
            <a:r>
              <a:rPr lang="en-US" dirty="0"/>
              <a:t>Develop technical content and Produce draft</a:t>
            </a:r>
          </a:p>
          <a:p>
            <a:pPr lvl="1"/>
            <a:r>
              <a:rPr lang="en-US" dirty="0"/>
              <a:t>Working group ballot</a:t>
            </a:r>
          </a:p>
        </p:txBody>
      </p:sp>
      <p:sp>
        <p:nvSpPr>
          <p:cNvPr id="4" name="Slide Number Placeholder 3">
            <a:extLst>
              <a:ext uri="{FF2B5EF4-FFF2-40B4-BE49-F238E27FC236}">
                <a16:creationId xmlns:a16="http://schemas.microsoft.com/office/drawing/2014/main" id="{D332B66D-D35A-E50A-775A-2393290B919B}"/>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5" name="Footer Placeholder 4">
            <a:extLst>
              <a:ext uri="{FF2B5EF4-FFF2-40B4-BE49-F238E27FC236}">
                <a16:creationId xmlns:a16="http://schemas.microsoft.com/office/drawing/2014/main" id="{1BA7BEF4-1B86-2C09-3DB2-15235E100B56}"/>
              </a:ext>
            </a:extLst>
          </p:cNvPr>
          <p:cNvSpPr>
            <a:spLocks noGrp="1"/>
          </p:cNvSpPr>
          <p:nvPr>
            <p:ph type="ftr" idx="14"/>
          </p:nvPr>
        </p:nvSpPr>
        <p:spPr/>
        <p:txBody>
          <a:bodyPr/>
          <a:lstStyle/>
          <a:p>
            <a:r>
              <a:rPr lang="en-GB"/>
              <a:t>Benjamin Rolfe, BCA et al</a:t>
            </a:r>
            <a:endParaRPr lang="en-GB" dirty="0"/>
          </a:p>
        </p:txBody>
      </p:sp>
      <p:sp>
        <p:nvSpPr>
          <p:cNvPr id="6" name="Date Placeholder 5">
            <a:extLst>
              <a:ext uri="{FF2B5EF4-FFF2-40B4-BE49-F238E27FC236}">
                <a16:creationId xmlns:a16="http://schemas.microsoft.com/office/drawing/2014/main" id="{B84E0999-8B9C-6DA5-31CB-D243E2DA5B39}"/>
              </a:ext>
            </a:extLst>
          </p:cNvPr>
          <p:cNvSpPr>
            <a:spLocks noGrp="1"/>
          </p:cNvSpPr>
          <p:nvPr>
            <p:ph type="dt" idx="15"/>
          </p:nvPr>
        </p:nvSpPr>
        <p:spPr/>
        <p:txBody>
          <a:bodyPr/>
          <a:lstStyle/>
          <a:p>
            <a:r>
              <a:rPr lang="en-US"/>
              <a:t>Sept 2024</a:t>
            </a:r>
            <a:endParaRPr lang="en-GB" dirty="0"/>
          </a:p>
        </p:txBody>
      </p:sp>
    </p:spTree>
    <p:extLst>
      <p:ext uri="{BB962C8B-B14F-4D97-AF65-F5344CB8AC3E}">
        <p14:creationId xmlns:p14="http://schemas.microsoft.com/office/powerpoint/2010/main" val="695968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AC1F8-0847-3E53-2D2B-8DB5D4AEBD9D}"/>
              </a:ext>
            </a:extLst>
          </p:cNvPr>
          <p:cNvSpPr>
            <a:spLocks noGrp="1"/>
          </p:cNvSpPr>
          <p:nvPr>
            <p:ph type="title"/>
          </p:nvPr>
        </p:nvSpPr>
        <p:spPr/>
        <p:txBody>
          <a:bodyPr/>
          <a:lstStyle/>
          <a:p>
            <a:r>
              <a:rPr lang="en-US" dirty="0"/>
              <a:t>Recess</a:t>
            </a:r>
          </a:p>
        </p:txBody>
      </p:sp>
      <p:sp>
        <p:nvSpPr>
          <p:cNvPr id="4" name="Slide Number Placeholder 3">
            <a:extLst>
              <a:ext uri="{FF2B5EF4-FFF2-40B4-BE49-F238E27FC236}">
                <a16:creationId xmlns:a16="http://schemas.microsoft.com/office/drawing/2014/main" id="{7572436A-69D8-B09E-8C29-FFBFE882A32B}"/>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5" name="Footer Placeholder 4">
            <a:extLst>
              <a:ext uri="{FF2B5EF4-FFF2-40B4-BE49-F238E27FC236}">
                <a16:creationId xmlns:a16="http://schemas.microsoft.com/office/drawing/2014/main" id="{4619383D-CADD-E644-4131-545565D0A735}"/>
              </a:ext>
            </a:extLst>
          </p:cNvPr>
          <p:cNvSpPr>
            <a:spLocks noGrp="1"/>
          </p:cNvSpPr>
          <p:nvPr>
            <p:ph type="ftr" idx="14"/>
          </p:nvPr>
        </p:nvSpPr>
        <p:spPr/>
        <p:txBody>
          <a:bodyPr/>
          <a:lstStyle/>
          <a:p>
            <a:r>
              <a:rPr lang="en-GB"/>
              <a:t>Benjamin Rolfe, BCA et al</a:t>
            </a:r>
            <a:endParaRPr lang="en-GB" dirty="0"/>
          </a:p>
        </p:txBody>
      </p:sp>
      <p:sp>
        <p:nvSpPr>
          <p:cNvPr id="6" name="Date Placeholder 5">
            <a:extLst>
              <a:ext uri="{FF2B5EF4-FFF2-40B4-BE49-F238E27FC236}">
                <a16:creationId xmlns:a16="http://schemas.microsoft.com/office/drawing/2014/main" id="{5EBF4798-057B-1641-5B33-A4305F7BF5FF}"/>
              </a:ext>
            </a:extLst>
          </p:cNvPr>
          <p:cNvSpPr>
            <a:spLocks noGrp="1"/>
          </p:cNvSpPr>
          <p:nvPr>
            <p:ph type="dt" idx="15"/>
          </p:nvPr>
        </p:nvSpPr>
        <p:spPr/>
        <p:txBody>
          <a:bodyPr/>
          <a:lstStyle/>
          <a:p>
            <a:r>
              <a:rPr lang="en-US"/>
              <a:t>Jan 2025</a:t>
            </a:r>
            <a:endParaRPr lang="en-GB" dirty="0"/>
          </a:p>
        </p:txBody>
      </p:sp>
      <p:pic>
        <p:nvPicPr>
          <p:cNvPr id="8" name="Graphic 7" descr="Beer outline">
            <a:extLst>
              <a:ext uri="{FF2B5EF4-FFF2-40B4-BE49-F238E27FC236}">
                <a16:creationId xmlns:a16="http://schemas.microsoft.com/office/drawing/2014/main" id="{C3DA21F9-9211-1537-4E8A-14B5A12292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19600" y="3200400"/>
            <a:ext cx="914400" cy="914400"/>
          </a:xfrm>
          <a:prstGeom prst="rect">
            <a:avLst/>
          </a:prstGeom>
        </p:spPr>
      </p:pic>
    </p:spTree>
    <p:extLst>
      <p:ext uri="{BB962C8B-B14F-4D97-AF65-F5344CB8AC3E}">
        <p14:creationId xmlns:p14="http://schemas.microsoft.com/office/powerpoint/2010/main" val="1240173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4620" y="2560320"/>
            <a:ext cx="4396740" cy="3299460"/>
          </a:xfrm>
          <a:prstGeom prst="rect">
            <a:avLst/>
          </a:prstGeom>
        </p:spPr>
      </p:pic>
    </p:spTree>
    <p:extLst>
      <p:ext uri="{BB962C8B-B14F-4D97-AF65-F5344CB8AC3E}">
        <p14:creationId xmlns:p14="http://schemas.microsoft.com/office/powerpoint/2010/main" val="281474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6A41D-1CEA-5A5B-3A02-00C1216FDFBC}"/>
              </a:ext>
            </a:extLst>
          </p:cNvPr>
          <p:cNvSpPr>
            <a:spLocks noGrp="1"/>
          </p:cNvSpPr>
          <p:nvPr>
            <p:ph type="title"/>
          </p:nvPr>
        </p:nvSpPr>
        <p:spPr>
          <a:xfrm>
            <a:off x="731520" y="731520"/>
            <a:ext cx="8290560" cy="640080"/>
          </a:xfrm>
        </p:spPr>
        <p:txBody>
          <a:bodyPr/>
          <a:lstStyle/>
          <a:p>
            <a:r>
              <a:rPr lang="en-US" dirty="0"/>
              <a:t>Proposed Focus for March</a:t>
            </a:r>
          </a:p>
        </p:txBody>
      </p:sp>
      <p:sp>
        <p:nvSpPr>
          <p:cNvPr id="3" name="Text Placeholder 2">
            <a:extLst>
              <a:ext uri="{FF2B5EF4-FFF2-40B4-BE49-F238E27FC236}">
                <a16:creationId xmlns:a16="http://schemas.microsoft.com/office/drawing/2014/main" id="{5F326193-6986-86C9-F6E9-11B86B8289A4}"/>
              </a:ext>
            </a:extLst>
          </p:cNvPr>
          <p:cNvSpPr>
            <a:spLocks noGrp="1"/>
          </p:cNvSpPr>
          <p:nvPr>
            <p:ph type="body" sz="half" idx="1"/>
          </p:nvPr>
        </p:nvSpPr>
        <p:spPr>
          <a:xfrm>
            <a:off x="731520" y="1524000"/>
            <a:ext cx="8290560" cy="4978400"/>
          </a:xfrm>
        </p:spPr>
        <p:txBody>
          <a:bodyPr/>
          <a:lstStyle/>
          <a:p>
            <a:pPr marL="457200" indent="-457200">
              <a:buFont typeface="Arial" panose="020B0604020202020204" pitchFamily="34" charset="0"/>
              <a:buChar char="•"/>
            </a:pPr>
            <a:r>
              <a:rPr lang="en-US" dirty="0"/>
              <a:t>Continue information gathering and sharing</a:t>
            </a:r>
          </a:p>
          <a:p>
            <a:pPr marL="457200" indent="-457200">
              <a:buFont typeface="Arial" panose="020B0604020202020204" pitchFamily="34" charset="0"/>
              <a:buChar char="•"/>
            </a:pPr>
            <a:r>
              <a:rPr lang="en-US" dirty="0"/>
              <a:t>Review technical requirements and conditions driving new and updated recommendations</a:t>
            </a:r>
          </a:p>
          <a:p>
            <a:pPr marL="883932" lvl="1" indent="-457200">
              <a:buFont typeface="Arial" panose="020B0604020202020204" pitchFamily="34" charset="0"/>
              <a:buChar char="•"/>
            </a:pPr>
            <a:r>
              <a:rPr lang="en-US" dirty="0"/>
              <a:t>Significant changes in regulations and expected conditions</a:t>
            </a:r>
          </a:p>
          <a:p>
            <a:pPr marL="883932" lvl="1" indent="-457200">
              <a:buFont typeface="Arial" panose="020B0604020202020204" pitchFamily="34" charset="0"/>
              <a:buChar char="•"/>
            </a:pPr>
            <a:r>
              <a:rPr lang="en-US" dirty="0"/>
              <a:t>New features available in each standard</a:t>
            </a:r>
          </a:p>
          <a:p>
            <a:pPr marL="883932" lvl="1" indent="-457200">
              <a:buFont typeface="Arial" panose="020B0604020202020204" pitchFamily="34" charset="0"/>
              <a:buChar char="•"/>
            </a:pPr>
            <a:r>
              <a:rPr lang="en-US" dirty="0"/>
              <a:t>New coexistence methods</a:t>
            </a:r>
          </a:p>
          <a:p>
            <a:pPr marL="457200" indent="-457200">
              <a:buFont typeface="Arial" panose="020B0604020202020204" pitchFamily="34" charset="0"/>
              <a:buChar char="•"/>
            </a:pPr>
            <a:r>
              <a:rPr lang="en-US" dirty="0"/>
              <a:t>Consider technical proposals for recommendations</a:t>
            </a:r>
          </a:p>
          <a:p>
            <a:pPr marL="883932" lvl="1" indent="-457200">
              <a:buFont typeface="Arial" panose="020B0604020202020204" pitchFamily="34" charset="0"/>
              <a:buChar char="•"/>
            </a:pPr>
            <a:r>
              <a:rPr lang="en-US" dirty="0"/>
              <a:t>Recommendations to change</a:t>
            </a:r>
          </a:p>
          <a:p>
            <a:pPr marL="883932" lvl="1" indent="-457200">
              <a:buFont typeface="Arial" panose="020B0604020202020204" pitchFamily="34" charset="0"/>
              <a:buChar char="•"/>
            </a:pPr>
            <a:r>
              <a:rPr lang="en-US" dirty="0"/>
              <a:t>New recommendations</a:t>
            </a:r>
          </a:p>
          <a:p>
            <a:pPr marL="883932" lvl="1" indent="-457200">
              <a:buFont typeface="Arial" panose="020B0604020202020204" pitchFamily="34" charset="0"/>
              <a:buChar char="•"/>
            </a:pPr>
            <a:r>
              <a:rPr lang="en-US" dirty="0"/>
              <a:t>New coexistence strategies and methods</a:t>
            </a:r>
          </a:p>
          <a:p>
            <a:pPr marL="883932" lvl="1"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8DB907A4-8E8B-577E-C6B7-7F35011C34C7}"/>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spTree>
    <p:extLst>
      <p:ext uri="{BB962C8B-B14F-4D97-AF65-F5344CB8AC3E}">
        <p14:creationId xmlns:p14="http://schemas.microsoft.com/office/powerpoint/2010/main" val="3468961737"/>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98e9ba89-e1a1-4e38-9007-8bdabc25de1d}" enabled="0" method="" siteId="{98e9ba89-e1a1-4e38-9007-8bdabc25de1d}" removed="1"/>
</clbl:labelList>
</file>

<file path=docProps/app.xml><?xml version="1.0" encoding="utf-8"?>
<Properties xmlns="http://schemas.openxmlformats.org/officeDocument/2006/extended-properties" xmlns:vt="http://schemas.openxmlformats.org/officeDocument/2006/docPropsVTypes">
  <Template>802-11-Submission</Template>
  <TotalTime>3952</TotalTime>
  <Words>535</Words>
  <Application>Microsoft Office PowerPoint</Application>
  <PresentationFormat>Custom</PresentationFormat>
  <Paragraphs>138</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 Unicode MS</vt:lpstr>
      <vt:lpstr>Arial</vt:lpstr>
      <vt:lpstr>Calibri</vt:lpstr>
      <vt:lpstr>Courier New</vt:lpstr>
      <vt:lpstr>Times New Roman</vt:lpstr>
      <vt:lpstr>Wingdings</vt:lpstr>
      <vt:lpstr>Office Theme</vt:lpstr>
      <vt:lpstr>TG 19.3a Agenda and Meeting Slides  Jan 2025</vt:lpstr>
      <vt:lpstr>Tg19.3a</vt:lpstr>
      <vt:lpstr>Project Overview</vt:lpstr>
      <vt:lpstr>TG Overview</vt:lpstr>
      <vt:lpstr>Agenda</vt:lpstr>
      <vt:lpstr>Near Term Milestones</vt:lpstr>
      <vt:lpstr>Recess</vt:lpstr>
      <vt:lpstr>Next Steps</vt:lpstr>
      <vt:lpstr>Proposed Focus for March</vt:lpstr>
      <vt:lpstr>Any Other Business?</vt:lpstr>
      <vt:lpstr>Adjourn</vt:lpstr>
    </vt:vector>
  </TitlesOfParts>
  <Company>Qualcomm Incorporated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Shellhammer, Steve</dc:creator>
  <cp:lastModifiedBy>Benjamin Rolfe</cp:lastModifiedBy>
  <cp:revision>207</cp:revision>
  <cp:lastPrinted>2015-01-08T23:35:49Z</cp:lastPrinted>
  <dcterms:created xsi:type="dcterms:W3CDTF">2014-10-30T17:06:39Z</dcterms:created>
  <dcterms:modified xsi:type="dcterms:W3CDTF">2025-01-16T09:08:38Z</dcterms:modified>
</cp:coreProperties>
</file>