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
  </p:notesMasterIdLst>
  <p:handoutMasterIdLst>
    <p:handoutMasterId r:id="rId24"/>
  </p:handoutMasterIdLst>
  <p:sldIdLst>
    <p:sldId id="256" r:id="rId2"/>
    <p:sldId id="275" r:id="rId3"/>
    <p:sldId id="298" r:id="rId4"/>
    <p:sldId id="297" r:id="rId5"/>
    <p:sldId id="299" r:id="rId6"/>
    <p:sldId id="300" r:id="rId7"/>
    <p:sldId id="303" r:id="rId8"/>
    <p:sldId id="302" r:id="rId9"/>
    <p:sldId id="304" r:id="rId10"/>
    <p:sldId id="306" r:id="rId11"/>
    <p:sldId id="291" r:id="rId12"/>
    <p:sldId id="307" r:id="rId13"/>
    <p:sldId id="308" r:id="rId14"/>
    <p:sldId id="309" r:id="rId15"/>
    <p:sldId id="310" r:id="rId16"/>
    <p:sldId id="311" r:id="rId17"/>
    <p:sldId id="312" r:id="rId18"/>
    <p:sldId id="313" r:id="rId19"/>
    <p:sldId id="314" r:id="rId20"/>
    <p:sldId id="315" r:id="rId21"/>
    <p:sldId id="268" r:id="rId22"/>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49AA6-5E81-4346-A31C-F6FE657ED9E2}" v="346" dt="2024-11-14T23:51:10.087"/>
    <p1510:client id="{76CF1A5A-50F0-4470-8AB4-EBEE266110F1}" v="1280" dt="2024-11-15T00:59:31.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1948" autoAdjust="0"/>
  </p:normalViewPr>
  <p:slideViewPr>
    <p:cSldViewPr>
      <p:cViewPr varScale="1">
        <p:scale>
          <a:sx n="130" d="100"/>
          <a:sy n="130" d="100"/>
        </p:scale>
        <p:origin x="374" y="75"/>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11/15/2024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43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it-IT" dirty="0"/>
              <a:t>Takenori Sumi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a:t>March 2019</a:t>
            </a:r>
            <a:endParaRPr lang="en-GB" dirty="0"/>
          </a:p>
        </p:txBody>
      </p:sp>
    </p:spTree>
  </p:cSld>
  <p:clrMapOvr>
    <a:masterClrMapping/>
  </p:clrMapOvr>
  <p:extLst>
    <p:ext uri="{DCECCB84-F9BA-43D5-87BE-67443E8EF086}">
      <p15:sldGuideLst xmlns:p15="http://schemas.microsoft.com/office/powerpoint/2012/main">
        <p15:guide id="1" orient="horz" pos="2304" userDrawn="1">
          <p15:clr>
            <a:srgbClr val="FBAE40"/>
          </p15:clr>
        </p15:guide>
        <p15:guide id="2" pos="307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April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it-IT" dirty="0"/>
              <a:t>Takenori Sumi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802.19-24/0042r0</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userDrawn="1">
          <p15:clr>
            <a:srgbClr val="F26B43"/>
          </p15:clr>
        </p15:guide>
        <p15:guide id="2" pos="30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emf"/><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800" dirty="0"/>
              <a:t>IEEE 802.11ah and IEEE 802.15.4g SUN OFDM PHY</a:t>
            </a:r>
            <a:br>
              <a:rPr lang="en-US" sz="2800" dirty="0"/>
            </a:br>
            <a:r>
              <a:rPr lang="en-US" sz="2800" dirty="0"/>
              <a:t>Coexistence Simulation for Case 1-3</a:t>
            </a:r>
            <a:endParaRPr lang="en-GB" sz="2800" dirty="0"/>
          </a:p>
        </p:txBody>
      </p:sp>
      <p:sp>
        <p:nvSpPr>
          <p:cNvPr id="3074" name="Rectangle 2"/>
          <p:cNvSpPr>
            <a:spLocks noGrp="1" noChangeArrowheads="1"/>
          </p:cNvSpPr>
          <p:nvPr>
            <p:ph idx="1"/>
          </p:nvPr>
        </p:nvSpPr>
        <p:spPr>
          <a:xfrm>
            <a:off x="731520" y="174938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solidFill>
                  <a:schemeClr val="tx1"/>
                </a:solidFill>
              </a:rPr>
              <a:t>Date:</a:t>
            </a:r>
            <a:r>
              <a:rPr lang="en-GB" sz="2133" b="0" dirty="0">
                <a:solidFill>
                  <a:schemeClr val="tx1"/>
                </a:solidFill>
              </a:rPr>
              <a:t> 2024-11-14</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a:t>November 2024</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88066066"/>
              </p:ext>
            </p:extLst>
          </p:nvPr>
        </p:nvGraphicFramePr>
        <p:xfrm>
          <a:off x="568960" y="2696773"/>
          <a:ext cx="8796845" cy="4172886"/>
        </p:xfrm>
        <a:graphic>
          <a:graphicData uri="http://schemas.openxmlformats.org/presentationml/2006/ole">
            <mc:AlternateContent xmlns:mc="http://schemas.openxmlformats.org/markup-compatibility/2006">
              <mc:Choice xmlns:v="urn:schemas-microsoft-com:vml" Requires="v">
                <p:oleObj name="Document" r:id="rId3" imgW="7330223" imgH="3136958" progId="Word.Document.8">
                  <p:embed/>
                </p:oleObj>
              </mc:Choice>
              <mc:Fallback>
                <p:oleObj name="Document" r:id="rId3" imgW="7330223" imgH="3136958" progId="Word.Document.8">
                  <p:embed/>
                  <p:pic>
                    <p:nvPicPr>
                      <p:cNvPr id="3075" name="Object 3"/>
                      <p:cNvPicPr>
                        <a:picLocks noChangeAspect="1" noChangeArrowheads="1"/>
                      </p:cNvPicPr>
                      <p:nvPr/>
                    </p:nvPicPr>
                    <p:blipFill>
                      <a:blip r:embed="rId4"/>
                      <a:srcRect/>
                      <a:stretch>
                        <a:fillRect/>
                      </a:stretch>
                    </p:blipFill>
                    <p:spPr bwMode="auto">
                      <a:xfrm>
                        <a:off x="568960" y="2696773"/>
                        <a:ext cx="8796845" cy="4172886"/>
                      </a:xfrm>
                      <a:prstGeom prst="rect">
                        <a:avLst/>
                      </a:prstGeom>
                      <a:noFill/>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
        <p:nvSpPr>
          <p:cNvPr id="2" name="Footer Placeholder 4">
            <a:extLst>
              <a:ext uri="{FF2B5EF4-FFF2-40B4-BE49-F238E27FC236}">
                <a16:creationId xmlns:a16="http://schemas.microsoft.com/office/drawing/2014/main" id="{CBCE6CE4-B2DF-6731-BB6A-145D56B3A4F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2800" dirty="0"/>
              <a:t>Simulation parameters updated in TG3a May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85112" y="610587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5" name="図 14">
            <a:extLst>
              <a:ext uri="{FF2B5EF4-FFF2-40B4-BE49-F238E27FC236}">
                <a16:creationId xmlns:a16="http://schemas.microsoft.com/office/drawing/2014/main" id="{8323DE53-9653-1FFF-8273-D44B57D1CA4C}"/>
              </a:ext>
            </a:extLst>
          </p:cNvPr>
          <p:cNvPicPr>
            <a:picLocks noChangeAspect="1"/>
          </p:cNvPicPr>
          <p:nvPr/>
        </p:nvPicPr>
        <p:blipFill>
          <a:blip r:embed="rId2"/>
          <a:stretch>
            <a:fillRect/>
          </a:stretch>
        </p:blipFill>
        <p:spPr>
          <a:xfrm>
            <a:off x="1888468" y="1647227"/>
            <a:ext cx="6014735" cy="4507102"/>
          </a:xfrm>
          <a:prstGeom prst="rect">
            <a:avLst/>
          </a:prstGeom>
          <a:ln>
            <a:solidFill>
              <a:schemeClr val="tx1"/>
            </a:solidFill>
          </a:ln>
        </p:spPr>
      </p:pic>
      <p:sp>
        <p:nvSpPr>
          <p:cNvPr id="2" name="Content Placeholder 2">
            <a:extLst>
              <a:ext uri="{FF2B5EF4-FFF2-40B4-BE49-F238E27FC236}">
                <a16:creationId xmlns:a16="http://schemas.microsoft.com/office/drawing/2014/main" id="{C9C00832-6A72-2215-7380-F53F891468BD}"/>
              </a:ext>
            </a:extLst>
          </p:cNvPr>
          <p:cNvSpPr>
            <a:spLocks noGrp="1"/>
          </p:cNvSpPr>
          <p:nvPr>
            <p:ph idx="1"/>
          </p:nvPr>
        </p:nvSpPr>
        <p:spPr>
          <a:xfrm>
            <a:off x="743373" y="6228562"/>
            <a:ext cx="7866874" cy="661500"/>
          </a:xfrm>
        </p:spPr>
        <p:txBody>
          <a:bodyPr/>
          <a:lstStyle/>
          <a:p>
            <a:r>
              <a:rPr lang="en-US" sz="2000" b="0" dirty="0"/>
              <a:t>From the next page, simulation results are shown for each combination of the simulation matrix.</a:t>
            </a:r>
          </a:p>
        </p:txBody>
      </p:sp>
      <p:sp>
        <p:nvSpPr>
          <p:cNvPr id="3" name="四角形: 角を丸くする 2">
            <a:extLst>
              <a:ext uri="{FF2B5EF4-FFF2-40B4-BE49-F238E27FC236}">
                <a16:creationId xmlns:a16="http://schemas.microsoft.com/office/drawing/2014/main" id="{E43E8010-B904-B1CF-2B91-3406CE67B840}"/>
              </a:ext>
            </a:extLst>
          </p:cNvPr>
          <p:cNvSpPr/>
          <p:nvPr/>
        </p:nvSpPr>
        <p:spPr bwMode="auto">
          <a:xfrm>
            <a:off x="5776900" y="4125652"/>
            <a:ext cx="1728192" cy="900100"/>
          </a:xfrm>
          <a:prstGeom prst="roundRect">
            <a:avLst>
              <a:gd name="adj" fmla="val 5968"/>
            </a:avLst>
          </a:prstGeom>
          <a:noFill/>
          <a:ln w="38100">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四角形: 角を丸くする 6">
            <a:extLst>
              <a:ext uri="{FF2B5EF4-FFF2-40B4-BE49-F238E27FC236}">
                <a16:creationId xmlns:a16="http://schemas.microsoft.com/office/drawing/2014/main" id="{0BB06C3C-D259-C4DF-A4E6-2667E0F8D531}"/>
              </a:ext>
            </a:extLst>
          </p:cNvPr>
          <p:cNvSpPr/>
          <p:nvPr/>
        </p:nvSpPr>
        <p:spPr bwMode="auto">
          <a:xfrm>
            <a:off x="4084712" y="4125652"/>
            <a:ext cx="1620180" cy="917146"/>
          </a:xfrm>
          <a:prstGeom prst="roundRect">
            <a:avLst>
              <a:gd name="adj" fmla="val 5968"/>
            </a:avLst>
          </a:prstGeom>
          <a:noFill/>
          <a:ln w="38100">
            <a:solidFill>
              <a:schemeClr val="accent2"/>
            </a:solidFill>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09823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89262FF-70E9-4AB7-1895-2484BB7E44C5}"/>
              </a:ext>
            </a:extLst>
          </p:cNvPr>
          <p:cNvPicPr>
            <a:picLocks noChangeAspect="1"/>
          </p:cNvPicPr>
          <p:nvPr/>
        </p:nvPicPr>
        <p:blipFill>
          <a:blip r:embed="rId2"/>
          <a:stretch>
            <a:fillRect/>
          </a:stretch>
        </p:blipFill>
        <p:spPr>
          <a:xfrm>
            <a:off x="283419" y="1845353"/>
            <a:ext cx="4160309" cy="2875079"/>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(Packet Delivery Rate)</a:t>
            </a:r>
            <a:br>
              <a:rPr lang="en-US" sz="3200" dirty="0"/>
            </a:br>
            <a:r>
              <a:rPr lang="en-US" altLang="ja-JP" sz="2400" kern="0" dirty="0"/>
              <a:t>802.15.4g offered load: </a:t>
            </a:r>
            <a:r>
              <a:rPr lang="en-US" altLang="ja-JP" sz="2400" kern="0" dirty="0">
                <a:solidFill>
                  <a:srgbClr val="FF0000"/>
                </a:solidFill>
              </a:rPr>
              <a:t>10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9" name="図 8">
            <a:extLst>
              <a:ext uri="{FF2B5EF4-FFF2-40B4-BE49-F238E27FC236}">
                <a16:creationId xmlns:a16="http://schemas.microsoft.com/office/drawing/2014/main" id="{8BB1E17F-C30D-7211-2361-B26D91D17A37}"/>
              </a:ext>
            </a:extLst>
          </p:cNvPr>
          <p:cNvPicPr>
            <a:picLocks noChangeAspect="1"/>
          </p:cNvPicPr>
          <p:nvPr/>
        </p:nvPicPr>
        <p:blipFill>
          <a:blip r:embed="rId3"/>
          <a:stretch>
            <a:fillRect/>
          </a:stretch>
        </p:blipFill>
        <p:spPr>
          <a:xfrm>
            <a:off x="4951519" y="1825823"/>
            <a:ext cx="4160308" cy="2868385"/>
          </a:xfrm>
          <a:prstGeom prst="rect">
            <a:avLst/>
          </a:prstGeom>
        </p:spPr>
      </p:pic>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04557" cy="1656920"/>
            <a:chOff x="3976699" y="5385792"/>
            <a:chExt cx="5220581"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249334"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835813" y="5472633"/>
              <a:ext cx="2294218"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82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B87059A-EE89-6D64-B66F-DE90E5653C38}"/>
              </a:ext>
            </a:extLst>
          </p:cNvPr>
          <p:cNvPicPr>
            <a:picLocks noChangeAspect="1"/>
          </p:cNvPicPr>
          <p:nvPr/>
        </p:nvPicPr>
        <p:blipFill>
          <a:blip r:embed="rId2"/>
          <a:stretch>
            <a:fillRect/>
          </a:stretch>
        </p:blipFill>
        <p:spPr>
          <a:xfrm>
            <a:off x="283419" y="1845353"/>
            <a:ext cx="4125329" cy="2853403"/>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(Packet Delivery Rate)</a:t>
            </a:r>
            <a:br>
              <a:rPr lang="en-US" sz="3200" dirty="0"/>
            </a:br>
            <a:r>
              <a:rPr lang="en-US" altLang="ja-JP" sz="2400" kern="0" dirty="0"/>
              <a:t>802.15.4g offered load: </a:t>
            </a:r>
            <a:r>
              <a:rPr lang="en-US" altLang="ja-JP" sz="2400" dirty="0">
                <a:solidFill>
                  <a:srgbClr val="FF0000"/>
                </a:solidFill>
              </a:rPr>
              <a:t>2</a:t>
            </a:r>
            <a:r>
              <a:rPr lang="en-US" altLang="ja-JP" sz="2400" kern="0" dirty="0">
                <a:solidFill>
                  <a:srgbClr val="FF0000"/>
                </a:solidFill>
              </a:rPr>
              <a:t>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04557" cy="1656920"/>
            <a:chOff x="3976699" y="5385792"/>
            <a:chExt cx="5220581"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3"/>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3"/>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3"/>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249334"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835813" y="5472633"/>
              <a:ext cx="2294218"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3"/>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3"/>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3"/>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F6D64EC0-5970-B457-0438-FF7DA48316EC}"/>
              </a:ext>
            </a:extLst>
          </p:cNvPr>
          <p:cNvPicPr>
            <a:picLocks noChangeAspect="1"/>
          </p:cNvPicPr>
          <p:nvPr/>
        </p:nvPicPr>
        <p:blipFill>
          <a:blip r:embed="rId4"/>
          <a:stretch>
            <a:fillRect/>
          </a:stretch>
        </p:blipFill>
        <p:spPr>
          <a:xfrm>
            <a:off x="4939237" y="1854451"/>
            <a:ext cx="4172590" cy="2868504"/>
          </a:xfrm>
          <a:prstGeom prst="rect">
            <a:avLst/>
          </a:prstGeom>
        </p:spPr>
      </p:pic>
    </p:spTree>
    <p:extLst>
      <p:ext uri="{BB962C8B-B14F-4D97-AF65-F5344CB8AC3E}">
        <p14:creationId xmlns:p14="http://schemas.microsoft.com/office/powerpoint/2010/main" val="317481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2B5B6D0-F078-AFE3-D90B-2D5054C0FD11}"/>
              </a:ext>
            </a:extLst>
          </p:cNvPr>
          <p:cNvPicPr>
            <a:picLocks noChangeAspect="1"/>
          </p:cNvPicPr>
          <p:nvPr/>
        </p:nvPicPr>
        <p:blipFill>
          <a:blip r:embed="rId2"/>
          <a:stretch>
            <a:fillRect/>
          </a:stretch>
        </p:blipFill>
        <p:spPr>
          <a:xfrm>
            <a:off x="283420" y="1838952"/>
            <a:ext cx="4103514" cy="2826759"/>
          </a:xfrm>
          <a:prstGeom prst="rect">
            <a:avLst/>
          </a:prstGeom>
        </p:spPr>
      </p:pic>
      <p:pic>
        <p:nvPicPr>
          <p:cNvPr id="5" name="図 4">
            <a:extLst>
              <a:ext uri="{FF2B5EF4-FFF2-40B4-BE49-F238E27FC236}">
                <a16:creationId xmlns:a16="http://schemas.microsoft.com/office/drawing/2014/main" id="{0107E52F-025B-0115-AA82-54A9187C10E5}"/>
              </a:ext>
            </a:extLst>
          </p:cNvPr>
          <p:cNvPicPr>
            <a:picLocks noChangeAspect="1"/>
          </p:cNvPicPr>
          <p:nvPr/>
        </p:nvPicPr>
        <p:blipFill>
          <a:blip r:embed="rId3"/>
          <a:stretch>
            <a:fillRect/>
          </a:stretch>
        </p:blipFill>
        <p:spPr>
          <a:xfrm>
            <a:off x="4939237" y="1854866"/>
            <a:ext cx="4174355" cy="2889844"/>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(Packet Delivery Rate)</a:t>
            </a:r>
            <a:br>
              <a:rPr lang="en-US" sz="3200" dirty="0"/>
            </a:br>
            <a:r>
              <a:rPr lang="en-US" altLang="ja-JP" sz="2400" kern="0" dirty="0"/>
              <a:t>802.15.4g offered load: </a:t>
            </a:r>
            <a:r>
              <a:rPr lang="en-US" altLang="ja-JP" sz="2400" kern="0" dirty="0">
                <a:solidFill>
                  <a:srgbClr val="FF0000"/>
                </a:solidFill>
              </a:rPr>
              <a:t>40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04557" cy="1656920"/>
            <a:chOff x="3976699" y="5385792"/>
            <a:chExt cx="5220581"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249334"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835813" y="5472633"/>
              <a:ext cx="2294218"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
        <p:nvSpPr>
          <p:cNvPr id="8" name="四角形: 角を丸くする 7">
            <a:extLst>
              <a:ext uri="{FF2B5EF4-FFF2-40B4-BE49-F238E27FC236}">
                <a16:creationId xmlns:a16="http://schemas.microsoft.com/office/drawing/2014/main" id="{087E8FBC-22AC-81BC-3DE7-F72FC6EA061D}"/>
              </a:ext>
            </a:extLst>
          </p:cNvPr>
          <p:cNvSpPr/>
          <p:nvPr/>
        </p:nvSpPr>
        <p:spPr bwMode="auto">
          <a:xfrm>
            <a:off x="1852464" y="1722488"/>
            <a:ext cx="324036" cy="2044514"/>
          </a:xfrm>
          <a:prstGeom prst="round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四角形: 角を丸くする 8">
            <a:extLst>
              <a:ext uri="{FF2B5EF4-FFF2-40B4-BE49-F238E27FC236}">
                <a16:creationId xmlns:a16="http://schemas.microsoft.com/office/drawing/2014/main" id="{91F5986F-823E-5A05-8284-3326D44D35BD}"/>
              </a:ext>
            </a:extLst>
          </p:cNvPr>
          <p:cNvSpPr/>
          <p:nvPr/>
        </p:nvSpPr>
        <p:spPr bwMode="auto">
          <a:xfrm>
            <a:off x="6540094" y="1773705"/>
            <a:ext cx="324036" cy="2044514"/>
          </a:xfrm>
          <a:prstGeom prst="round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426372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4DA1784-1DA6-DAE5-3FDF-DC50B07DCC1C}"/>
              </a:ext>
            </a:extLst>
          </p:cNvPr>
          <p:cNvPicPr>
            <a:picLocks noChangeAspect="1"/>
          </p:cNvPicPr>
          <p:nvPr/>
        </p:nvPicPr>
        <p:blipFill>
          <a:blip r:embed="rId2"/>
          <a:stretch>
            <a:fillRect/>
          </a:stretch>
        </p:blipFill>
        <p:spPr>
          <a:xfrm>
            <a:off x="262043" y="1826180"/>
            <a:ext cx="4103514" cy="2829227"/>
          </a:xfrm>
          <a:prstGeom prst="rect">
            <a:avLst/>
          </a:prstGeom>
        </p:spPr>
      </p:pic>
      <p:pic>
        <p:nvPicPr>
          <p:cNvPr id="3" name="図 2">
            <a:extLst>
              <a:ext uri="{FF2B5EF4-FFF2-40B4-BE49-F238E27FC236}">
                <a16:creationId xmlns:a16="http://schemas.microsoft.com/office/drawing/2014/main" id="{BFC4C7B0-EE2C-CFDA-7A9B-FA070185D955}"/>
              </a:ext>
            </a:extLst>
          </p:cNvPr>
          <p:cNvPicPr>
            <a:picLocks noChangeAspect="1"/>
          </p:cNvPicPr>
          <p:nvPr/>
        </p:nvPicPr>
        <p:blipFill>
          <a:blip r:embed="rId3"/>
          <a:stretch>
            <a:fillRect/>
          </a:stretch>
        </p:blipFill>
        <p:spPr>
          <a:xfrm>
            <a:off x="4937473" y="1832616"/>
            <a:ext cx="4174354" cy="2889844"/>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(Packet Delivery Rate)</a:t>
            </a:r>
            <a:br>
              <a:rPr lang="en-US" sz="3200" dirty="0"/>
            </a:br>
            <a:r>
              <a:rPr lang="en-US" altLang="ja-JP" sz="2400" kern="0" dirty="0"/>
              <a:t>802.15.4g offered load: </a:t>
            </a:r>
            <a:r>
              <a:rPr lang="en-US" altLang="ja-JP" sz="2400" dirty="0">
                <a:solidFill>
                  <a:srgbClr val="FF0000"/>
                </a:solidFill>
              </a:rPr>
              <a:t>6</a:t>
            </a:r>
            <a:r>
              <a:rPr lang="en-US" altLang="ja-JP" sz="2400" kern="0" dirty="0">
                <a:solidFill>
                  <a:srgbClr val="FF0000"/>
                </a:solidFill>
              </a:rPr>
              <a:t>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04557" cy="1656920"/>
            <a:chOff x="3976699" y="5385792"/>
            <a:chExt cx="5220581"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249334"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835813" y="5472633"/>
              <a:ext cx="2294218"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70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C4B3AAC-9D0A-2AED-FA8C-B982B262D1E7}"/>
              </a:ext>
            </a:extLst>
          </p:cNvPr>
          <p:cNvPicPr>
            <a:picLocks noChangeAspect="1"/>
          </p:cNvPicPr>
          <p:nvPr/>
        </p:nvPicPr>
        <p:blipFill>
          <a:blip r:embed="rId2"/>
          <a:stretch>
            <a:fillRect/>
          </a:stretch>
        </p:blipFill>
        <p:spPr>
          <a:xfrm>
            <a:off x="262043" y="1821233"/>
            <a:ext cx="4115456" cy="2829227"/>
          </a:xfrm>
          <a:prstGeom prst="rect">
            <a:avLst/>
          </a:prstGeom>
        </p:spPr>
      </p:pic>
      <p:pic>
        <p:nvPicPr>
          <p:cNvPr id="5" name="図 4">
            <a:extLst>
              <a:ext uri="{FF2B5EF4-FFF2-40B4-BE49-F238E27FC236}">
                <a16:creationId xmlns:a16="http://schemas.microsoft.com/office/drawing/2014/main" id="{6F9DEC44-AF94-E230-55FE-EE06D852E22F}"/>
              </a:ext>
            </a:extLst>
          </p:cNvPr>
          <p:cNvPicPr>
            <a:picLocks noChangeAspect="1"/>
          </p:cNvPicPr>
          <p:nvPr/>
        </p:nvPicPr>
        <p:blipFill>
          <a:blip r:embed="rId3"/>
          <a:stretch>
            <a:fillRect/>
          </a:stretch>
        </p:blipFill>
        <p:spPr>
          <a:xfrm>
            <a:off x="4926081" y="1834809"/>
            <a:ext cx="4185745" cy="2890971"/>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(Packet Delivery Rate)</a:t>
            </a:r>
            <a:br>
              <a:rPr lang="en-US" sz="3200" dirty="0"/>
            </a:br>
            <a:r>
              <a:rPr lang="en-US" altLang="ja-JP" sz="2400" kern="0" dirty="0"/>
              <a:t>802.15.4g offered load: </a:t>
            </a:r>
            <a:r>
              <a:rPr lang="en-US" altLang="ja-JP" sz="2400" kern="0" dirty="0">
                <a:solidFill>
                  <a:srgbClr val="FF0000"/>
                </a:solidFill>
              </a:rPr>
              <a:t>100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04557" cy="1656920"/>
            <a:chOff x="3976699" y="5385792"/>
            <a:chExt cx="5220581"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249334"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835813" y="5472633"/>
              <a:ext cx="2294218" cy="338554"/>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PDR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065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76C2F38-BD90-41D0-2129-9DF90A47FC88}"/>
              </a:ext>
            </a:extLst>
          </p:cNvPr>
          <p:cNvPicPr>
            <a:picLocks noChangeAspect="1"/>
          </p:cNvPicPr>
          <p:nvPr/>
        </p:nvPicPr>
        <p:blipFill>
          <a:blip r:embed="rId2"/>
          <a:stretch>
            <a:fillRect/>
          </a:stretch>
        </p:blipFill>
        <p:spPr>
          <a:xfrm>
            <a:off x="4959324" y="1827460"/>
            <a:ext cx="4152501" cy="2867174"/>
          </a:xfrm>
          <a:prstGeom prst="rect">
            <a:avLst/>
          </a:prstGeom>
        </p:spPr>
      </p:pic>
      <p:pic>
        <p:nvPicPr>
          <p:cNvPr id="3" name="図 2">
            <a:extLst>
              <a:ext uri="{FF2B5EF4-FFF2-40B4-BE49-F238E27FC236}">
                <a16:creationId xmlns:a16="http://schemas.microsoft.com/office/drawing/2014/main" id="{EF938B74-FB8A-61EB-9929-DD2988665FD5}"/>
              </a:ext>
            </a:extLst>
          </p:cNvPr>
          <p:cNvPicPr>
            <a:picLocks noChangeAspect="1"/>
          </p:cNvPicPr>
          <p:nvPr/>
        </p:nvPicPr>
        <p:blipFill>
          <a:blip r:embed="rId3"/>
          <a:stretch>
            <a:fillRect/>
          </a:stretch>
        </p:blipFill>
        <p:spPr>
          <a:xfrm>
            <a:off x="282691" y="1827790"/>
            <a:ext cx="4195489" cy="2892641"/>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(Delay)</a:t>
            </a:r>
            <a:br>
              <a:rPr lang="en-US" sz="3200" dirty="0"/>
            </a:br>
            <a:r>
              <a:rPr lang="en-US" altLang="ja-JP" sz="2400" kern="0" dirty="0"/>
              <a:t>802.15.4g offered load: </a:t>
            </a:r>
            <a:r>
              <a:rPr lang="en-US" altLang="ja-JP" sz="2400" kern="0" dirty="0">
                <a:solidFill>
                  <a:srgbClr val="FF0000"/>
                </a:solidFill>
              </a:rPr>
              <a:t>10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84260" cy="1656920"/>
            <a:chOff x="3976699" y="5385792"/>
            <a:chExt cx="5303724"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474651"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758949" y="5487872"/>
              <a:ext cx="2521474"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43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F19AED8-B1CE-1DE9-0130-4FE6C7775CA9}"/>
              </a:ext>
            </a:extLst>
          </p:cNvPr>
          <p:cNvPicPr>
            <a:picLocks noChangeAspect="1"/>
          </p:cNvPicPr>
          <p:nvPr/>
        </p:nvPicPr>
        <p:blipFill>
          <a:blip r:embed="rId2"/>
          <a:stretch>
            <a:fillRect/>
          </a:stretch>
        </p:blipFill>
        <p:spPr>
          <a:xfrm>
            <a:off x="4968761" y="1823149"/>
            <a:ext cx="4134695" cy="2872461"/>
          </a:xfrm>
          <a:prstGeom prst="rect">
            <a:avLst/>
          </a:prstGeom>
        </p:spPr>
      </p:pic>
      <p:pic>
        <p:nvPicPr>
          <p:cNvPr id="5" name="図 4">
            <a:extLst>
              <a:ext uri="{FF2B5EF4-FFF2-40B4-BE49-F238E27FC236}">
                <a16:creationId xmlns:a16="http://schemas.microsoft.com/office/drawing/2014/main" id="{278D1242-DFEE-31AD-366A-828613C53D3C}"/>
              </a:ext>
            </a:extLst>
          </p:cNvPr>
          <p:cNvPicPr>
            <a:picLocks noChangeAspect="1"/>
          </p:cNvPicPr>
          <p:nvPr/>
        </p:nvPicPr>
        <p:blipFill>
          <a:blip r:embed="rId3"/>
          <a:stretch>
            <a:fillRect/>
          </a:stretch>
        </p:blipFill>
        <p:spPr>
          <a:xfrm>
            <a:off x="282691" y="1836703"/>
            <a:ext cx="4179280" cy="2884823"/>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(Delay)</a:t>
            </a:r>
            <a:br>
              <a:rPr lang="en-US" sz="3200" dirty="0"/>
            </a:br>
            <a:r>
              <a:rPr lang="en-US" altLang="ja-JP" sz="2400" kern="0" dirty="0"/>
              <a:t>802.15.4g offered load: </a:t>
            </a:r>
            <a:r>
              <a:rPr lang="en-US" altLang="ja-JP" sz="2400" dirty="0">
                <a:solidFill>
                  <a:srgbClr val="FF0000"/>
                </a:solidFill>
              </a:rPr>
              <a:t>2</a:t>
            </a:r>
            <a:r>
              <a:rPr lang="en-US" altLang="ja-JP" sz="2400" kern="0" dirty="0">
                <a:solidFill>
                  <a:srgbClr val="FF0000"/>
                </a:solidFill>
              </a:rPr>
              <a:t>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84260" cy="1656920"/>
            <a:chOff x="3976699" y="5385792"/>
            <a:chExt cx="5303724"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474651"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758949" y="5487872"/>
              <a:ext cx="2521474"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002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795A246-EA10-37F7-09DE-25581889C199}"/>
              </a:ext>
            </a:extLst>
          </p:cNvPr>
          <p:cNvPicPr>
            <a:picLocks noChangeAspect="1"/>
          </p:cNvPicPr>
          <p:nvPr/>
        </p:nvPicPr>
        <p:blipFill>
          <a:blip r:embed="rId2"/>
          <a:stretch>
            <a:fillRect/>
          </a:stretch>
        </p:blipFill>
        <p:spPr>
          <a:xfrm>
            <a:off x="4959323" y="1826198"/>
            <a:ext cx="4152501" cy="2853037"/>
          </a:xfrm>
          <a:prstGeom prst="rect">
            <a:avLst/>
          </a:prstGeom>
        </p:spPr>
      </p:pic>
      <p:pic>
        <p:nvPicPr>
          <p:cNvPr id="3" name="図 2">
            <a:extLst>
              <a:ext uri="{FF2B5EF4-FFF2-40B4-BE49-F238E27FC236}">
                <a16:creationId xmlns:a16="http://schemas.microsoft.com/office/drawing/2014/main" id="{E91F2C7D-328D-60EA-C7F0-AF7CDCA0C2AE}"/>
              </a:ext>
            </a:extLst>
          </p:cNvPr>
          <p:cNvPicPr>
            <a:picLocks noChangeAspect="1"/>
          </p:cNvPicPr>
          <p:nvPr/>
        </p:nvPicPr>
        <p:blipFill>
          <a:blip r:embed="rId3"/>
          <a:stretch>
            <a:fillRect/>
          </a:stretch>
        </p:blipFill>
        <p:spPr>
          <a:xfrm>
            <a:off x="284099" y="1830767"/>
            <a:ext cx="4180524" cy="2877299"/>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(Delay)</a:t>
            </a:r>
            <a:br>
              <a:rPr lang="en-US" sz="3200" dirty="0"/>
            </a:br>
            <a:r>
              <a:rPr lang="en-US" altLang="ja-JP" sz="2400" kern="0" dirty="0"/>
              <a:t>802.15.4g offered load: </a:t>
            </a:r>
            <a:r>
              <a:rPr lang="en-US" altLang="ja-JP" sz="2400" kern="0" dirty="0">
                <a:solidFill>
                  <a:srgbClr val="FF0000"/>
                </a:solidFill>
              </a:rPr>
              <a:t>40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84260" cy="1656920"/>
            <a:chOff x="3976699" y="5385792"/>
            <a:chExt cx="5303724"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474651"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758949" y="5487872"/>
              <a:ext cx="2521474"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581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0A90D2D-4E3C-7A92-43C2-BA7793CEF974}"/>
              </a:ext>
            </a:extLst>
          </p:cNvPr>
          <p:cNvPicPr>
            <a:picLocks noChangeAspect="1"/>
          </p:cNvPicPr>
          <p:nvPr/>
        </p:nvPicPr>
        <p:blipFill>
          <a:blip r:embed="rId2"/>
          <a:stretch>
            <a:fillRect/>
          </a:stretch>
        </p:blipFill>
        <p:spPr>
          <a:xfrm>
            <a:off x="4949014" y="1818370"/>
            <a:ext cx="4156172" cy="2869709"/>
          </a:xfrm>
          <a:prstGeom prst="rect">
            <a:avLst/>
          </a:prstGeom>
        </p:spPr>
      </p:pic>
      <p:pic>
        <p:nvPicPr>
          <p:cNvPr id="5" name="図 4">
            <a:extLst>
              <a:ext uri="{FF2B5EF4-FFF2-40B4-BE49-F238E27FC236}">
                <a16:creationId xmlns:a16="http://schemas.microsoft.com/office/drawing/2014/main" id="{411576FD-E498-0176-ED83-8BBDA3186631}"/>
              </a:ext>
            </a:extLst>
          </p:cNvPr>
          <p:cNvPicPr>
            <a:picLocks noChangeAspect="1"/>
          </p:cNvPicPr>
          <p:nvPr/>
        </p:nvPicPr>
        <p:blipFill>
          <a:blip r:embed="rId3"/>
          <a:stretch>
            <a:fillRect/>
          </a:stretch>
        </p:blipFill>
        <p:spPr>
          <a:xfrm>
            <a:off x="283775" y="1826180"/>
            <a:ext cx="4178195" cy="2878204"/>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(Delay)</a:t>
            </a:r>
            <a:br>
              <a:rPr lang="en-US" sz="3200" dirty="0"/>
            </a:br>
            <a:r>
              <a:rPr lang="en-US" altLang="ja-JP" sz="2400" kern="0" dirty="0"/>
              <a:t>802.15.4g offered load: </a:t>
            </a:r>
            <a:r>
              <a:rPr lang="en-US" altLang="ja-JP" sz="2400" dirty="0">
                <a:solidFill>
                  <a:srgbClr val="FF0000"/>
                </a:solidFill>
              </a:rPr>
              <a:t>6</a:t>
            </a:r>
            <a:r>
              <a:rPr lang="en-US" altLang="ja-JP" sz="2400" kern="0" dirty="0">
                <a:solidFill>
                  <a:srgbClr val="FF0000"/>
                </a:solidFill>
              </a:rPr>
              <a:t>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84260" cy="1656920"/>
            <a:chOff x="3976699" y="5385792"/>
            <a:chExt cx="5303724"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474651"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758949" y="5487872"/>
              <a:ext cx="2521474"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646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76584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idx="1"/>
          </p:nvPr>
        </p:nvSpPr>
        <p:spPr>
          <a:xfrm>
            <a:off x="731520" y="1497360"/>
            <a:ext cx="8290560" cy="500504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solidFill>
                  <a:schemeClr val="tx1"/>
                </a:solidFill>
              </a:rPr>
              <a:t>Presentation to TG3a of simulation update for coexistence of IEEE 802.15.4g and IEEE 802.11ah using new simulation parameters for smart utility use cases.</a:t>
            </a:r>
            <a:endParaRPr lang="en-US" altLang="ja-JP" dirty="0">
              <a:solidFill>
                <a:schemeClr val="tx1"/>
              </a:solidFill>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solidFill>
                  <a:schemeClr val="tx1"/>
                </a:solidFill>
              </a:rPr>
              <a:t>This document gathers relevant material from 19-24/0018r0, 19-19/0019r1, 19-18/0056r3, 19-18/0039r1 and 19-19/0021r2</a:t>
            </a:r>
            <a:r>
              <a:rPr lang="ja-JP" altLang="en-US" dirty="0">
                <a:solidFill>
                  <a:schemeClr val="tx1"/>
                </a:solidFill>
              </a:rPr>
              <a:t> </a:t>
            </a:r>
            <a:r>
              <a:rPr lang="en-US" altLang="ja-JP" dirty="0">
                <a:solidFill>
                  <a:schemeClr val="tx1"/>
                </a:solidFill>
              </a:rPr>
              <a:t>for</a:t>
            </a:r>
            <a:r>
              <a:rPr lang="ja-JP" altLang="en-US" dirty="0">
                <a:solidFill>
                  <a:schemeClr val="tx1"/>
                </a:solidFill>
              </a:rPr>
              <a:t> </a:t>
            </a:r>
            <a:r>
              <a:rPr lang="en-US" altLang="ja-JP" dirty="0">
                <a:solidFill>
                  <a:schemeClr val="tx1"/>
                </a:solidFill>
              </a:rPr>
              <a:t>simulation</a:t>
            </a:r>
            <a:r>
              <a:rPr lang="ja-JP" altLang="en-US" dirty="0">
                <a:solidFill>
                  <a:schemeClr val="tx1"/>
                </a:solidFill>
              </a:rPr>
              <a:t> </a:t>
            </a:r>
            <a:r>
              <a:rPr lang="en-US" altLang="ja-JP" dirty="0">
                <a:solidFill>
                  <a:schemeClr val="tx1"/>
                </a:solidFill>
              </a:rPr>
              <a:t>conditions</a:t>
            </a:r>
            <a:r>
              <a:rPr lang="ja-JP" altLang="en-US" dirty="0">
                <a:solidFill>
                  <a:schemeClr val="tx1"/>
                </a:solidFill>
              </a:rPr>
              <a:t> </a:t>
            </a:r>
            <a:r>
              <a:rPr lang="en-US" altLang="ja-JP" dirty="0">
                <a:solidFill>
                  <a:schemeClr val="tx1"/>
                </a:solidFill>
              </a:rPr>
              <a:t>and</a:t>
            </a:r>
            <a:r>
              <a:rPr lang="ja-JP" altLang="en-US" dirty="0">
                <a:solidFill>
                  <a:schemeClr val="tx1"/>
                </a:solidFill>
              </a:rPr>
              <a:t> </a:t>
            </a:r>
            <a:r>
              <a:rPr lang="en-US" altLang="ja-JP" dirty="0">
                <a:solidFill>
                  <a:schemeClr val="tx1"/>
                </a:solidFill>
              </a:rPr>
              <a:t>use</a:t>
            </a:r>
            <a:r>
              <a:rPr lang="ja-JP" altLang="en-US" dirty="0">
                <a:solidFill>
                  <a:schemeClr val="tx1"/>
                </a:solidFill>
              </a:rPr>
              <a:t> </a:t>
            </a:r>
            <a:r>
              <a:rPr lang="en-US" altLang="ja-JP" dirty="0">
                <a:solidFill>
                  <a:schemeClr val="tx1"/>
                </a:solidFill>
              </a:rPr>
              <a:t>cases.</a:t>
            </a:r>
            <a:endParaRPr lang="en-US" altLang="ja-JP">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a:solidFill>
                <a:schemeClr val="tx1"/>
              </a:solidFill>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solidFill>
                  <a:schemeClr val="tx1"/>
                </a:solidFill>
              </a:rPr>
              <a:t>Plan</a:t>
            </a:r>
            <a:r>
              <a:rPr lang="en-US">
                <a:solidFill>
                  <a:schemeClr val="tx1"/>
                </a:solidFill>
              </a:rPr>
              <a:t> for January meeting.</a:t>
            </a:r>
            <a:endParaRPr lang="en-GB"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 name="Date Placeholder 3"/>
          <p:cNvSpPr>
            <a:spLocks noGrp="1"/>
          </p:cNvSpPr>
          <p:nvPr>
            <p:ph type="dt" idx="15"/>
          </p:nvPr>
        </p:nvSpPr>
        <p:spPr>
          <a:xfrm>
            <a:off x="743374" y="355601"/>
            <a:ext cx="2761816" cy="291254"/>
          </a:xfrm>
        </p:spPr>
        <p:txBody>
          <a:bodyPr/>
          <a:lstStyle/>
          <a:p>
            <a:r>
              <a:rPr lang="en-US" altLang="ja-JP" dirty="0"/>
              <a:t>November 2024</a:t>
            </a:r>
            <a:endParaRPr lang="en-GB" altLang="ja-JP" dirty="0"/>
          </a:p>
        </p:txBody>
      </p:sp>
      <p:sp>
        <p:nvSpPr>
          <p:cNvPr id="2" name="Footer Placeholder 4">
            <a:extLst>
              <a:ext uri="{FF2B5EF4-FFF2-40B4-BE49-F238E27FC236}">
                <a16:creationId xmlns:a16="http://schemas.microsoft.com/office/drawing/2014/main" id="{1CD8069C-961A-4372-E605-020C9537CA93}"/>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815615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AE549E2-BB8E-7FA3-8E4B-CD9BB553951A}"/>
              </a:ext>
            </a:extLst>
          </p:cNvPr>
          <p:cNvPicPr>
            <a:picLocks noChangeAspect="1"/>
          </p:cNvPicPr>
          <p:nvPr/>
        </p:nvPicPr>
        <p:blipFill>
          <a:blip r:embed="rId2"/>
          <a:stretch>
            <a:fillRect/>
          </a:stretch>
        </p:blipFill>
        <p:spPr>
          <a:xfrm>
            <a:off x="4945211" y="1818369"/>
            <a:ext cx="4156172" cy="2865533"/>
          </a:xfrm>
          <a:prstGeom prst="rect">
            <a:avLst/>
          </a:prstGeom>
        </p:spPr>
      </p:pic>
      <p:pic>
        <p:nvPicPr>
          <p:cNvPr id="3" name="図 2">
            <a:extLst>
              <a:ext uri="{FF2B5EF4-FFF2-40B4-BE49-F238E27FC236}">
                <a16:creationId xmlns:a16="http://schemas.microsoft.com/office/drawing/2014/main" id="{9CC259AD-207C-8FBB-AB87-3257C56105E6}"/>
              </a:ext>
            </a:extLst>
          </p:cNvPr>
          <p:cNvPicPr>
            <a:picLocks noChangeAspect="1"/>
          </p:cNvPicPr>
          <p:nvPr/>
        </p:nvPicPr>
        <p:blipFill>
          <a:blip r:embed="rId3"/>
          <a:stretch>
            <a:fillRect/>
          </a:stretch>
        </p:blipFill>
        <p:spPr>
          <a:xfrm>
            <a:off x="283775" y="1809309"/>
            <a:ext cx="4186626" cy="2893266"/>
          </a:xfrm>
          <a:prstGeom prst="rect">
            <a:avLst/>
          </a:prstGeom>
        </p:spPr>
      </p:pic>
      <p:sp>
        <p:nvSpPr>
          <p:cNvPr id="2" name="Title 1"/>
          <p:cNvSpPr>
            <a:spLocks noGrp="1"/>
          </p:cNvSpPr>
          <p:nvPr>
            <p:ph type="title"/>
          </p:nvPr>
        </p:nvSpPr>
        <p:spPr>
          <a:xfrm>
            <a:off x="731520" y="731523"/>
            <a:ext cx="8288868" cy="890966"/>
          </a:xfrm>
        </p:spPr>
        <p:txBody>
          <a:bodyPr/>
          <a:lstStyle/>
          <a:p>
            <a:r>
              <a:rPr lang="en-US" sz="3200" dirty="0"/>
              <a:t>Simulation Result (Delay)</a:t>
            </a:r>
            <a:br>
              <a:rPr lang="en-US" sz="3200" dirty="0"/>
            </a:br>
            <a:r>
              <a:rPr lang="en-US" altLang="ja-JP" sz="2400" kern="0" dirty="0"/>
              <a:t>802.15.4g offered load: </a:t>
            </a:r>
            <a:r>
              <a:rPr lang="en-US" altLang="ja-JP" sz="2400" kern="0" dirty="0">
                <a:solidFill>
                  <a:srgbClr val="FF0000"/>
                </a:solidFill>
              </a:rPr>
              <a:t>100 kbps</a:t>
            </a:r>
            <a:endParaRPr lang="en-US" sz="3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13" name="Footer Placeholder 4">
            <a:extLst>
              <a:ext uri="{FF2B5EF4-FFF2-40B4-BE49-F238E27FC236}">
                <a16:creationId xmlns:a16="http://schemas.microsoft.com/office/drawing/2014/main" id="{0AF0CE2E-7C1D-72EC-5F45-8189B2B7F934}"/>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grpSp>
        <p:nvGrpSpPr>
          <p:cNvPr id="31" name="グループ化 30">
            <a:extLst>
              <a:ext uri="{FF2B5EF4-FFF2-40B4-BE49-F238E27FC236}">
                <a16:creationId xmlns:a16="http://schemas.microsoft.com/office/drawing/2014/main" id="{D6F14CB9-A98B-B742-BE0E-82EF0D1F692C}"/>
              </a:ext>
            </a:extLst>
          </p:cNvPr>
          <p:cNvGrpSpPr>
            <a:grpSpLocks noChangeAspect="1"/>
          </p:cNvGrpSpPr>
          <p:nvPr/>
        </p:nvGrpSpPr>
        <p:grpSpPr>
          <a:xfrm>
            <a:off x="4624772" y="5179934"/>
            <a:ext cx="5084260" cy="1656920"/>
            <a:chOff x="3976699" y="5385792"/>
            <a:chExt cx="5303724" cy="1728442"/>
          </a:xfrm>
        </p:grpSpPr>
        <p:sp>
          <p:nvSpPr>
            <p:cNvPr id="19" name="正方形/長方形 18">
              <a:extLst>
                <a:ext uri="{FF2B5EF4-FFF2-40B4-BE49-F238E27FC236}">
                  <a16:creationId xmlns:a16="http://schemas.microsoft.com/office/drawing/2014/main" id="{516B1240-2CE3-8939-6BAB-812AEF49A4C2}"/>
                </a:ext>
              </a:extLst>
            </p:cNvPr>
            <p:cNvSpPr/>
            <p:nvPr/>
          </p:nvSpPr>
          <p:spPr bwMode="auto">
            <a:xfrm>
              <a:off x="3976699" y="5385792"/>
              <a:ext cx="5220581" cy="1728442"/>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2" name="図 11">
              <a:extLst>
                <a:ext uri="{FF2B5EF4-FFF2-40B4-BE49-F238E27FC236}">
                  <a16:creationId xmlns:a16="http://schemas.microsoft.com/office/drawing/2014/main" id="{A1CCF7B3-87BD-51B9-DFA3-DE684C0AB63A}"/>
                </a:ext>
              </a:extLst>
            </p:cNvPr>
            <p:cNvPicPr>
              <a:picLocks noChangeAspect="1"/>
            </p:cNvPicPr>
            <p:nvPr/>
          </p:nvPicPr>
          <p:blipFill rotWithShape="1">
            <a:blip r:embed="rId4"/>
            <a:srcRect l="13307" t="17298" r="19465" b="72343"/>
            <a:stretch/>
          </p:blipFill>
          <p:spPr>
            <a:xfrm>
              <a:off x="4151148" y="5947795"/>
              <a:ext cx="2734718" cy="338554"/>
            </a:xfrm>
            <a:prstGeom prst="rect">
              <a:avLst/>
            </a:prstGeom>
          </p:spPr>
        </p:pic>
        <p:pic>
          <p:nvPicPr>
            <p:cNvPr id="17" name="図 16">
              <a:extLst>
                <a:ext uri="{FF2B5EF4-FFF2-40B4-BE49-F238E27FC236}">
                  <a16:creationId xmlns:a16="http://schemas.microsoft.com/office/drawing/2014/main" id="{48E5C0E7-9ACD-4920-5971-628289ED98BE}"/>
                </a:ext>
              </a:extLst>
            </p:cNvPr>
            <p:cNvPicPr>
              <a:picLocks noChangeAspect="1"/>
            </p:cNvPicPr>
            <p:nvPr/>
          </p:nvPicPr>
          <p:blipFill rotWithShape="1">
            <a:blip r:embed="rId4"/>
            <a:srcRect l="14527" t="46114" r="20074" b="46531"/>
            <a:stretch/>
          </p:blipFill>
          <p:spPr>
            <a:xfrm>
              <a:off x="4223624" y="6834515"/>
              <a:ext cx="2660335" cy="240389"/>
            </a:xfrm>
            <a:prstGeom prst="rect">
              <a:avLst/>
            </a:prstGeom>
          </p:spPr>
        </p:pic>
        <p:pic>
          <p:nvPicPr>
            <p:cNvPr id="18" name="図 17">
              <a:extLst>
                <a:ext uri="{FF2B5EF4-FFF2-40B4-BE49-F238E27FC236}">
                  <a16:creationId xmlns:a16="http://schemas.microsoft.com/office/drawing/2014/main" id="{30370765-549D-8A08-11FC-84BD7F4BBA1D}"/>
                </a:ext>
              </a:extLst>
            </p:cNvPr>
            <p:cNvPicPr>
              <a:picLocks noChangeAspect="1"/>
            </p:cNvPicPr>
            <p:nvPr/>
          </p:nvPicPr>
          <p:blipFill rotWithShape="1">
            <a:blip r:embed="rId4"/>
            <a:srcRect l="11814" t="59630" r="35236" b="28950"/>
            <a:stretch/>
          </p:blipFill>
          <p:spPr>
            <a:xfrm>
              <a:off x="6899312" y="5990504"/>
              <a:ext cx="2153952" cy="373257"/>
            </a:xfrm>
            <a:prstGeom prst="rect">
              <a:avLst/>
            </a:prstGeom>
          </p:spPr>
        </p:pic>
        <p:sp>
          <p:nvSpPr>
            <p:cNvPr id="20" name="テキスト ボックス 19">
              <a:extLst>
                <a:ext uri="{FF2B5EF4-FFF2-40B4-BE49-F238E27FC236}">
                  <a16:creationId xmlns:a16="http://schemas.microsoft.com/office/drawing/2014/main" id="{0E2A77E0-E5EB-3566-7E32-BCE83D4D14ED}"/>
                </a:ext>
              </a:extLst>
            </p:cNvPr>
            <p:cNvSpPr txBox="1"/>
            <p:nvPr/>
          </p:nvSpPr>
          <p:spPr>
            <a:xfrm>
              <a:off x="4063386" y="5473725"/>
              <a:ext cx="2474651"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802.11ah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1" name="テキスト ボックス 20">
              <a:extLst>
                <a:ext uri="{FF2B5EF4-FFF2-40B4-BE49-F238E27FC236}">
                  <a16:creationId xmlns:a16="http://schemas.microsoft.com/office/drawing/2014/main" id="{D0CFEB41-D445-00E7-B2AB-8F596143503A}"/>
                </a:ext>
              </a:extLst>
            </p:cNvPr>
            <p:cNvSpPr txBox="1"/>
            <p:nvPr/>
          </p:nvSpPr>
          <p:spPr>
            <a:xfrm>
              <a:off x="4067450" y="5724899"/>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sp>
          <p:nvSpPr>
            <p:cNvPr id="23" name="テキスト ボックス 22">
              <a:extLst>
                <a:ext uri="{FF2B5EF4-FFF2-40B4-BE49-F238E27FC236}">
                  <a16:creationId xmlns:a16="http://schemas.microsoft.com/office/drawing/2014/main" id="{DBD9C29F-6959-06BF-5E01-92EB127E6E4C}"/>
                </a:ext>
              </a:extLst>
            </p:cNvPr>
            <p:cNvSpPr txBox="1"/>
            <p:nvPr/>
          </p:nvSpPr>
          <p:spPr>
            <a:xfrm>
              <a:off x="6758949" y="5487872"/>
              <a:ext cx="2521474" cy="353168"/>
            </a:xfrm>
            <a:prstGeom prst="rect">
              <a:avLst/>
            </a:prstGeom>
            <a:noFill/>
          </p:spPr>
          <p:txBody>
            <a:bodyPr wrap="none" rtlCol="0">
              <a:spAutoFit/>
            </a:bodyPr>
            <a:lstStyle/>
            <a:p>
              <a:r>
                <a:rPr kumimoji="1" lang="en-US" altLang="ja-JP" sz="1600" b="1" dirty="0">
                  <a:solidFill>
                    <a:schemeClr val="tx1"/>
                  </a:solidFill>
                  <a:latin typeface="Calibri" panose="020F0502020204030204" pitchFamily="34" charset="0"/>
                  <a:cs typeface="Calibri" panose="020F0502020204030204" pitchFamily="34" charset="0"/>
                </a:rPr>
                <a:t>IEEE 802.15.4g Delay Lines</a:t>
              </a:r>
              <a:endParaRPr kumimoji="1" lang="ja-JP" altLang="en-US" sz="1600" b="1" dirty="0">
                <a:solidFill>
                  <a:schemeClr val="tx1"/>
                </a:solidFill>
                <a:latin typeface="Calibri" panose="020F0502020204030204" pitchFamily="34" charset="0"/>
                <a:cs typeface="Calibri" panose="020F0502020204030204" pitchFamily="34" charset="0"/>
              </a:endParaRPr>
            </a:p>
          </p:txBody>
        </p:sp>
        <p:sp>
          <p:nvSpPr>
            <p:cNvPr id="25" name="テキスト ボックス 24">
              <a:extLst>
                <a:ext uri="{FF2B5EF4-FFF2-40B4-BE49-F238E27FC236}">
                  <a16:creationId xmlns:a16="http://schemas.microsoft.com/office/drawing/2014/main" id="{782D8C71-C5D3-2BFA-30E1-9D74A613FB58}"/>
                </a:ext>
              </a:extLst>
            </p:cNvPr>
            <p:cNvSpPr txBox="1"/>
            <p:nvPr/>
          </p:nvSpPr>
          <p:spPr>
            <a:xfrm>
              <a:off x="6883959" y="5730776"/>
              <a:ext cx="1098969"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Case (1), (3)</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26" name="図 25">
              <a:extLst>
                <a:ext uri="{FF2B5EF4-FFF2-40B4-BE49-F238E27FC236}">
                  <a16:creationId xmlns:a16="http://schemas.microsoft.com/office/drawing/2014/main" id="{80F76363-122E-29F1-3F0F-A2D606660DC8}"/>
                </a:ext>
              </a:extLst>
            </p:cNvPr>
            <p:cNvPicPr>
              <a:picLocks noChangeAspect="1"/>
            </p:cNvPicPr>
            <p:nvPr/>
          </p:nvPicPr>
          <p:blipFill rotWithShape="1">
            <a:blip r:embed="rId4"/>
            <a:srcRect l="13307" t="30763" r="19465" b="57366"/>
            <a:stretch/>
          </p:blipFill>
          <p:spPr>
            <a:xfrm>
              <a:off x="4164594" y="6246723"/>
              <a:ext cx="2734718" cy="387993"/>
            </a:xfrm>
            <a:prstGeom prst="rect">
              <a:avLst/>
            </a:prstGeom>
          </p:spPr>
        </p:pic>
        <p:pic>
          <p:nvPicPr>
            <p:cNvPr id="27" name="図 26">
              <a:extLst>
                <a:ext uri="{FF2B5EF4-FFF2-40B4-BE49-F238E27FC236}">
                  <a16:creationId xmlns:a16="http://schemas.microsoft.com/office/drawing/2014/main" id="{27CFC9DE-D914-786C-50A3-C0D6925D6BD6}"/>
                </a:ext>
              </a:extLst>
            </p:cNvPr>
            <p:cNvPicPr>
              <a:picLocks noChangeAspect="1"/>
            </p:cNvPicPr>
            <p:nvPr/>
          </p:nvPicPr>
          <p:blipFill rotWithShape="1">
            <a:blip r:embed="rId4"/>
            <a:srcRect l="11814" t="72540" r="36044" b="16040"/>
            <a:stretch/>
          </p:blipFill>
          <p:spPr>
            <a:xfrm>
              <a:off x="6899312" y="6296695"/>
              <a:ext cx="2121076" cy="373257"/>
            </a:xfrm>
            <a:prstGeom prst="rect">
              <a:avLst/>
            </a:prstGeom>
          </p:spPr>
        </p:pic>
        <p:sp>
          <p:nvSpPr>
            <p:cNvPr id="22" name="テキスト ボックス 21">
              <a:extLst>
                <a:ext uri="{FF2B5EF4-FFF2-40B4-BE49-F238E27FC236}">
                  <a16:creationId xmlns:a16="http://schemas.microsoft.com/office/drawing/2014/main" id="{F9397D1A-871A-5218-9B63-9464985ECCD3}"/>
                </a:ext>
              </a:extLst>
            </p:cNvPr>
            <p:cNvSpPr txBox="1"/>
            <p:nvPr/>
          </p:nvSpPr>
          <p:spPr>
            <a:xfrm>
              <a:off x="4068052" y="6526738"/>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pic>
          <p:nvPicPr>
            <p:cNvPr id="14" name="図 13">
              <a:extLst>
                <a:ext uri="{FF2B5EF4-FFF2-40B4-BE49-F238E27FC236}">
                  <a16:creationId xmlns:a16="http://schemas.microsoft.com/office/drawing/2014/main" id="{D190017A-AD5E-5E4A-B4D5-D1D60D927C65}"/>
                </a:ext>
              </a:extLst>
            </p:cNvPr>
            <p:cNvPicPr>
              <a:picLocks noChangeAspect="1"/>
            </p:cNvPicPr>
            <p:nvPr/>
          </p:nvPicPr>
          <p:blipFill rotWithShape="1">
            <a:blip r:embed="rId4"/>
            <a:srcRect l="13642" t="85506" r="36043" b="6091"/>
            <a:stretch/>
          </p:blipFill>
          <p:spPr>
            <a:xfrm>
              <a:off x="6973694" y="6808102"/>
              <a:ext cx="2046694" cy="274658"/>
            </a:xfrm>
            <a:prstGeom prst="rect">
              <a:avLst/>
            </a:prstGeom>
          </p:spPr>
        </p:pic>
        <p:sp>
          <p:nvSpPr>
            <p:cNvPr id="24" name="テキスト ボックス 23">
              <a:extLst>
                <a:ext uri="{FF2B5EF4-FFF2-40B4-BE49-F238E27FC236}">
                  <a16:creationId xmlns:a16="http://schemas.microsoft.com/office/drawing/2014/main" id="{B3B7D3BD-0DB7-F191-37EE-DE669B67DBAF}"/>
                </a:ext>
              </a:extLst>
            </p:cNvPr>
            <p:cNvSpPr txBox="1"/>
            <p:nvPr/>
          </p:nvSpPr>
          <p:spPr>
            <a:xfrm>
              <a:off x="6833403" y="6537827"/>
              <a:ext cx="1304248" cy="321062"/>
            </a:xfrm>
            <a:prstGeom prst="rect">
              <a:avLst/>
            </a:prstGeom>
            <a:noFill/>
          </p:spPr>
          <p:txBody>
            <a:bodyPr wrap="none" rtlCol="0">
              <a:spAutoFit/>
            </a:bodyPr>
            <a:lstStyle/>
            <a:p>
              <a:r>
                <a:rPr kumimoji="1" lang="en-US" altLang="ja-JP" sz="1400" u="sng" dirty="0">
                  <a:solidFill>
                    <a:schemeClr val="tx1"/>
                  </a:solidFill>
                  <a:latin typeface="Calibri" panose="020F0502020204030204" pitchFamily="34" charset="0"/>
                  <a:cs typeface="Calibri" panose="020F0502020204030204" pitchFamily="34" charset="0"/>
                </a:rPr>
                <a:t>(TG3), Case (2)</a:t>
              </a:r>
              <a:endParaRPr kumimoji="1" lang="ja-JP" altLang="en-US" sz="1400" u="sng" dirty="0">
                <a:solidFill>
                  <a:schemeClr val="tx1"/>
                </a:solidFill>
                <a:latin typeface="Calibri" panose="020F0502020204030204" pitchFamily="34" charset="0"/>
                <a:cs typeface="Calibri" panose="020F0502020204030204" pitchFamily="34" charset="0"/>
              </a:endParaRPr>
            </a:p>
          </p:txBody>
        </p:sp>
      </p:grpSp>
      <p:sp>
        <p:nvSpPr>
          <p:cNvPr id="32" name="テキスト ボックス 31">
            <a:extLst>
              <a:ext uri="{FF2B5EF4-FFF2-40B4-BE49-F238E27FC236}">
                <a16:creationId xmlns:a16="http://schemas.microsoft.com/office/drawing/2014/main" id="{B989C735-69CE-0AC8-F864-47222924B2B1}"/>
              </a:ext>
            </a:extLst>
          </p:cNvPr>
          <p:cNvSpPr txBox="1"/>
          <p:nvPr/>
        </p:nvSpPr>
        <p:spPr>
          <a:xfrm>
            <a:off x="448308" y="4724597"/>
            <a:ext cx="4013663" cy="400110"/>
          </a:xfrm>
          <a:prstGeom prst="rect">
            <a:avLst/>
          </a:prstGeom>
          <a:noFill/>
        </p:spPr>
        <p:txBody>
          <a:bodyPr wrap="none" rtlCol="0">
            <a:spAutoFit/>
          </a:bodyPr>
          <a:lstStyle/>
          <a:p>
            <a:r>
              <a:rPr kumimoji="1" lang="en-US" altLang="ja-JP" sz="2000" u="sng" dirty="0">
                <a:solidFill>
                  <a:schemeClr val="accent2"/>
                </a:solidFill>
                <a:latin typeface="Calibri" panose="020F0502020204030204" pitchFamily="34" charset="0"/>
                <a:cs typeface="Calibri" panose="020F0502020204030204" pitchFamily="34" charset="0"/>
              </a:rPr>
              <a:t>(TG3), Case (1): IEEE 802.11ah 1MHz</a:t>
            </a:r>
            <a:endParaRPr kumimoji="1" lang="ja-JP" altLang="en-US" sz="2000" u="sng" dirty="0">
              <a:solidFill>
                <a:schemeClr val="accent2"/>
              </a:solidFill>
              <a:latin typeface="Calibri" panose="020F0502020204030204" pitchFamily="34" charset="0"/>
              <a:cs typeface="Calibri" panose="020F0502020204030204" pitchFamily="34" charset="0"/>
            </a:endParaRPr>
          </a:p>
        </p:txBody>
      </p:sp>
      <p:sp>
        <p:nvSpPr>
          <p:cNvPr id="33" name="テキスト ボックス 32">
            <a:extLst>
              <a:ext uri="{FF2B5EF4-FFF2-40B4-BE49-F238E27FC236}">
                <a16:creationId xmlns:a16="http://schemas.microsoft.com/office/drawing/2014/main" id="{89778B75-624C-C663-AFF4-6D47AD7E5F67}"/>
              </a:ext>
            </a:extLst>
          </p:cNvPr>
          <p:cNvSpPr txBox="1"/>
          <p:nvPr/>
        </p:nvSpPr>
        <p:spPr>
          <a:xfrm>
            <a:off x="5128955" y="4725781"/>
            <a:ext cx="3778599" cy="400110"/>
          </a:xfrm>
          <a:prstGeom prst="rect">
            <a:avLst/>
          </a:prstGeom>
          <a:noFill/>
        </p:spPr>
        <p:txBody>
          <a:bodyPr wrap="none" rtlCol="0">
            <a:spAutoFit/>
          </a:bodyPr>
          <a:lstStyle/>
          <a:p>
            <a:r>
              <a:rPr kumimoji="1" lang="en-US" altLang="ja-JP" sz="2000" u="sng" dirty="0">
                <a:solidFill>
                  <a:schemeClr val="accent6"/>
                </a:solidFill>
                <a:latin typeface="Calibri" panose="020F0502020204030204" pitchFamily="34" charset="0"/>
                <a:cs typeface="Calibri" panose="020F0502020204030204" pitchFamily="34" charset="0"/>
              </a:rPr>
              <a:t>Case (2), (3): IEEE 802.11ah 4MHz</a:t>
            </a:r>
            <a:endParaRPr kumimoji="1" lang="ja-JP" altLang="en-US" sz="2000" u="sng"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914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dirty="0"/>
              <a:t>Summary</a:t>
            </a:r>
          </a:p>
        </p:txBody>
      </p:sp>
      <p:sp>
        <p:nvSpPr>
          <p:cNvPr id="3" name="Content Placeholder 2"/>
          <p:cNvSpPr>
            <a:spLocks noGrp="1"/>
          </p:cNvSpPr>
          <p:nvPr>
            <p:ph idx="1"/>
          </p:nvPr>
        </p:nvSpPr>
        <p:spPr>
          <a:xfrm>
            <a:off x="556320" y="1497361"/>
            <a:ext cx="8640960" cy="5409747"/>
          </a:xfrm>
        </p:spPr>
        <p:txBody>
          <a:bodyPr/>
          <a:lstStyle/>
          <a:p>
            <a:r>
              <a:rPr lang="en-US" altLang="ja-JP" dirty="0"/>
              <a:t>802.11ah impacts 802.15.4g SUN OFDM PHY packet delivery</a:t>
            </a:r>
          </a:p>
          <a:p>
            <a:r>
              <a:rPr lang="en-US" altLang="ja-JP" dirty="0"/>
              <a:t>802.15.4g SUN OFDM PHY impacts packet latency of 802.11ah 1MHz, but no much impact for 802.11ah 4MHz</a:t>
            </a:r>
          </a:p>
          <a:p>
            <a:r>
              <a:rPr lang="en-US" altLang="ja-JP" dirty="0"/>
              <a:t>802.11ah packet latency is unbounded</a:t>
            </a:r>
          </a:p>
          <a:p>
            <a:pPr lvl="1"/>
            <a:r>
              <a:rPr lang="en-US" altLang="ja-JP" dirty="0"/>
              <a:t>CCA is required in each backoff slot</a:t>
            </a:r>
          </a:p>
          <a:p>
            <a:pPr lvl="1"/>
            <a:r>
              <a:rPr lang="en-US" altLang="ja-JP" dirty="0"/>
              <a:t>Backoff counter decreases only if the channel is idle</a:t>
            </a:r>
          </a:p>
          <a:p>
            <a:r>
              <a:rPr lang="en-US" altLang="ja-JP" dirty="0"/>
              <a:t>802.15.4g packet latency is bounded</a:t>
            </a:r>
          </a:p>
          <a:p>
            <a:pPr lvl="1"/>
            <a:r>
              <a:rPr lang="en-US" altLang="ja-JP" dirty="0"/>
              <a:t>CCA is not required during random backoff period</a:t>
            </a:r>
          </a:p>
          <a:p>
            <a:pPr lvl="1"/>
            <a:r>
              <a:rPr lang="en-US" altLang="ja-JP" dirty="0"/>
              <a:t>CCA is performed after random backoff period</a:t>
            </a:r>
            <a:endParaRPr lang="en-US" altLang="ja-JP" sz="2000" dirty="0"/>
          </a:p>
          <a:p>
            <a:r>
              <a:rPr lang="en-US" altLang="ja-JP" dirty="0"/>
              <a:t>We would like the IEEE 802.19.3a  to continue the discussion of simulation as inputs for  Recommended Practice</a:t>
            </a:r>
          </a:p>
          <a:p>
            <a:pPr lvl="1"/>
            <a:r>
              <a:rPr lang="en-US" altLang="ja-JP" dirty="0"/>
              <a:t>Future</a:t>
            </a:r>
            <a:r>
              <a:rPr lang="en-US" dirty="0"/>
              <a:t> Plan (January):</a:t>
            </a:r>
          </a:p>
          <a:p>
            <a:pPr lvl="2"/>
            <a:r>
              <a:rPr lang="en-US" dirty="0"/>
              <a:t>Simulation update with ARIB STD T-108 conditions for IEEE 802.11ah</a:t>
            </a:r>
          </a:p>
          <a:p>
            <a:pPr lvl="2"/>
            <a:r>
              <a:rPr lang="en-US" dirty="0"/>
              <a:t>Simulation update with coexistence proposals</a:t>
            </a:r>
          </a:p>
          <a:p>
            <a:endParaRPr lang="en-US" sz="2000" dirty="0"/>
          </a:p>
          <a:p>
            <a:pPr marL="0" indent="0">
              <a:buNone/>
            </a:pPr>
            <a:endParaRPr lang="en-US" sz="2000" dirty="0"/>
          </a:p>
          <a:p>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6" name="Date Placeholder 5"/>
          <p:cNvSpPr>
            <a:spLocks noGrp="1"/>
          </p:cNvSpPr>
          <p:nvPr>
            <p:ph type="dt" idx="15"/>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6F9F21D6-CAE4-8FF7-40B3-C91C63BDEDB1}"/>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210237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altLang="ja-JP" sz="2800" dirty="0"/>
              <a:t>Background: S1G Coexistence Simulations in TG3</a:t>
            </a:r>
            <a:endParaRPr lang="en-US" sz="2800" dirty="0"/>
          </a:p>
        </p:txBody>
      </p:sp>
      <p:sp>
        <p:nvSpPr>
          <p:cNvPr id="3" name="Content Placeholder 2"/>
          <p:cNvSpPr>
            <a:spLocks noGrp="1"/>
          </p:cNvSpPr>
          <p:nvPr>
            <p:ph idx="1"/>
          </p:nvPr>
        </p:nvSpPr>
        <p:spPr>
          <a:xfrm>
            <a:off x="556320" y="1497361"/>
            <a:ext cx="8640960" cy="5292587"/>
          </a:xfrm>
        </p:spPr>
        <p:txBody>
          <a:bodyPr/>
          <a:lstStyle/>
          <a:p>
            <a:pPr>
              <a:spcBef>
                <a:spcPts val="300"/>
              </a:spcBef>
            </a:pPr>
            <a:r>
              <a:rPr lang="en-US" sz="1800" dirty="0"/>
              <a:t>Developed the coexistence simulator based on NS-3.23, which support IEEE 802.15.4g-FSK (400 </a:t>
            </a:r>
            <a:r>
              <a:rPr lang="en-US" sz="1800" dirty="0" err="1"/>
              <a:t>KHz</a:t>
            </a:r>
            <a:r>
              <a:rPr lang="en-US" sz="1800" dirty="0"/>
              <a:t> bandwidth) and IEEE 802.11ah (1 MHz bandwidth) for IEEE 802.19.3. </a:t>
            </a:r>
          </a:p>
          <a:p>
            <a:pPr>
              <a:spcBef>
                <a:spcPts val="300"/>
              </a:spcBef>
            </a:pPr>
            <a:r>
              <a:rPr lang="en-US" altLang="ja-JP" sz="1800" dirty="0"/>
              <a:t>Extended this simulator to support IEEE 802.15.4-OFDM (400 </a:t>
            </a:r>
            <a:r>
              <a:rPr lang="en-US" altLang="ja-JP" sz="1800" dirty="0" err="1"/>
              <a:t>KHz</a:t>
            </a:r>
            <a:r>
              <a:rPr lang="en-US" altLang="ja-JP" sz="1800" dirty="0"/>
              <a:t> bandwidth) to evaluate IEEE 802.19.3a.</a:t>
            </a:r>
            <a:endParaRPr lang="en-US" sz="1800" dirty="0"/>
          </a:p>
          <a:p>
            <a:pPr>
              <a:spcBef>
                <a:spcPts val="300"/>
              </a:spcBef>
            </a:pPr>
            <a:r>
              <a:rPr lang="en-US" sz="1800" dirty="0"/>
              <a:t>Simulation parameters and simulator deployment were discussed in TG3.</a:t>
            </a:r>
          </a:p>
          <a:p>
            <a:pPr lvl="1">
              <a:spcBef>
                <a:spcPts val="300"/>
              </a:spcBef>
            </a:pPr>
            <a:r>
              <a:rPr lang="en-US" sz="1600" dirty="0"/>
              <a:t>[19-18/0039r1] </a:t>
            </a:r>
            <a:r>
              <a:rPr lang="en-GB" altLang="ja-JP" sz="1600" dirty="0"/>
              <a:t>Steve </a:t>
            </a:r>
            <a:r>
              <a:rPr lang="en-GB" altLang="ja-JP" sz="1600" dirty="0" err="1"/>
              <a:t>Shellhammer</a:t>
            </a:r>
            <a:r>
              <a:rPr lang="en-GB" altLang="ja-JP" sz="1600" dirty="0"/>
              <a:t>, “Sub-1GHz Coexistence Simulation Parameters”</a:t>
            </a:r>
          </a:p>
          <a:p>
            <a:pPr lvl="1">
              <a:spcBef>
                <a:spcPts val="300"/>
              </a:spcBef>
            </a:pPr>
            <a:r>
              <a:rPr lang="en-US" sz="1600" dirty="0"/>
              <a:t>[19-19/0021r2] Yukimasa Nagai, “</a:t>
            </a:r>
            <a:r>
              <a:rPr lang="en-GB" altLang="ja-JP" sz="1600" dirty="0"/>
              <a:t>S1G Coexistence Simulation Profile</a:t>
            </a:r>
            <a:r>
              <a:rPr lang="en-US" altLang="ja-JP" sz="1600" dirty="0"/>
              <a:t>”</a:t>
            </a:r>
          </a:p>
          <a:p>
            <a:pPr lvl="1">
              <a:spcBef>
                <a:spcPts val="300"/>
              </a:spcBef>
            </a:pPr>
            <a:r>
              <a:rPr lang="en-US" sz="1600" dirty="0"/>
              <a:t>[19-18/0071r0] </a:t>
            </a:r>
            <a:r>
              <a:rPr lang="en-US" sz="1600" dirty="0" err="1"/>
              <a:t>Takenori</a:t>
            </a:r>
            <a:r>
              <a:rPr lang="en-US" sz="1600" dirty="0"/>
              <a:t> Sumi, “</a:t>
            </a:r>
            <a:r>
              <a:rPr lang="en-GB" altLang="ja-JP" sz="1600" dirty="0"/>
              <a:t>Sub-1GHz Coexistence Simulation Models Update”</a:t>
            </a:r>
          </a:p>
          <a:p>
            <a:pPr>
              <a:spcBef>
                <a:spcPts val="300"/>
              </a:spcBef>
            </a:pPr>
            <a:r>
              <a:rPr lang="en-US" sz="1800" dirty="0"/>
              <a:t>Simulation parameters were updated in TG3a.</a:t>
            </a:r>
          </a:p>
          <a:p>
            <a:pPr lvl="1">
              <a:spcBef>
                <a:spcPts val="300"/>
              </a:spcBef>
            </a:pPr>
            <a:r>
              <a:rPr lang="en-US" sz="1600" dirty="0"/>
              <a:t>[19-24/0018r0] Yukimasa Nagai, “</a:t>
            </a:r>
            <a:r>
              <a:rPr lang="en-GB" altLang="ja-JP" sz="1600" dirty="0"/>
              <a:t>Simulation Parameter Update for S1G Bands OFDM systems”</a:t>
            </a:r>
            <a:endParaRPr lang="en-US" sz="1600" dirty="0"/>
          </a:p>
          <a:p>
            <a:pPr>
              <a:spcBef>
                <a:spcPts val="300"/>
              </a:spcBef>
            </a:pPr>
            <a:r>
              <a:rPr lang="en-US" sz="1800" dirty="0"/>
              <a:t>Simulation results were also shared in TG3.</a:t>
            </a:r>
          </a:p>
          <a:p>
            <a:pPr lvl="1">
              <a:spcBef>
                <a:spcPts val="300"/>
              </a:spcBef>
            </a:pPr>
            <a:r>
              <a:rPr lang="en-US" sz="1600" dirty="0"/>
              <a:t>19-19/0019r1, 19-18/0056r3</a:t>
            </a:r>
          </a:p>
          <a:p>
            <a:pPr>
              <a:spcBef>
                <a:spcPts val="300"/>
              </a:spcBef>
            </a:pPr>
            <a:endParaRPr lang="en-US" sz="2000" dirty="0"/>
          </a:p>
          <a:p>
            <a:pPr marL="0" indent="0">
              <a:spcBef>
                <a:spcPts val="300"/>
              </a:spcBef>
              <a:buNone/>
            </a:pPr>
            <a:endParaRPr lang="en-US" sz="1800" dirty="0"/>
          </a:p>
          <a:p>
            <a:pPr lvl="2">
              <a:spcBef>
                <a:spcPts val="300"/>
              </a:spcBef>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Tree>
    <p:extLst>
      <p:ext uri="{BB962C8B-B14F-4D97-AF65-F5344CB8AC3E}">
        <p14:creationId xmlns:p14="http://schemas.microsoft.com/office/powerpoint/2010/main" val="197612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pic>
        <p:nvPicPr>
          <p:cNvPr id="10" name="図 9">
            <a:extLst>
              <a:ext uri="{FF2B5EF4-FFF2-40B4-BE49-F238E27FC236}">
                <a16:creationId xmlns:a16="http://schemas.microsoft.com/office/drawing/2014/main" id="{A1238EED-8DC0-F8EC-DF71-39702FD88F71}"/>
              </a:ext>
            </a:extLst>
          </p:cNvPr>
          <p:cNvPicPr>
            <a:picLocks noChangeAspect="1"/>
          </p:cNvPicPr>
          <p:nvPr/>
        </p:nvPicPr>
        <p:blipFill>
          <a:blip r:embed="rId2"/>
          <a:stretch>
            <a:fillRect/>
          </a:stretch>
        </p:blipFill>
        <p:spPr>
          <a:xfrm>
            <a:off x="33633" y="1819487"/>
            <a:ext cx="4847580" cy="3627965"/>
          </a:xfrm>
          <a:prstGeom prst="rect">
            <a:avLst/>
          </a:prstGeom>
          <a:ln>
            <a:solidFill>
              <a:schemeClr val="tx1"/>
            </a:solidFill>
          </a:ln>
        </p:spPr>
      </p:pic>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4" name="図 13">
            <a:extLst>
              <a:ext uri="{FF2B5EF4-FFF2-40B4-BE49-F238E27FC236}">
                <a16:creationId xmlns:a16="http://schemas.microsoft.com/office/drawing/2014/main" id="{BBF2BFDD-1581-B132-614B-88FE0C81E981}"/>
              </a:ext>
            </a:extLst>
          </p:cNvPr>
          <p:cNvPicPr>
            <a:picLocks noChangeAspect="1"/>
          </p:cNvPicPr>
          <p:nvPr/>
        </p:nvPicPr>
        <p:blipFill>
          <a:blip r:embed="rId3"/>
          <a:stretch>
            <a:fillRect/>
          </a:stretch>
        </p:blipFill>
        <p:spPr>
          <a:xfrm>
            <a:off x="4912818" y="1823491"/>
            <a:ext cx="4822298" cy="3623961"/>
          </a:xfrm>
          <a:prstGeom prst="rect">
            <a:avLst/>
          </a:prstGeom>
          <a:noFill/>
          <a:ln>
            <a:solidFill>
              <a:schemeClr val="tx1"/>
            </a:solidFill>
          </a:ln>
        </p:spPr>
      </p:pic>
      <p:sp>
        <p:nvSpPr>
          <p:cNvPr id="15" name="テキスト ボックス 14">
            <a:extLst>
              <a:ext uri="{FF2B5EF4-FFF2-40B4-BE49-F238E27FC236}">
                <a16:creationId xmlns:a16="http://schemas.microsoft.com/office/drawing/2014/main" id="{3FC6E1D6-845C-C86B-71E7-5C2047F757DD}"/>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197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pic>
        <p:nvPicPr>
          <p:cNvPr id="11" name="図 10">
            <a:extLst>
              <a:ext uri="{FF2B5EF4-FFF2-40B4-BE49-F238E27FC236}">
                <a16:creationId xmlns:a16="http://schemas.microsoft.com/office/drawing/2014/main" id="{D1B59BAE-3DE2-6FC3-D5D9-BD32992A5A43}"/>
              </a:ext>
            </a:extLst>
          </p:cNvPr>
          <p:cNvPicPr>
            <a:picLocks noChangeAspect="1"/>
          </p:cNvPicPr>
          <p:nvPr/>
        </p:nvPicPr>
        <p:blipFill>
          <a:blip r:embed="rId2"/>
          <a:stretch>
            <a:fillRect/>
          </a:stretch>
        </p:blipFill>
        <p:spPr>
          <a:xfrm>
            <a:off x="35516" y="1818000"/>
            <a:ext cx="4849200" cy="3641263"/>
          </a:xfrm>
          <a:prstGeom prst="rect">
            <a:avLst/>
          </a:prstGeom>
          <a:ln>
            <a:solidFill>
              <a:schemeClr val="tx1"/>
            </a:solidFill>
          </a:ln>
        </p:spPr>
      </p:pic>
      <p:pic>
        <p:nvPicPr>
          <p:cNvPr id="15" name="図 14">
            <a:extLst>
              <a:ext uri="{FF2B5EF4-FFF2-40B4-BE49-F238E27FC236}">
                <a16:creationId xmlns:a16="http://schemas.microsoft.com/office/drawing/2014/main" id="{7FB008BE-7299-ACAA-1689-60C2CF4F51F3}"/>
              </a:ext>
            </a:extLst>
          </p:cNvPr>
          <p:cNvPicPr>
            <a:picLocks noChangeAspect="1"/>
          </p:cNvPicPr>
          <p:nvPr/>
        </p:nvPicPr>
        <p:blipFill>
          <a:blip r:embed="rId3"/>
          <a:stretch>
            <a:fillRect/>
          </a:stretch>
        </p:blipFill>
        <p:spPr>
          <a:xfrm>
            <a:off x="4905832" y="1818000"/>
            <a:ext cx="4849200" cy="3636416"/>
          </a:xfrm>
          <a:prstGeom prst="rect">
            <a:avLst/>
          </a:prstGeom>
          <a:ln>
            <a:solidFill>
              <a:schemeClr val="tx1"/>
            </a:solidFill>
          </a:ln>
        </p:spPr>
      </p:pic>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19-18/0039r1</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369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sp>
        <p:nvSpPr>
          <p:cNvPr id="2" name="テキスト ボックス 1">
            <a:extLst>
              <a:ext uri="{FF2B5EF4-FFF2-40B4-BE49-F238E27FC236}">
                <a16:creationId xmlns:a16="http://schemas.microsoft.com/office/drawing/2014/main" id="{EB637E11-D0CF-583C-FB82-E7EE4A4C6923}"/>
              </a:ext>
            </a:extLst>
          </p:cNvPr>
          <p:cNvSpPr txBox="1"/>
          <p:nvPr/>
        </p:nvSpPr>
        <p:spPr>
          <a:xfrm>
            <a:off x="2852077" y="5334439"/>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19-19/0021r2</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7" name="図 6">
            <a:extLst>
              <a:ext uri="{FF2B5EF4-FFF2-40B4-BE49-F238E27FC236}">
                <a16:creationId xmlns:a16="http://schemas.microsoft.com/office/drawing/2014/main" id="{84BF4E6B-9C1F-37B2-3C72-CFD4BAA6A55C}"/>
              </a:ext>
            </a:extLst>
          </p:cNvPr>
          <p:cNvPicPr>
            <a:picLocks noChangeAspect="1"/>
          </p:cNvPicPr>
          <p:nvPr/>
        </p:nvPicPr>
        <p:blipFill>
          <a:blip r:embed="rId2"/>
          <a:stretch>
            <a:fillRect/>
          </a:stretch>
        </p:blipFill>
        <p:spPr>
          <a:xfrm>
            <a:off x="3184" y="1680206"/>
            <a:ext cx="4849200" cy="3627867"/>
          </a:xfrm>
          <a:prstGeom prst="rect">
            <a:avLst/>
          </a:prstGeom>
          <a:ln>
            <a:solidFill>
              <a:schemeClr val="tx1"/>
            </a:solidFill>
          </a:ln>
        </p:spPr>
      </p:pic>
      <p:pic>
        <p:nvPicPr>
          <p:cNvPr id="9" name="図 8">
            <a:extLst>
              <a:ext uri="{FF2B5EF4-FFF2-40B4-BE49-F238E27FC236}">
                <a16:creationId xmlns:a16="http://schemas.microsoft.com/office/drawing/2014/main" id="{C7A65F86-F9A3-3532-AE20-13B077BD4093}"/>
              </a:ext>
            </a:extLst>
          </p:cNvPr>
          <p:cNvPicPr>
            <a:picLocks noChangeAspect="1"/>
          </p:cNvPicPr>
          <p:nvPr/>
        </p:nvPicPr>
        <p:blipFill>
          <a:blip r:embed="rId3"/>
          <a:stretch>
            <a:fillRect/>
          </a:stretch>
        </p:blipFill>
        <p:spPr>
          <a:xfrm>
            <a:off x="4879796" y="1673824"/>
            <a:ext cx="4849200" cy="3655998"/>
          </a:xfrm>
          <a:prstGeom prst="rect">
            <a:avLst/>
          </a:prstGeom>
          <a:ln>
            <a:solidFill>
              <a:schemeClr val="tx1"/>
            </a:solidFill>
          </a:ln>
        </p:spPr>
      </p:pic>
      <p:sp>
        <p:nvSpPr>
          <p:cNvPr id="10" name="テキスト ボックス 9">
            <a:extLst>
              <a:ext uri="{FF2B5EF4-FFF2-40B4-BE49-F238E27FC236}">
                <a16:creationId xmlns:a16="http://schemas.microsoft.com/office/drawing/2014/main" id="{933E7764-41C2-A933-27BD-F71F1FFB6768}"/>
              </a:ext>
            </a:extLst>
          </p:cNvPr>
          <p:cNvSpPr txBox="1"/>
          <p:nvPr/>
        </p:nvSpPr>
        <p:spPr>
          <a:xfrm>
            <a:off x="7726682" y="532982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19-19/0019r1</a:t>
            </a:r>
            <a:endParaRPr kumimoji="1" lang="ja-JP" altLang="en-U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87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parameters discussed in TG3</a:t>
            </a:r>
            <a:endParaRPr lang="ja-JP" altLang="en-US" sz="3200" dirty="0"/>
          </a:p>
        </p:txBody>
      </p:sp>
      <p:sp>
        <p:nvSpPr>
          <p:cNvPr id="2" name="テキスト ボックス 1">
            <a:extLst>
              <a:ext uri="{FF2B5EF4-FFF2-40B4-BE49-F238E27FC236}">
                <a16:creationId xmlns:a16="http://schemas.microsoft.com/office/drawing/2014/main" id="{EB637E11-D0CF-583C-FB82-E7EE4A4C6923}"/>
              </a:ext>
            </a:extLst>
          </p:cNvPr>
          <p:cNvSpPr txBox="1"/>
          <p:nvPr/>
        </p:nvSpPr>
        <p:spPr>
          <a:xfrm>
            <a:off x="7477551" y="6568554"/>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19-19/0021r2</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8" name="図 7">
            <a:extLst>
              <a:ext uri="{FF2B5EF4-FFF2-40B4-BE49-F238E27FC236}">
                <a16:creationId xmlns:a16="http://schemas.microsoft.com/office/drawing/2014/main" id="{D2EB11CF-8D10-58FD-0B6B-E8E15551B8B9}"/>
              </a:ext>
            </a:extLst>
          </p:cNvPr>
          <p:cNvPicPr>
            <a:picLocks noChangeAspect="1"/>
          </p:cNvPicPr>
          <p:nvPr/>
        </p:nvPicPr>
        <p:blipFill>
          <a:blip r:embed="rId2"/>
          <a:stretch>
            <a:fillRect/>
          </a:stretch>
        </p:blipFill>
        <p:spPr>
          <a:xfrm>
            <a:off x="1430952" y="1476724"/>
            <a:ext cx="6913164" cy="5170653"/>
          </a:xfrm>
          <a:prstGeom prst="rect">
            <a:avLst/>
          </a:prstGeom>
          <a:ln>
            <a:solidFill>
              <a:schemeClr val="tx1"/>
            </a:solidFill>
          </a:ln>
        </p:spPr>
      </p:pic>
    </p:spTree>
    <p:extLst>
      <p:ext uri="{BB962C8B-B14F-4D97-AF65-F5344CB8AC3E}">
        <p14:creationId xmlns:p14="http://schemas.microsoft.com/office/powerpoint/2010/main" val="283588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3200" dirty="0"/>
              <a:t>Simulation models discussed in TG3</a:t>
            </a:r>
            <a:endParaRPr lang="ja-JP" altLang="en-US" sz="3200" dirty="0"/>
          </a:p>
        </p:txBody>
      </p:sp>
      <p:sp>
        <p:nvSpPr>
          <p:cNvPr id="16" name="テキスト ボックス 15">
            <a:extLst>
              <a:ext uri="{FF2B5EF4-FFF2-40B4-BE49-F238E27FC236}">
                <a16:creationId xmlns:a16="http://schemas.microsoft.com/office/drawing/2014/main" id="{752432B5-D8A2-6091-0B80-C537F478DC52}"/>
              </a:ext>
            </a:extLst>
          </p:cNvPr>
          <p:cNvSpPr txBox="1"/>
          <p:nvPr/>
        </p:nvSpPr>
        <p:spPr>
          <a:xfrm>
            <a:off x="7739587" y="5529808"/>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19-18/0071r0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3" name="図 2">
            <a:extLst>
              <a:ext uri="{FF2B5EF4-FFF2-40B4-BE49-F238E27FC236}">
                <a16:creationId xmlns:a16="http://schemas.microsoft.com/office/drawing/2014/main" id="{0724A178-61DD-17CB-906E-DE68787BBBBD}"/>
              </a:ext>
            </a:extLst>
          </p:cNvPr>
          <p:cNvPicPr>
            <a:picLocks noChangeAspect="1"/>
          </p:cNvPicPr>
          <p:nvPr/>
        </p:nvPicPr>
        <p:blipFill>
          <a:blip r:embed="rId2"/>
          <a:stretch>
            <a:fillRect/>
          </a:stretch>
        </p:blipFill>
        <p:spPr>
          <a:xfrm>
            <a:off x="0" y="1830891"/>
            <a:ext cx="4849200" cy="3621554"/>
          </a:xfrm>
          <a:prstGeom prst="rect">
            <a:avLst/>
          </a:prstGeom>
          <a:ln>
            <a:solidFill>
              <a:schemeClr val="tx1"/>
            </a:solidFill>
          </a:ln>
        </p:spPr>
      </p:pic>
      <p:pic>
        <p:nvPicPr>
          <p:cNvPr id="8" name="図 7">
            <a:extLst>
              <a:ext uri="{FF2B5EF4-FFF2-40B4-BE49-F238E27FC236}">
                <a16:creationId xmlns:a16="http://schemas.microsoft.com/office/drawing/2014/main" id="{B5F28B81-A19C-9D9C-3929-BF96C854BDC4}"/>
              </a:ext>
            </a:extLst>
          </p:cNvPr>
          <p:cNvPicPr>
            <a:picLocks noChangeAspect="1"/>
          </p:cNvPicPr>
          <p:nvPr/>
        </p:nvPicPr>
        <p:blipFill>
          <a:blip r:embed="rId3"/>
          <a:stretch>
            <a:fillRect/>
          </a:stretch>
        </p:blipFill>
        <p:spPr>
          <a:xfrm>
            <a:off x="4875954" y="1830891"/>
            <a:ext cx="4849200" cy="3631000"/>
          </a:xfrm>
          <a:prstGeom prst="rect">
            <a:avLst/>
          </a:prstGeom>
          <a:ln>
            <a:solidFill>
              <a:schemeClr val="tx1"/>
            </a:solidFill>
          </a:ln>
        </p:spPr>
      </p:pic>
    </p:spTree>
    <p:extLst>
      <p:ext uri="{BB962C8B-B14F-4D97-AF65-F5344CB8AC3E}">
        <p14:creationId xmlns:p14="http://schemas.microsoft.com/office/powerpoint/2010/main" val="149536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p:cNvSpPr>
            <a:spLocks noGrp="1"/>
          </p:cNvSpPr>
          <p:nvPr>
            <p:ph type="dt" idx="15"/>
          </p:nvPr>
        </p:nvSpPr>
        <p:spPr/>
        <p:txBody>
          <a:bodyPr/>
          <a:lstStyle/>
          <a:p>
            <a:r>
              <a:rPr lang="en-US" altLang="ja-JP" dirty="0"/>
              <a:t>November 2024</a:t>
            </a:r>
            <a:endParaRPr lang="en-GB" altLang="ja-JP" dirty="0"/>
          </a:p>
        </p:txBody>
      </p:sp>
      <p:sp>
        <p:nvSpPr>
          <p:cNvPr id="5" name="Footer Placeholder 4">
            <a:extLst>
              <a:ext uri="{FF2B5EF4-FFF2-40B4-BE49-F238E27FC236}">
                <a16:creationId xmlns:a16="http://schemas.microsoft.com/office/drawing/2014/main" id="{16DC1D57-8F38-CA28-0795-CC6240A94729}"/>
              </a:ext>
            </a:extLst>
          </p:cNvPr>
          <p:cNvSpPr>
            <a:spLocks noGrp="1"/>
          </p:cNvSpPr>
          <p:nvPr>
            <p:ph type="ftr" idx="14"/>
          </p:nvPr>
        </p:nvSpPr>
        <p:spPr>
          <a:xfrm>
            <a:off x="5560876" y="6907108"/>
            <a:ext cx="3550951" cy="206876"/>
          </a:xfrm>
        </p:spPr>
        <p:txBody>
          <a:bodyPr/>
          <a:lstStyle/>
          <a:p>
            <a:r>
              <a:rPr lang="it-IT" dirty="0"/>
              <a:t>Takenori Sumi et al, Mitsubishi Electric</a:t>
            </a:r>
            <a:endParaRPr lang="en-GB" dirty="0"/>
          </a:p>
        </p:txBody>
      </p:sp>
      <p:sp>
        <p:nvSpPr>
          <p:cNvPr id="12" name="タイトル 11">
            <a:extLst>
              <a:ext uri="{FF2B5EF4-FFF2-40B4-BE49-F238E27FC236}">
                <a16:creationId xmlns:a16="http://schemas.microsoft.com/office/drawing/2014/main" id="{6443CFC7-1E7A-6549-505D-F717F0598484}"/>
              </a:ext>
            </a:extLst>
          </p:cNvPr>
          <p:cNvSpPr>
            <a:spLocks noGrp="1"/>
          </p:cNvSpPr>
          <p:nvPr>
            <p:ph type="title"/>
          </p:nvPr>
        </p:nvSpPr>
        <p:spPr/>
        <p:txBody>
          <a:bodyPr/>
          <a:lstStyle/>
          <a:p>
            <a:r>
              <a:rPr lang="en-US" altLang="ja-JP" sz="2800" dirty="0"/>
              <a:t>Simulation parameters updated in TG3a May meeting</a:t>
            </a:r>
            <a:endParaRPr lang="ja-JP" altLang="en-US" sz="2800" dirty="0"/>
          </a:p>
        </p:txBody>
      </p:sp>
      <p:sp>
        <p:nvSpPr>
          <p:cNvPr id="10" name="テキスト ボックス 9">
            <a:extLst>
              <a:ext uri="{FF2B5EF4-FFF2-40B4-BE49-F238E27FC236}">
                <a16:creationId xmlns:a16="http://schemas.microsoft.com/office/drawing/2014/main" id="{933E7764-41C2-A933-27BD-F71F1FFB6768}"/>
              </a:ext>
            </a:extLst>
          </p:cNvPr>
          <p:cNvSpPr txBox="1"/>
          <p:nvPr/>
        </p:nvSpPr>
        <p:spPr>
          <a:xfrm>
            <a:off x="7649108" y="6346322"/>
            <a:ext cx="2014013" cy="338554"/>
          </a:xfrm>
          <a:prstGeom prst="rect">
            <a:avLst/>
          </a:prstGeom>
          <a:noFill/>
        </p:spPr>
        <p:txBody>
          <a:bodyPr wrap="none" rtlCol="0">
            <a:spAutoFit/>
          </a:bodyPr>
          <a:lstStyle/>
          <a:p>
            <a:r>
              <a:rPr kumimoji="1" lang="en-US" altLang="ja-JP" sz="1600" dirty="0">
                <a:solidFill>
                  <a:schemeClr val="tx1"/>
                </a:solidFill>
                <a:latin typeface="Calibri" panose="020F0502020204030204" pitchFamily="34" charset="0"/>
                <a:cs typeface="Calibri" panose="020F0502020204030204" pitchFamily="34" charset="0"/>
              </a:rPr>
              <a:t>Refer to </a:t>
            </a:r>
            <a:r>
              <a:rPr lang="en-US" altLang="ja-JP" sz="1600" dirty="0">
                <a:solidFill>
                  <a:schemeClr val="tx1"/>
                </a:solidFill>
              </a:rPr>
              <a:t>19-24/0018r0</a:t>
            </a:r>
            <a:endParaRPr kumimoji="1" lang="ja-JP" altLang="en-US" sz="1600" dirty="0">
              <a:solidFill>
                <a:schemeClr val="tx1"/>
              </a:solidFill>
              <a:latin typeface="Calibri" panose="020F0502020204030204" pitchFamily="34" charset="0"/>
              <a:cs typeface="Calibri" panose="020F0502020204030204" pitchFamily="34" charset="0"/>
            </a:endParaRPr>
          </a:p>
        </p:txBody>
      </p:sp>
      <p:pic>
        <p:nvPicPr>
          <p:cNvPr id="13" name="図 12">
            <a:extLst>
              <a:ext uri="{FF2B5EF4-FFF2-40B4-BE49-F238E27FC236}">
                <a16:creationId xmlns:a16="http://schemas.microsoft.com/office/drawing/2014/main" id="{F35369B9-5462-93C3-EB13-6D5BCA5FF19E}"/>
              </a:ext>
            </a:extLst>
          </p:cNvPr>
          <p:cNvPicPr>
            <a:picLocks noChangeAspect="1"/>
          </p:cNvPicPr>
          <p:nvPr/>
        </p:nvPicPr>
        <p:blipFill>
          <a:blip r:embed="rId2"/>
          <a:stretch>
            <a:fillRect/>
          </a:stretch>
        </p:blipFill>
        <p:spPr>
          <a:xfrm>
            <a:off x="1564432" y="1646197"/>
            <a:ext cx="6315803" cy="4696184"/>
          </a:xfrm>
          <a:prstGeom prst="rect">
            <a:avLst/>
          </a:prstGeom>
          <a:ln>
            <a:solidFill>
              <a:schemeClr val="tx1"/>
            </a:solidFill>
          </a:ln>
        </p:spPr>
      </p:pic>
    </p:spTree>
    <p:extLst>
      <p:ext uri="{BB962C8B-B14F-4D97-AF65-F5344CB8AC3E}">
        <p14:creationId xmlns:p14="http://schemas.microsoft.com/office/powerpoint/2010/main" val="299670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1415</Words>
  <Application>Microsoft Office PowerPoint</Application>
  <PresentationFormat>ユーザー設定</PresentationFormat>
  <Paragraphs>213</Paragraphs>
  <Slides>21</Slides>
  <Notes>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7" baseType="lpstr">
      <vt:lpstr>Arial</vt:lpstr>
      <vt:lpstr>Calibri</vt:lpstr>
      <vt:lpstr>Courier New</vt:lpstr>
      <vt:lpstr>Times New Roman</vt:lpstr>
      <vt:lpstr>Office Theme</vt:lpstr>
      <vt:lpstr>Document</vt:lpstr>
      <vt:lpstr>IEEE 802.11ah and IEEE 802.15.4g SUN OFDM PHY Coexistence Simulation for Case 1-3</vt:lpstr>
      <vt:lpstr>Summary</vt:lpstr>
      <vt:lpstr>Background: S1G Coexistence Simulations in TG3</vt:lpstr>
      <vt:lpstr>Simulation parameters discussed in TG3</vt:lpstr>
      <vt:lpstr>Simulation parameters discussed in TG3</vt:lpstr>
      <vt:lpstr>Simulation parameters discussed in TG3</vt:lpstr>
      <vt:lpstr>Simulation parameters discussed in TG3</vt:lpstr>
      <vt:lpstr>Simulation models discussed in TG3</vt:lpstr>
      <vt:lpstr>Simulation parameters updated in TG3a May meeting</vt:lpstr>
      <vt:lpstr>Simulation parameters updated in TG3a May meeting</vt:lpstr>
      <vt:lpstr>Simulation Result (Packet Delivery Rate) 802.15.4g offered load: 10 kbps</vt:lpstr>
      <vt:lpstr>Simulation Result (Packet Delivery Rate) 802.15.4g offered load: 20 kbps</vt:lpstr>
      <vt:lpstr>Simulation Result (Packet Delivery Rate) 802.15.4g offered load: 40 kbps</vt:lpstr>
      <vt:lpstr>Simulation Result (Packet Delivery Rate) 802.15.4g offered load: 60 kbps</vt:lpstr>
      <vt:lpstr>Simulation Result (Packet Delivery Rate) 802.15.4g offered load: 100 kbps</vt:lpstr>
      <vt:lpstr>Simulation Result (Delay) 802.15.4g offered load: 10 kbps</vt:lpstr>
      <vt:lpstr>Simulation Result (Delay) 802.15.4g offered load: 20 kbps</vt:lpstr>
      <vt:lpstr>Simulation Result (Delay) 802.15.4g offered load: 40 kbps</vt:lpstr>
      <vt:lpstr>Simulation Result (Delay) 802.15.4g offered load: 60 kbps</vt:lpstr>
      <vt:lpstr>Simulation Result (Delay) 802.15.4g offered load: 100 kbps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2024-09-10T03:22:33Z</dcterms:created>
  <dcterms:modified xsi:type="dcterms:W3CDTF">2024-11-15T00:59:31Z</dcterms:modified>
</cp:coreProperties>
</file>