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398" r:id="rId3"/>
    <p:sldId id="2383" r:id="rId4"/>
    <p:sldId id="258" r:id="rId5"/>
    <p:sldId id="259" r:id="rId6"/>
    <p:sldId id="262" r:id="rId7"/>
    <p:sldId id="287" r:id="rId8"/>
    <p:sldId id="274" r:id="rId9"/>
    <p:sldId id="2388" r:id="rId10"/>
    <p:sldId id="2389" r:id="rId11"/>
    <p:sldId id="288" r:id="rId12"/>
    <p:sldId id="2397" r:id="rId13"/>
    <p:sldId id="2392" r:id="rId14"/>
    <p:sldId id="2393" r:id="rId15"/>
    <p:sldId id="1578" r:id="rId16"/>
    <p:sldId id="2395" r:id="rId17"/>
    <p:sldId id="2396" r:id="rId18"/>
    <p:sldId id="267" r:id="rId19"/>
  </p:sldIdLst>
  <p:sldSz cx="130048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4096"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11" autoAdjust="0"/>
    <p:restoredTop sz="94127" autoAdjust="0"/>
  </p:normalViewPr>
  <p:slideViewPr>
    <p:cSldViewPr>
      <p:cViewPr varScale="1">
        <p:scale>
          <a:sx n="73" d="100"/>
          <a:sy n="73" d="100"/>
        </p:scale>
        <p:origin x="1349" y="58"/>
      </p:cViewPr>
      <p:guideLst>
        <p:guide orient="horz" pos="2304"/>
        <p:guide pos="4096"/>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11/11/2024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468313" y="725488"/>
            <a:ext cx="637698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29921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8970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9273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November 2024</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a:t>
            </a:fld>
            <a:endParaRPr lang="en-US"/>
          </a:p>
        </p:txBody>
      </p:sp>
    </p:spTree>
    <p:extLst>
      <p:ext uri="{BB962C8B-B14F-4D97-AF65-F5344CB8AC3E}">
        <p14:creationId xmlns:p14="http://schemas.microsoft.com/office/powerpoint/2010/main" val="3526609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7915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94508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17361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802.11-24/1657r1</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November 2024</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8</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3623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802.11-24/1657r1</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November 2024</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9</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955761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9165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802.11-24/1657r1</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08681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620009" y="6907110"/>
            <a:ext cx="4529095"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991165" y="355602"/>
            <a:ext cx="2666415"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668088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75360" y="731523"/>
            <a:ext cx="11051824"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75360" y="2113283"/>
            <a:ext cx="11051824"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991165" y="355602"/>
            <a:ext cx="2666415"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7620009" y="6907108"/>
            <a:ext cx="4529095"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5960535" y="6907110"/>
            <a:ext cx="970844"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975360" y="650240"/>
            <a:ext cx="1105408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973105" y="6907109"/>
            <a:ext cx="1006686"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975360" y="6908800"/>
            <a:ext cx="11162453"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7112004" y="380979"/>
            <a:ext cx="4978435"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802.19-24/039r0</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1667-00-00bn-tgbn-nov-2024-meeting-agenda.pptx" TargetMode="External"/><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1672-01-00bp-tg-bp-tc-agenda-till-nov-2024.pptx" TargetMode="External"/><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hyperlink" Target="https://mentor.ieee.org/802.11/dcn/24/11-24-1671-01-00bp-tg-bp-meeting-agenda-for-nov-plenary-2024.pptx" TargetMode="External"/><Relationship Id="rId4" Type="http://schemas.openxmlformats.org/officeDocument/2006/relationships/hyperlink" Target="https://mentor.ieee.org/802.11/dcn/24/11-24-1787-00-00bp-teleconference-minutes-october-november-2024.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1905-00-immw-immw-sg-november-2024-meeting-agenda.ppt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1621-01-auto-automotive-tig-meeting-minutes-for-september-9-2024.doc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1728-01-0arc-arc-sc-agenda-november-2024.ppt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ieee802.org/1/files/public/docs2024/ec-draft-PAR-0924-v01.pdf" TargetMode="External"/><Relationship Id="rId7" Type="http://schemas.openxmlformats.org/officeDocument/2006/relationships/hyperlink" Target="https://mentor.ieee.org/802.15/dcn/24/15-24-0519-00-016t-draft-revision-par-for-802-16-2017.pdf" TargetMode="External"/><Relationship Id="rId2" Type="http://schemas.openxmlformats.org/officeDocument/2006/relationships/hyperlink" Target="https://www.ieee802.org/1/files/public/docs2024/cb-Hantel-draft-PAR-0924-v01.pdf" TargetMode="External"/><Relationship Id="rId1" Type="http://schemas.openxmlformats.org/officeDocument/2006/relationships/slideLayout" Target="../slideLayouts/slideLayout1.xml"/><Relationship Id="rId6" Type="http://schemas.openxmlformats.org/officeDocument/2006/relationships/hyperlink" Target="https://mentor.ieee.org/802.11/dcn/24/11-24-0549-05-immw-immw-draft-proposed-csd.docx" TargetMode="External"/><Relationship Id="rId5" Type="http://schemas.openxmlformats.org/officeDocument/2006/relationships/hyperlink" Target="https://mentor.ieee.org/802.11/dcn/24/11-24-1312-01-immw-draft-p802-11bq-par.pdf" TargetMode="External"/><Relationship Id="rId4" Type="http://schemas.openxmlformats.org/officeDocument/2006/relationships/hyperlink" Target="https://www.ieee802.org/1/files/public/docs2024/ec-draft-CSD-0924-v01.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4/11-24-1300-00-0wng-wng-meeting-minutes-2024-july-montreal-meeting.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24/ec-24-0229-01-JTC1-agenda-for-november-2024-mixed-mode.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006692" y="337361"/>
            <a:ext cx="2457015" cy="291254"/>
          </a:xfrm>
        </p:spPr>
        <p:txBody>
          <a:bodyPr/>
          <a:lstStyle/>
          <a:p>
            <a:r>
              <a:rPr lang="en-US" dirty="0"/>
              <a:t>November 2024</a:t>
            </a:r>
            <a:endParaRPr lang="en-GB" dirty="0"/>
          </a:p>
        </p:txBody>
      </p:sp>
      <p:sp>
        <p:nvSpPr>
          <p:cNvPr id="7" name="Footer Placeholder 4"/>
          <p:cNvSpPr>
            <a:spLocks noGrp="1"/>
          </p:cNvSpPr>
          <p:nvPr>
            <p:ph type="ftr" idx="14"/>
          </p:nvPr>
        </p:nvSpPr>
        <p:spPr>
          <a:xfrm>
            <a:off x="74930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3571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2024 802.11 Liaison Report </a:t>
            </a:r>
          </a:p>
        </p:txBody>
      </p:sp>
      <p:sp>
        <p:nvSpPr>
          <p:cNvPr id="3074" name="Rectangle 2"/>
          <p:cNvSpPr>
            <a:spLocks noGrp="1" noChangeArrowheads="1"/>
          </p:cNvSpPr>
          <p:nvPr>
            <p:ph type="body" idx="1"/>
          </p:nvPr>
        </p:nvSpPr>
        <p:spPr>
          <a:xfrm>
            <a:off x="23571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2024-07-11</a:t>
            </a:r>
            <a:endParaRPr lang="en-GB" sz="2200" b="0" dirty="0">
              <a:highlight>
                <a:srgbClr val="FFFF00"/>
              </a:highlight>
            </a:endParaRPr>
          </a:p>
        </p:txBody>
      </p:sp>
      <p:grpSp>
        <p:nvGrpSpPr>
          <p:cNvPr id="12" name="Group 11"/>
          <p:cNvGrpSpPr/>
          <p:nvPr/>
        </p:nvGrpSpPr>
        <p:grpSpPr>
          <a:xfrm>
            <a:off x="2235200" y="6138103"/>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21231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21231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75390" algn="l"/>
                <a:tab pos="1950781" algn="l"/>
                <a:tab pos="2926171" algn="l"/>
                <a:tab pos="3901562" algn="l"/>
                <a:tab pos="4876952" algn="l"/>
                <a:tab pos="5852343" algn="l"/>
                <a:tab pos="6827733" algn="l"/>
                <a:tab pos="7803124" algn="l"/>
                <a:tab pos="8778514" algn="l"/>
                <a:tab pos="9753905" algn="l"/>
                <a:tab pos="10729295"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75361" y="1660579"/>
            <a:ext cx="11051823" cy="4923101"/>
          </a:xfrm>
          <a:ln/>
        </p:spPr>
        <p:txBody>
          <a:bodyPr/>
          <a:lstStyle/>
          <a:p>
            <a:pPr>
              <a:buFontTx/>
              <a:buNone/>
              <a:defRPr/>
            </a:pPr>
            <a:r>
              <a:rPr lang="en-US" altLang="en-US" sz="2987" dirty="0">
                <a:ea typeface="ＭＳ Ｐゴシック" panose="020B0600070205080204" pitchFamily="34" charset="-128"/>
              </a:rPr>
              <a:t>Status:</a:t>
            </a:r>
          </a:p>
          <a:p>
            <a:pPr lvl="1">
              <a:buFont typeface="Arial" panose="020B0604020202020204" pitchFamily="34" charset="0"/>
              <a:buChar char="•"/>
              <a:defRPr/>
            </a:pPr>
            <a:r>
              <a:rPr lang="en-US" altLang="en-US" dirty="0">
                <a:ea typeface="ＭＳ Ｐゴシック" panose="020B0600070205080204" pitchFamily="34" charset="-128"/>
              </a:rPr>
              <a:t>IEEE 802.11-2024 is in the process of publication</a:t>
            </a:r>
          </a:p>
          <a:p>
            <a:pPr lvl="1">
              <a:buFont typeface="Arial" panose="020B0604020202020204" pitchFamily="34" charset="0"/>
              <a:buChar char="•"/>
              <a:defRPr/>
            </a:pPr>
            <a:r>
              <a:rPr lang="en-US" altLang="en-US" dirty="0">
                <a:ea typeface="ＭＳ Ｐゴシック" panose="020B0600070205080204" pitchFamily="34" charset="-128"/>
              </a:rPr>
              <a:t>The </a:t>
            </a:r>
            <a:r>
              <a:rPr lang="en-US" altLang="en-US" dirty="0" err="1">
                <a:ea typeface="ＭＳ Ｐゴシック" panose="020B0600070205080204" pitchFamily="34" charset="-128"/>
              </a:rPr>
              <a:t>REVmf</a:t>
            </a:r>
            <a:r>
              <a:rPr lang="en-US" altLang="en-US" dirty="0">
                <a:ea typeface="ＭＳ Ｐゴシック" panose="020B0600070205080204" pitchFamily="34" charset="-128"/>
              </a:rPr>
              <a:t> PAR is recommended to be approved by NESCOM</a:t>
            </a:r>
            <a:endParaRPr lang="en-US" altLang="en-US" sz="1920" dirty="0">
              <a:ea typeface="ＭＳ Ｐゴシック" panose="020B0600070205080204" pitchFamily="34" charset="-128"/>
            </a:endParaRPr>
          </a:p>
          <a:p>
            <a:pPr marL="0" indent="0">
              <a:buNone/>
              <a:defRPr/>
            </a:pPr>
            <a:r>
              <a:rPr lang="en-US" altLang="en-US" sz="2987" dirty="0">
                <a:ea typeface="ＭＳ Ｐゴシック" panose="020B0600070205080204" pitchFamily="34" charset="-128"/>
              </a:rPr>
              <a:t>Objectives:</a:t>
            </a:r>
          </a:p>
          <a:p>
            <a:pPr lvl="1">
              <a:buFont typeface="Arial" panose="020B0604020202020204" pitchFamily="34" charset="0"/>
              <a:buChar char="•"/>
              <a:defRPr/>
            </a:pPr>
            <a:r>
              <a:rPr lang="en-US" altLang="en-US" dirty="0">
                <a:ea typeface="ＭＳ Ｐゴシック" panose="020B0600070205080204" pitchFamily="34" charset="-128"/>
              </a:rPr>
              <a:t>Establish TG leadership.</a:t>
            </a:r>
          </a:p>
          <a:p>
            <a:pPr lvl="1">
              <a:buFont typeface="Arial" panose="020B0604020202020204" pitchFamily="34" charset="0"/>
              <a:buChar char="•"/>
              <a:defRPr/>
            </a:pPr>
            <a:r>
              <a:rPr lang="en-US" altLang="en-US" dirty="0">
                <a:ea typeface="ＭＳ Ｐゴシック" panose="020B0600070205080204" pitchFamily="34" charset="-128"/>
              </a:rPr>
              <a:t>Discuss initial timeline</a:t>
            </a:r>
          </a:p>
          <a:p>
            <a:pPr lvl="1">
              <a:buFont typeface="Arial" panose="020B0604020202020204" pitchFamily="34" charset="0"/>
              <a:buChar char="•"/>
              <a:defRPr/>
            </a:pPr>
            <a:r>
              <a:rPr lang="en-US" altLang="en-US" dirty="0">
                <a:ea typeface="ＭＳ Ｐゴシック" panose="020B0600070205080204" pitchFamily="34" charset="-128"/>
              </a:rPr>
              <a:t>Entertain contributions on modifications to the </a:t>
            </a:r>
            <a:r>
              <a:rPr lang="en-US" altLang="en-US" dirty="0" err="1">
                <a:ea typeface="ＭＳ Ｐゴシック" panose="020B0600070205080204" pitchFamily="34" charset="-128"/>
              </a:rPr>
              <a:t>REVme</a:t>
            </a:r>
            <a:r>
              <a:rPr lang="en-US" altLang="en-US" dirty="0">
                <a:ea typeface="ＭＳ Ｐゴシック" panose="020B0600070205080204" pitchFamily="34" charset="-128"/>
              </a:rPr>
              <a:t> D7.0 draft – for consideration in the initial </a:t>
            </a:r>
            <a:r>
              <a:rPr lang="en-US" altLang="en-US" dirty="0" err="1">
                <a:ea typeface="ＭＳ Ｐゴシック" panose="020B0600070205080204" pitchFamily="34" charset="-128"/>
              </a:rPr>
              <a:t>REVmf</a:t>
            </a:r>
            <a:r>
              <a:rPr lang="en-US" altLang="en-US" dirty="0">
                <a:ea typeface="ＭＳ Ｐゴシック" panose="020B0600070205080204" pitchFamily="34" charset="-128"/>
              </a:rPr>
              <a:t> draft.</a:t>
            </a:r>
          </a:p>
          <a:p>
            <a:pPr marL="0" indent="0">
              <a:buNone/>
              <a:defRPr/>
            </a:pPr>
            <a:r>
              <a:rPr lang="en-US" altLang="en-US" sz="2987" dirty="0">
                <a:ea typeface="ＭＳ Ｐゴシック" panose="020B0600070205080204" pitchFamily="34" charset="-128"/>
              </a:rPr>
              <a:t>Meetings: </a:t>
            </a:r>
          </a:p>
          <a:p>
            <a:pPr lvl="1">
              <a:buFont typeface="Arial" panose="020B0604020202020204" pitchFamily="34" charset="0"/>
              <a:buChar char="•"/>
              <a:defRPr/>
            </a:pPr>
            <a:r>
              <a:rPr lang="en-US" altLang="en-US" dirty="0">
                <a:ea typeface="ＭＳ Ｐゴシック" panose="020B0600070205080204" pitchFamily="34" charset="-128"/>
              </a:rPr>
              <a:t>Monday November 11, 4-6pm ET</a:t>
            </a:r>
          </a:p>
          <a:p>
            <a:pPr lvl="1">
              <a:buFont typeface="Arial" panose="020B0604020202020204" pitchFamily="34" charset="0"/>
              <a:buChar char="•"/>
              <a:defRPr/>
            </a:pPr>
            <a:r>
              <a:rPr lang="en-US" altLang="en-US" dirty="0">
                <a:ea typeface="ＭＳ Ｐゴシック" panose="020B0600070205080204" pitchFamily="34" charset="-128"/>
              </a:rPr>
              <a:t>Wednesday November 13, 4-6pm ET</a:t>
            </a:r>
          </a:p>
        </p:txBody>
      </p:sp>
      <p:sp>
        <p:nvSpPr>
          <p:cNvPr id="3" name="Slide Number Placeholder 2">
            <a:extLst>
              <a:ext uri="{FF2B5EF4-FFF2-40B4-BE49-F238E27FC236}">
                <a16:creationId xmlns:a16="http://schemas.microsoft.com/office/drawing/2014/main" id="{5390CAA4-FE58-4157-BA9F-E5979D7830E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a:extLst>
              <a:ext uri="{FF2B5EF4-FFF2-40B4-BE49-F238E27FC236}">
                <a16:creationId xmlns:a16="http://schemas.microsoft.com/office/drawing/2014/main" id="{EDAE6DF9-46BD-4C16-9B49-555D6425B0D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825588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endParaRPr lang="en-GB" dirty="0"/>
          </a:p>
        </p:txBody>
      </p:sp>
      <p:sp>
        <p:nvSpPr>
          <p:cNvPr id="9218" name="Rectangle 2"/>
          <p:cNvSpPr>
            <a:spLocks noGrp="1" noChangeArrowheads="1"/>
          </p:cNvSpPr>
          <p:nvPr>
            <p:ph idx="1"/>
          </p:nvPr>
        </p:nvSpPr>
        <p:spPr>
          <a:xfrm>
            <a:off x="975362" y="1705188"/>
            <a:ext cx="11051822" cy="5122332"/>
          </a:xfrm>
          <a:ln/>
        </p:spPr>
        <p:txBody>
          <a:bodyPr/>
          <a:lstStyle/>
          <a:p>
            <a:pPr algn="just">
              <a:spcBef>
                <a:spcPts val="0"/>
              </a:spcBef>
              <a:spcAft>
                <a:spcPts val="640"/>
              </a:spcAft>
            </a:pPr>
            <a:r>
              <a:rPr lang="en-US" sz="2133" dirty="0"/>
              <a:t>Progress since </a:t>
            </a:r>
            <a:r>
              <a:rPr lang="en-US" altLang="zh-CN" sz="2133" dirty="0">
                <a:solidFill>
                  <a:srgbClr val="0000FF"/>
                </a:solidFill>
              </a:rPr>
              <a:t>September </a:t>
            </a:r>
            <a:r>
              <a:rPr lang="en-US" altLang="zh-CN" sz="2133" dirty="0"/>
              <a:t>2024 session</a:t>
            </a:r>
            <a:endParaRPr lang="en-US" sz="2133" dirty="0"/>
          </a:p>
          <a:p>
            <a:pPr marL="768797" lvl="1" indent="-365771" algn="just">
              <a:spcBef>
                <a:spcPts val="0"/>
              </a:spcBef>
              <a:spcAft>
                <a:spcPts val="640"/>
              </a:spcAft>
              <a:buFont typeface="Times New Roman" panose="02020603050405020304" pitchFamily="18" charset="0"/>
              <a:buChar char="−"/>
            </a:pPr>
            <a:r>
              <a:rPr lang="en-US" altLang="zh-CN" sz="1920" dirty="0"/>
              <a:t>Held </a:t>
            </a:r>
            <a:r>
              <a:rPr lang="en-US" sz="1920" dirty="0">
                <a:solidFill>
                  <a:srgbClr val="0000FF"/>
                </a:solidFill>
              </a:rPr>
              <a:t>1</a:t>
            </a:r>
            <a:r>
              <a:rPr lang="en-US" sz="1920" dirty="0"/>
              <a:t> teleconference call</a:t>
            </a:r>
          </a:p>
          <a:p>
            <a:pPr marL="768797" lvl="1" indent="-365771" algn="just">
              <a:spcBef>
                <a:spcPts val="0"/>
              </a:spcBef>
              <a:spcAft>
                <a:spcPts val="640"/>
              </a:spcAft>
              <a:buFont typeface="Times New Roman" panose="02020603050405020304" pitchFamily="18" charset="0"/>
              <a:buChar char="−"/>
            </a:pPr>
            <a:r>
              <a:rPr lang="en-US" altLang="zh-CN" sz="1920" dirty="0"/>
              <a:t>The first</a:t>
            </a:r>
            <a:r>
              <a:rPr lang="en-US" sz="1920" dirty="0"/>
              <a:t> SA recirculation ballot for P802.11bf is closed, and passed</a:t>
            </a:r>
          </a:p>
          <a:p>
            <a:pPr marL="1195531" lvl="2" indent="-365771" algn="just">
              <a:spcBef>
                <a:spcPts val="0"/>
              </a:spcBef>
              <a:spcAft>
                <a:spcPts val="320"/>
              </a:spcAft>
              <a:buSzPct val="50000"/>
              <a:buFont typeface="Wingdings" panose="05000000000000000000" pitchFamily="2" charset="2"/>
              <a:buChar char="n"/>
            </a:pPr>
            <a:r>
              <a:rPr lang="en-US" sz="1707" dirty="0">
                <a:solidFill>
                  <a:schemeClr val="tx1"/>
                </a:solidFill>
              </a:rPr>
              <a:t>Open date 03 </a:t>
            </a:r>
            <a:r>
              <a:rPr lang="en-US" altLang="zh-CN" sz="1707" dirty="0">
                <a:solidFill>
                  <a:schemeClr val="tx1"/>
                </a:solidFill>
              </a:rPr>
              <a:t>Oct </a:t>
            </a:r>
            <a:r>
              <a:rPr lang="en-US" sz="1707" dirty="0">
                <a:solidFill>
                  <a:schemeClr val="tx1"/>
                </a:solidFill>
              </a:rPr>
              <a:t>2024, close date 23 Oct 2024</a:t>
            </a:r>
          </a:p>
          <a:p>
            <a:pPr marL="1195531" lvl="2" indent="-365771" algn="just">
              <a:spcBef>
                <a:spcPts val="0"/>
              </a:spcBef>
              <a:spcAft>
                <a:spcPts val="320"/>
              </a:spcAft>
              <a:buSzPct val="50000"/>
              <a:buFont typeface="Wingdings" panose="05000000000000000000" pitchFamily="2" charset="2"/>
              <a:buChar char="n"/>
            </a:pPr>
            <a:r>
              <a:rPr lang="en-US" sz="1707" dirty="0">
                <a:solidFill>
                  <a:schemeClr val="tx1"/>
                </a:solidFill>
              </a:rPr>
              <a:t>Approval rate: 96%</a:t>
            </a:r>
          </a:p>
          <a:p>
            <a:pPr marL="1195531" lvl="2" indent="-365771" algn="just">
              <a:spcBef>
                <a:spcPts val="0"/>
              </a:spcBef>
              <a:spcAft>
                <a:spcPts val="320"/>
              </a:spcAft>
              <a:buSzPct val="50000"/>
              <a:buFont typeface="Wingdings" panose="05000000000000000000" pitchFamily="2" charset="2"/>
              <a:buChar char="n"/>
            </a:pPr>
            <a:r>
              <a:rPr lang="en-US" sz="1707" dirty="0">
                <a:solidFill>
                  <a:schemeClr val="tx1"/>
                </a:solidFill>
              </a:rPr>
              <a:t>Received 36 comments</a:t>
            </a:r>
          </a:p>
          <a:p>
            <a:pPr marL="768797" lvl="1" indent="-365771" algn="just">
              <a:spcBef>
                <a:spcPts val="0"/>
              </a:spcBef>
              <a:spcAft>
                <a:spcPts val="640"/>
              </a:spcAft>
              <a:buFont typeface="Times New Roman" panose="02020603050405020304" pitchFamily="18" charset="0"/>
              <a:buChar char="−"/>
            </a:pPr>
            <a:endParaRPr lang="en-US" sz="1920" dirty="0"/>
          </a:p>
          <a:p>
            <a:pPr marL="768797" lvl="1" indent="-365771" algn="just">
              <a:spcBef>
                <a:spcPts val="0"/>
              </a:spcBef>
              <a:spcAft>
                <a:spcPts val="320"/>
              </a:spcAft>
              <a:buFont typeface="Times New Roman" panose="02020603050405020304" pitchFamily="18" charset="0"/>
              <a:buChar char="−"/>
            </a:pPr>
            <a:r>
              <a:rPr lang="en-US" altLang="zh-CN" dirty="0">
                <a:solidFill>
                  <a:srgbClr val="0000FF"/>
                </a:solidFill>
              </a:rPr>
              <a:t>Comment resolution </a:t>
            </a:r>
            <a:r>
              <a:rPr lang="en-US" altLang="zh-CN" dirty="0"/>
              <a:t>for the first SA Ballot Recirculation (D5.0)</a:t>
            </a:r>
          </a:p>
          <a:p>
            <a:pPr marL="1195531" lvl="2" indent="-365771" algn="just">
              <a:spcBef>
                <a:spcPts val="0"/>
              </a:spcBef>
              <a:spcAft>
                <a:spcPts val="320"/>
              </a:spcAft>
              <a:buSzPct val="50000"/>
              <a:buFont typeface="Wingdings" panose="05000000000000000000" pitchFamily="2" charset="2"/>
              <a:buChar char="n"/>
            </a:pPr>
            <a:r>
              <a:rPr lang="en-US" altLang="zh-CN" dirty="0">
                <a:solidFill>
                  <a:srgbClr val="FF0000"/>
                </a:solidFill>
              </a:rPr>
              <a:t>13.89 </a:t>
            </a:r>
            <a:r>
              <a:rPr lang="en-US" altLang="zh-CN" dirty="0">
                <a:solidFill>
                  <a:schemeClr val="tx1"/>
                </a:solidFill>
              </a:rPr>
              <a:t>% of all comments are now resolved or marked as “ready for motion”</a:t>
            </a:r>
            <a:r>
              <a:rPr lang="en-US" altLang="zh-CN" dirty="0"/>
              <a:t> (</a:t>
            </a:r>
            <a:r>
              <a:rPr lang="en-US" altLang="zh-CN" dirty="0">
                <a:solidFill>
                  <a:srgbClr val="FF0000"/>
                </a:solidFill>
              </a:rPr>
              <a:t>5 /36</a:t>
            </a:r>
            <a:r>
              <a:rPr lang="en-US" altLang="zh-CN" dirty="0"/>
              <a:t>)</a:t>
            </a:r>
          </a:p>
          <a:p>
            <a:pPr marL="1767895" lvl="3" indent="-365771" algn="just">
              <a:spcBef>
                <a:spcPts val="0"/>
              </a:spcBef>
              <a:spcAft>
                <a:spcPts val="640"/>
              </a:spcAft>
            </a:pPr>
            <a:endParaRPr lang="en-US" sz="1493" dirty="0"/>
          </a:p>
          <a:p>
            <a:pPr algn="just">
              <a:spcBef>
                <a:spcPts val="0"/>
              </a:spcBef>
              <a:spcAft>
                <a:spcPts val="640"/>
              </a:spcAft>
            </a:pPr>
            <a:r>
              <a:rPr lang="en-US" sz="2133" dirty="0"/>
              <a:t>Goals for </a:t>
            </a:r>
            <a:r>
              <a:rPr lang="en-US" altLang="zh-CN" sz="2133" dirty="0">
                <a:solidFill>
                  <a:srgbClr val="0000FF"/>
                </a:solidFill>
              </a:rPr>
              <a:t>November </a:t>
            </a:r>
            <a:r>
              <a:rPr lang="en-US" altLang="zh-CN" sz="2133" dirty="0"/>
              <a:t>2024 session</a:t>
            </a:r>
            <a:endParaRPr lang="en-US" sz="2133" dirty="0"/>
          </a:p>
          <a:p>
            <a:pPr marL="768797" lvl="1" indent="-365771" algn="just">
              <a:spcBef>
                <a:spcPts val="0"/>
              </a:spcBef>
              <a:spcAft>
                <a:spcPts val="640"/>
              </a:spcAft>
              <a:buFont typeface="Times New Roman" panose="02020603050405020304" pitchFamily="18" charset="0"/>
              <a:buChar char="−"/>
            </a:pPr>
            <a:r>
              <a:rPr lang="en-US" sz="1920" dirty="0">
                <a:solidFill>
                  <a:srgbClr val="0000FF"/>
                </a:solidFill>
              </a:rPr>
              <a:t>5</a:t>
            </a:r>
            <a:r>
              <a:rPr lang="en-US" sz="1920" dirty="0"/>
              <a:t> slots scheduled for </a:t>
            </a:r>
            <a:r>
              <a:rPr lang="en-US" sz="1920" dirty="0" err="1"/>
              <a:t>TGbf</a:t>
            </a:r>
            <a:endParaRPr lang="en-US" sz="1920" dirty="0"/>
          </a:p>
          <a:p>
            <a:pPr marL="768797" lvl="1" indent="-365771" algn="just">
              <a:spcBef>
                <a:spcPts val="0"/>
              </a:spcBef>
              <a:spcAft>
                <a:spcPts val="320"/>
              </a:spcAft>
              <a:buFont typeface="Times New Roman" panose="02020603050405020304" pitchFamily="18" charset="0"/>
              <a:buChar char="−"/>
            </a:pPr>
            <a:r>
              <a:rPr lang="en-US" altLang="zh-CN" sz="1920" dirty="0">
                <a:solidFill>
                  <a:srgbClr val="0000FF"/>
                </a:solidFill>
              </a:rPr>
              <a:t>Complete the comment resolution </a:t>
            </a:r>
            <a:r>
              <a:rPr lang="en-US" altLang="zh-CN" sz="1920" dirty="0"/>
              <a:t>for the first SA Ballot Recirculation (D5.0)</a:t>
            </a:r>
          </a:p>
          <a:p>
            <a:pPr marL="768797" lvl="1" indent="-365771" algn="just">
              <a:spcBef>
                <a:spcPts val="0"/>
              </a:spcBef>
              <a:spcAft>
                <a:spcPts val="640"/>
              </a:spcAft>
              <a:buFont typeface="Times New Roman" panose="02020603050405020304" pitchFamily="18" charset="0"/>
              <a:buChar char="−"/>
            </a:pPr>
            <a:r>
              <a:rPr lang="en-US" altLang="zh-CN" sz="1920" dirty="0"/>
              <a:t>Release IEEE802.11bf </a:t>
            </a:r>
            <a:r>
              <a:rPr lang="en-US" altLang="zh-CN" sz="1920" dirty="0">
                <a:solidFill>
                  <a:srgbClr val="0000FF"/>
                </a:solidFill>
              </a:rPr>
              <a:t>D6.0</a:t>
            </a:r>
            <a:r>
              <a:rPr lang="en-US" altLang="zh-CN" sz="1920" dirty="0">
                <a:solidFill>
                  <a:schemeClr val="tx1"/>
                </a:solidFill>
              </a:rPr>
              <a:t>, and </a:t>
            </a:r>
            <a:r>
              <a:rPr lang="en-US" altLang="zh-CN" sz="1920" dirty="0"/>
              <a:t>start the </a:t>
            </a:r>
            <a:r>
              <a:rPr lang="en-US" altLang="zh-CN" sz="1920" dirty="0">
                <a:solidFill>
                  <a:srgbClr val="0000FF"/>
                </a:solidFill>
              </a:rPr>
              <a:t>second SA Ballot Recirculation </a:t>
            </a:r>
            <a:r>
              <a:rPr lang="en-US" altLang="zh-CN" sz="1920" dirty="0"/>
              <a:t>(D6.0)</a:t>
            </a:r>
          </a:p>
          <a:p>
            <a:pPr marL="768797" lvl="1" indent="-365771" algn="just">
              <a:spcBef>
                <a:spcPts val="0"/>
              </a:spcBef>
              <a:spcAft>
                <a:spcPts val="640"/>
              </a:spcAft>
              <a:buFont typeface="Times New Roman" panose="02020603050405020304" pitchFamily="18" charset="0"/>
              <a:buChar char="−"/>
            </a:pPr>
            <a:endParaRPr lang="en-US" altLang="zh-CN" sz="1920" dirty="0"/>
          </a:p>
        </p:txBody>
      </p:sp>
      <p:sp>
        <p:nvSpPr>
          <p:cNvPr id="3" name="Footer Placeholder 2">
            <a:extLst>
              <a:ext uri="{FF2B5EF4-FFF2-40B4-BE49-F238E27FC236}">
                <a16:creationId xmlns:a16="http://schemas.microsoft.com/office/drawing/2014/main" id="{0AA43AF0-3FC7-483F-B12F-D7062AD7699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1A7D6AAA-DA73-4742-86F1-9E1F49BAAF3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Date Placeholder 6">
            <a:extLst>
              <a:ext uri="{FF2B5EF4-FFF2-40B4-BE49-F238E27FC236}">
                <a16:creationId xmlns:a16="http://schemas.microsoft.com/office/drawing/2014/main" id="{2A28F832-908C-4CCC-AEB0-CF562B42CED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927042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357120" y="487680"/>
            <a:ext cx="8290560" cy="1137920"/>
          </a:xfrm>
          <a:prstGeom prst="rect">
            <a:avLst/>
          </a:prstGeom>
        </p:spPr>
        <p:txBody>
          <a:bodyPr vert="horz" wrap="square" lIns="48767" tIns="48767" rIns="48767" bIns="48767" numCol="1" anchor="ctr" anchorCtr="0" compatLnSpc="1">
            <a:prstTxWarp prst="textNoShape">
              <a:avLst/>
            </a:prstTxWarp>
          </a:bodyPr>
          <a:lstStyle/>
          <a:p>
            <a:r>
              <a:rPr lang="en-US" dirty="0" err="1"/>
              <a:t>TGbi</a:t>
            </a:r>
            <a:endParaRPr dirty="0"/>
          </a:p>
        </p:txBody>
      </p:sp>
      <p:sp>
        <p:nvSpPr>
          <p:cNvPr id="82" name="Content Placeholder 2"/>
          <p:cNvSpPr txBox="1">
            <a:spLocks noGrp="1"/>
          </p:cNvSpPr>
          <p:nvPr>
            <p:ph type="body" idx="4294967295"/>
          </p:nvPr>
        </p:nvSpPr>
        <p:spPr>
          <a:xfrm>
            <a:off x="1177433" y="1491068"/>
            <a:ext cx="10891520" cy="5213686"/>
          </a:xfrm>
          <a:prstGeom prst="rect">
            <a:avLst/>
          </a:prstGeom>
        </p:spPr>
        <p:txBody>
          <a:bodyPr vert="horz" wrap="square" lIns="48767" tIns="48767" rIns="48767" bIns="48767" numCol="1" anchor="t" anchorCtr="0" compatLnSpc="1">
            <a:prstTxWarp prst="textNoShape">
              <a:avLst/>
            </a:prstTxWarp>
            <a:normAutofit fontScale="85000" lnSpcReduction="20000"/>
          </a:bodyPr>
          <a:lstStyle/>
          <a:p>
            <a:pPr>
              <a:buClr>
                <a:srgbClr val="000000"/>
              </a:buClr>
              <a:buSzPct val="100000"/>
              <a:buFont typeface="Arial"/>
              <a:buChar char="•"/>
            </a:pPr>
            <a:r>
              <a:rPr lang="en-US" sz="2133" dirty="0">
                <a:latin typeface="Times New Roman" panose="02020603050405020304" pitchFamily="18" charset="0"/>
                <a:cs typeface="Times New Roman" panose="02020603050405020304" pitchFamily="18" charset="0"/>
              </a:rPr>
              <a:t>TGbi received 527 comments in the comment collection. Current status is:</a:t>
            </a:r>
          </a:p>
          <a:p>
            <a:pPr>
              <a:buClr>
                <a:srgbClr val="000000"/>
              </a:buClr>
              <a:buSzPct val="100000"/>
              <a:buFont typeface="Arial"/>
              <a:buChar char="•"/>
            </a:pPr>
            <a:endParaRPr lang="en-US" sz="2133"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133"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133"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133"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133"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133" dirty="0">
                <a:latin typeface="Times New Roman" panose="02020603050405020304" pitchFamily="18" charset="0"/>
                <a:cs typeface="Times New Roman" panose="02020603050405020304" pitchFamily="18" charset="0"/>
              </a:rPr>
              <a:t>We are working to consensus on the outstanding items during this plenary session.  Our goal is to generate a D1.0 in January.</a:t>
            </a:r>
          </a:p>
          <a:p>
            <a:pPr marL="0" indent="0"/>
            <a:endParaRPr lang="en-US" sz="2133" dirty="0">
              <a:latin typeface="Times New Roman" panose="02020603050405020304" pitchFamily="18" charset="0"/>
              <a:cs typeface="Times New Roman" panose="02020603050405020304" pitchFamily="18" charset="0"/>
            </a:endParaRPr>
          </a:p>
          <a:p>
            <a:pPr marL="366538">
              <a:lnSpc>
                <a:spcPct val="81000"/>
              </a:lnSpc>
              <a:spcBef>
                <a:spcPts val="213"/>
              </a:spcBef>
              <a:buFont typeface="Arial" panose="020B0604020202020204" pitchFamily="34" charset="0"/>
              <a:buChar char="•"/>
              <a:defRPr sz="1500" b="1" spc="-1">
                <a:latin typeface="Times New Roman"/>
                <a:ea typeface="Times New Roman"/>
                <a:cs typeface="Times New Roman"/>
                <a:sym typeface="Times New Roman"/>
              </a:defRPr>
            </a:pPr>
            <a:r>
              <a:rPr lang="en-US" sz="2133" dirty="0">
                <a:latin typeface="Times New Roman" panose="02020603050405020304" pitchFamily="18" charset="0"/>
                <a:cs typeface="Times New Roman" panose="02020603050405020304" pitchFamily="18" charset="0"/>
              </a:rPr>
              <a:t>There are 5 sessions in the November Plenary for TGbi.</a:t>
            </a:r>
          </a:p>
          <a:p>
            <a:pPr marL="983858" lvl="3" indent="-492776">
              <a:lnSpc>
                <a:spcPct val="120000"/>
              </a:lnSpc>
              <a:spcBef>
                <a:spcPts val="213"/>
              </a:spcBef>
              <a:buFont typeface="Arial" panose="020B0604020202020204" pitchFamily="34" charset="0"/>
              <a:buChar char="•"/>
              <a:defRPr sz="1500" b="1" spc="-1">
                <a:latin typeface="Times New Roman"/>
                <a:ea typeface="Times New Roman"/>
                <a:cs typeface="Times New Roman"/>
                <a:sym typeface="Times New Roman"/>
              </a:defRPr>
            </a:pPr>
            <a:r>
              <a:rPr lang="en-US" sz="2133" dirty="0">
                <a:latin typeface="Times New Roman" panose="02020603050405020304" pitchFamily="18" charset="0"/>
                <a:cs typeface="Times New Roman" panose="02020603050405020304" pitchFamily="18" charset="0"/>
              </a:rPr>
              <a:t>Monday			AM1 (ad hoc)</a:t>
            </a:r>
          </a:p>
          <a:p>
            <a:pPr marL="983858" lvl="3" indent="-492776">
              <a:lnSpc>
                <a:spcPct val="120000"/>
              </a:lnSpc>
              <a:spcBef>
                <a:spcPts val="213"/>
              </a:spcBef>
              <a:buFont typeface="Arial" panose="020B0604020202020204" pitchFamily="34" charset="0"/>
              <a:buChar char="•"/>
              <a:defRPr sz="1500" b="1" spc="-1">
                <a:latin typeface="Times New Roman"/>
                <a:ea typeface="Times New Roman"/>
                <a:cs typeface="Times New Roman"/>
                <a:sym typeface="Times New Roman"/>
              </a:defRPr>
            </a:pPr>
            <a:r>
              <a:rPr lang="en-US" sz="2133" dirty="0">
                <a:latin typeface="Times New Roman" panose="02020603050405020304" pitchFamily="18" charset="0"/>
                <a:cs typeface="Times New Roman" panose="02020603050405020304" pitchFamily="18" charset="0"/>
              </a:rPr>
              <a:t>Tuesday			AM2</a:t>
            </a:r>
          </a:p>
          <a:p>
            <a:pPr marL="983858" lvl="3" indent="-492776">
              <a:lnSpc>
                <a:spcPct val="120000"/>
              </a:lnSpc>
              <a:spcBef>
                <a:spcPts val="213"/>
              </a:spcBef>
              <a:buFont typeface="Arial" panose="020B0604020202020204" pitchFamily="34" charset="0"/>
              <a:buChar char="•"/>
              <a:defRPr sz="1500" b="1" spc="-1">
                <a:latin typeface="Times New Roman"/>
                <a:ea typeface="Times New Roman"/>
                <a:cs typeface="Times New Roman"/>
                <a:sym typeface="Times New Roman"/>
              </a:defRPr>
            </a:pPr>
            <a:r>
              <a:rPr lang="en-US" sz="2133" dirty="0">
                <a:latin typeface="Times New Roman" panose="02020603050405020304" pitchFamily="18" charset="0"/>
                <a:cs typeface="Times New Roman" panose="02020603050405020304" pitchFamily="18" charset="0"/>
              </a:rPr>
              <a:t>Tuesday			PM2</a:t>
            </a:r>
          </a:p>
          <a:p>
            <a:pPr marL="983858" lvl="3" indent="-492776">
              <a:lnSpc>
                <a:spcPct val="120000"/>
              </a:lnSpc>
              <a:spcBef>
                <a:spcPts val="213"/>
              </a:spcBef>
              <a:buFont typeface="Arial" panose="020B0604020202020204" pitchFamily="34" charset="0"/>
              <a:buChar char="•"/>
              <a:defRPr sz="1500" b="1" spc="-1">
                <a:latin typeface="Times New Roman"/>
                <a:ea typeface="Times New Roman"/>
                <a:cs typeface="Times New Roman"/>
                <a:sym typeface="Times New Roman"/>
              </a:defRPr>
            </a:pPr>
            <a:r>
              <a:rPr lang="en-US" sz="2133" dirty="0">
                <a:latin typeface="Times New Roman" panose="02020603050405020304" pitchFamily="18" charset="0"/>
                <a:cs typeface="Times New Roman" panose="02020603050405020304" pitchFamily="18" charset="0"/>
              </a:rPr>
              <a:t>Wednesday		AM1     	</a:t>
            </a:r>
          </a:p>
          <a:p>
            <a:pPr marL="983858" lvl="3" indent="-492776">
              <a:lnSpc>
                <a:spcPct val="120000"/>
              </a:lnSpc>
              <a:spcBef>
                <a:spcPts val="213"/>
              </a:spcBef>
              <a:buFont typeface="Arial" panose="020B0604020202020204" pitchFamily="34" charset="0"/>
              <a:buChar char="•"/>
              <a:defRPr sz="1500" b="1" spc="-1">
                <a:latin typeface="Times New Roman"/>
                <a:ea typeface="Times New Roman"/>
                <a:cs typeface="Times New Roman"/>
                <a:sym typeface="Times New Roman"/>
              </a:defRPr>
            </a:pPr>
            <a:r>
              <a:rPr lang="en-US" sz="2133" dirty="0">
                <a:latin typeface="Times New Roman" panose="02020603050405020304" pitchFamily="18" charset="0"/>
                <a:cs typeface="Times New Roman" panose="02020603050405020304" pitchFamily="18" charset="0"/>
              </a:rPr>
              <a:t>Thursday		AM1     </a:t>
            </a:r>
          </a:p>
          <a:p>
            <a:pPr marL="0" indent="0"/>
            <a:endParaRPr sz="2133"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133" dirty="0">
                <a:latin typeface="Times New Roman" panose="02020603050405020304" pitchFamily="18" charset="0"/>
                <a:cs typeface="Times New Roman" panose="02020603050405020304" pitchFamily="18" charset="0"/>
              </a:rPr>
              <a:t>The agenda </a:t>
            </a:r>
            <a:r>
              <a:rPr lang="en-US" sz="2133" dirty="0">
                <a:latin typeface="Times New Roman" panose="02020603050405020304" pitchFamily="18" charset="0"/>
                <a:cs typeface="Times New Roman" panose="02020603050405020304" pitchFamily="18" charset="0"/>
              </a:rPr>
              <a:t>is </a:t>
            </a:r>
            <a:r>
              <a:rPr sz="2133" dirty="0">
                <a:latin typeface="Times New Roman" panose="02020603050405020304" pitchFamily="18" charset="0"/>
                <a:cs typeface="Times New Roman" panose="02020603050405020304" pitchFamily="18" charset="0"/>
              </a:rPr>
              <a:t>available as 802.11-2</a:t>
            </a:r>
            <a:r>
              <a:rPr lang="en-US" sz="2133" dirty="0">
                <a:latin typeface="Times New Roman" panose="02020603050405020304" pitchFamily="18" charset="0"/>
                <a:cs typeface="Times New Roman" panose="02020603050405020304" pitchFamily="18" charset="0"/>
              </a:rPr>
              <a:t>4/1677r0.</a:t>
            </a:r>
            <a:endParaRPr sz="2133"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nvGraphicFramePr>
        <p:xfrm>
          <a:off x="2914228" y="1927947"/>
          <a:ext cx="4228252" cy="1300480"/>
        </p:xfrm>
        <a:graphic>
          <a:graphicData uri="http://schemas.openxmlformats.org/drawingml/2006/table">
            <a:tbl>
              <a:tblPr>
                <a:tableStyleId>{5940675A-B579-460E-94D1-54222C63F5DA}</a:tableStyleId>
              </a:tblPr>
              <a:tblGrid>
                <a:gridCol w="1268476">
                  <a:extLst>
                    <a:ext uri="{9D8B030D-6E8A-4147-A177-3AD203B41FA5}">
                      <a16:colId xmlns:a16="http://schemas.microsoft.com/office/drawing/2014/main" val="2537092023"/>
                    </a:ext>
                  </a:extLst>
                </a:gridCol>
                <a:gridCol w="1268476">
                  <a:extLst>
                    <a:ext uri="{9D8B030D-6E8A-4147-A177-3AD203B41FA5}">
                      <a16:colId xmlns:a16="http://schemas.microsoft.com/office/drawing/2014/main" val="3607983971"/>
                    </a:ext>
                  </a:extLst>
                </a:gridCol>
                <a:gridCol w="1691300">
                  <a:extLst>
                    <a:ext uri="{9D8B030D-6E8A-4147-A177-3AD203B41FA5}">
                      <a16:colId xmlns:a16="http://schemas.microsoft.com/office/drawing/2014/main" val="761489351"/>
                    </a:ext>
                  </a:extLst>
                </a:gridCol>
              </a:tblGrid>
              <a:tr h="975360">
                <a:tc>
                  <a:txBody>
                    <a:bodyPr/>
                    <a:lstStyle/>
                    <a:p>
                      <a:pPr algn="ctr" fontAlgn="ctr"/>
                      <a:r>
                        <a:rPr lang="en-US" sz="1900" u="none" strike="noStrike">
                          <a:effectLst/>
                        </a:rPr>
                        <a:t>Assigned</a:t>
                      </a:r>
                      <a:endParaRPr lang="en-US" sz="1900" b="1" i="0" u="none" strike="noStrike">
                        <a:solidFill>
                          <a:srgbClr val="000000"/>
                        </a:solidFill>
                        <a:effectLst/>
                        <a:latin typeface="Calibri" panose="020F0502020204030204" pitchFamily="34" charset="0"/>
                      </a:endParaRPr>
                    </a:p>
                  </a:txBody>
                  <a:tcPr marL="10160" marR="10160" marT="10160" marB="0" anchor="ctr"/>
                </a:tc>
                <a:tc>
                  <a:txBody>
                    <a:bodyPr/>
                    <a:lstStyle/>
                    <a:p>
                      <a:pPr algn="ctr" fontAlgn="ctr"/>
                      <a:r>
                        <a:rPr lang="en-US" sz="1900" u="none" strike="noStrike">
                          <a:effectLst/>
                        </a:rPr>
                        <a:t>Ready for Motion</a:t>
                      </a:r>
                      <a:endParaRPr lang="en-US" sz="1900" b="1" i="0" u="none" strike="noStrike">
                        <a:solidFill>
                          <a:srgbClr val="000000"/>
                        </a:solidFill>
                        <a:effectLst/>
                        <a:latin typeface="Calibri" panose="020F0502020204030204" pitchFamily="34" charset="0"/>
                      </a:endParaRPr>
                    </a:p>
                  </a:txBody>
                  <a:tcPr marL="10160" marR="10160" marT="10160" marB="0" anchor="ctr"/>
                </a:tc>
                <a:tc>
                  <a:txBody>
                    <a:bodyPr/>
                    <a:lstStyle/>
                    <a:p>
                      <a:pPr algn="ctr" fontAlgn="ctr"/>
                      <a:r>
                        <a:rPr lang="en-US" sz="1900" u="none" strike="noStrike" dirty="0">
                          <a:effectLst/>
                        </a:rPr>
                        <a:t>Resolution Approved</a:t>
                      </a:r>
                      <a:endParaRPr lang="en-US" sz="1900" b="1" i="0" u="none" strike="noStrike" dirty="0">
                        <a:solidFill>
                          <a:srgbClr val="000000"/>
                        </a:solidFill>
                        <a:effectLst/>
                        <a:latin typeface="Calibri" panose="020F0502020204030204" pitchFamily="34" charset="0"/>
                      </a:endParaRPr>
                    </a:p>
                  </a:txBody>
                  <a:tcPr marL="10160" marR="10160" marT="10160" marB="0" anchor="ctr"/>
                </a:tc>
                <a:extLst>
                  <a:ext uri="{0D108BD9-81ED-4DB2-BD59-A6C34878D82A}">
                    <a16:rowId xmlns:a16="http://schemas.microsoft.com/office/drawing/2014/main" val="2004320308"/>
                  </a:ext>
                </a:extLst>
              </a:tr>
              <a:tr h="325120">
                <a:tc>
                  <a:txBody>
                    <a:bodyPr/>
                    <a:lstStyle/>
                    <a:p>
                      <a:pPr algn="ctr" fontAlgn="b"/>
                      <a:r>
                        <a:rPr lang="en-US" sz="1900" u="none" strike="noStrike">
                          <a:effectLst/>
                        </a:rPr>
                        <a:t>141</a:t>
                      </a:r>
                      <a:endParaRPr lang="en-US" sz="1900" b="0" i="0" u="none" strike="noStrike">
                        <a:solidFill>
                          <a:srgbClr val="000000"/>
                        </a:solidFill>
                        <a:effectLst/>
                        <a:latin typeface="Calibri" panose="020F0502020204030204" pitchFamily="34" charset="0"/>
                      </a:endParaRPr>
                    </a:p>
                  </a:txBody>
                  <a:tcPr marL="10160" marR="10160" marT="10160" marB="0" anchor="b"/>
                </a:tc>
                <a:tc>
                  <a:txBody>
                    <a:bodyPr/>
                    <a:lstStyle/>
                    <a:p>
                      <a:pPr algn="ctr" fontAlgn="b"/>
                      <a:r>
                        <a:rPr lang="en-US" sz="1900" u="none" strike="noStrike">
                          <a:effectLst/>
                        </a:rPr>
                        <a:t>61</a:t>
                      </a:r>
                      <a:endParaRPr lang="en-US" sz="1900" b="0" i="0" u="none" strike="noStrike">
                        <a:solidFill>
                          <a:srgbClr val="000000"/>
                        </a:solidFill>
                        <a:effectLst/>
                        <a:latin typeface="Calibri" panose="020F0502020204030204" pitchFamily="34" charset="0"/>
                      </a:endParaRPr>
                    </a:p>
                  </a:txBody>
                  <a:tcPr marL="10160" marR="10160" marT="10160" marB="0" anchor="b"/>
                </a:tc>
                <a:tc>
                  <a:txBody>
                    <a:bodyPr/>
                    <a:lstStyle/>
                    <a:p>
                      <a:pPr algn="ctr" fontAlgn="b"/>
                      <a:r>
                        <a:rPr lang="en-US" sz="1900" u="none" strike="noStrike" dirty="0">
                          <a:effectLst/>
                        </a:rPr>
                        <a:t>325</a:t>
                      </a:r>
                      <a:endParaRPr lang="en-US" sz="1900" b="0" i="0" u="none" strike="noStrike" dirty="0">
                        <a:solidFill>
                          <a:srgbClr val="000000"/>
                        </a:solidFill>
                        <a:effectLst/>
                        <a:latin typeface="Calibri" panose="020F0502020204030204" pitchFamily="34" charset="0"/>
                      </a:endParaRPr>
                    </a:p>
                  </a:txBody>
                  <a:tcPr marL="10160" marR="10160" marT="10160" marB="0" anchor="b"/>
                </a:tc>
                <a:extLst>
                  <a:ext uri="{0D108BD9-81ED-4DB2-BD59-A6C34878D82A}">
                    <a16:rowId xmlns:a16="http://schemas.microsoft.com/office/drawing/2014/main" val="3085474236"/>
                  </a:ext>
                </a:extLst>
              </a:tr>
            </a:tbl>
          </a:graphicData>
        </a:graphic>
      </p:graphicFrame>
      <p:sp>
        <p:nvSpPr>
          <p:cNvPr id="7" name="Date Placeholder 3">
            <a:extLst>
              <a:ext uri="{FF2B5EF4-FFF2-40B4-BE49-F238E27FC236}">
                <a16:creationId xmlns:a16="http://schemas.microsoft.com/office/drawing/2014/main" id="{1F82911C-A9B5-4C7D-B0CD-C71E89457F04}"/>
              </a:ext>
            </a:extLst>
          </p:cNvPr>
          <p:cNvSpPr txBox="1">
            <a:spLocks/>
          </p:cNvSpPr>
          <p:nvPr/>
        </p:nvSpPr>
        <p:spPr>
          <a:xfrm>
            <a:off x="894080" y="319193"/>
            <a:ext cx="2666415" cy="291253"/>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920" b="1" dirty="0">
                <a:solidFill>
                  <a:schemeClr val="tx1"/>
                </a:solidFill>
              </a:rPr>
              <a:t>November 2024</a:t>
            </a:r>
            <a:endParaRPr lang="en-GB" sz="1920" b="1" dirty="0">
              <a:solidFill>
                <a:schemeClr val="tx1"/>
              </a:solidFill>
            </a:endParaRPr>
          </a:p>
        </p:txBody>
      </p:sp>
      <p:sp>
        <p:nvSpPr>
          <p:cNvPr id="9" name="Slide Number Placeholder 2">
            <a:extLst>
              <a:ext uri="{FF2B5EF4-FFF2-40B4-BE49-F238E27FC236}">
                <a16:creationId xmlns:a16="http://schemas.microsoft.com/office/drawing/2014/main" id="{9073870D-1D01-4DE3-BC7D-B9BFDDF20374}"/>
              </a:ext>
            </a:extLst>
          </p:cNvPr>
          <p:cNvSpPr>
            <a:spLocks noGrp="1"/>
          </p:cNvSpPr>
          <p:nvPr>
            <p:ph type="sldNum" idx="12"/>
          </p:nvPr>
        </p:nvSpPr>
        <p:spPr>
          <a:xfrm>
            <a:off x="6179540" y="6907109"/>
            <a:ext cx="751839" cy="387773"/>
          </a:xfrm>
        </p:spPr>
        <p:txBody>
          <a:bodyPr/>
          <a:lstStyle/>
          <a:p>
            <a:r>
              <a:rPr lang="en-GB" dirty="0"/>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75361" y="731522"/>
            <a:ext cx="11051823" cy="621823"/>
          </a:xfrm>
          <a:ln/>
        </p:spPr>
        <p:txBody>
          <a:bodyPr/>
          <a:lstStyle/>
          <a:p>
            <a:pPr>
              <a:tabLst>
                <a:tab pos="0" algn="l"/>
                <a:tab pos="975390" algn="l"/>
                <a:tab pos="1950781" algn="l"/>
                <a:tab pos="2926171" algn="l"/>
                <a:tab pos="3901562" algn="l"/>
                <a:tab pos="4876952" algn="l"/>
                <a:tab pos="5852343" algn="l"/>
                <a:tab pos="6827733" algn="l"/>
                <a:tab pos="7803124" algn="l"/>
                <a:tab pos="8778514" algn="l"/>
                <a:tab pos="9753905" algn="l"/>
                <a:tab pos="10729295" algn="l"/>
              </a:tabLst>
            </a:pPr>
            <a:r>
              <a:rPr lang="en-GB" dirty="0" err="1"/>
              <a:t>TGbk</a:t>
            </a:r>
            <a:r>
              <a:rPr lang="en-GB" dirty="0"/>
              <a:t> 320MHz Positioning</a:t>
            </a:r>
          </a:p>
        </p:txBody>
      </p:sp>
      <p:sp>
        <p:nvSpPr>
          <p:cNvPr id="4098" name="Rectangle 2"/>
          <p:cNvSpPr>
            <a:spLocks noGrp="1" noChangeArrowheads="1"/>
          </p:cNvSpPr>
          <p:nvPr>
            <p:ph idx="1"/>
          </p:nvPr>
        </p:nvSpPr>
        <p:spPr>
          <a:xfrm>
            <a:off x="204100" y="1276536"/>
            <a:ext cx="12135748" cy="2841407"/>
          </a:xfrm>
          <a:ln/>
        </p:spPr>
        <p:txBody>
          <a:bodyPr/>
          <a:lstStyle/>
          <a:p>
            <a:pPr marL="0" indent="0">
              <a:tabLst>
                <a:tab pos="973698" algn="l"/>
                <a:tab pos="1949088" algn="l"/>
                <a:tab pos="2924479" algn="l"/>
                <a:tab pos="3899869" algn="l"/>
                <a:tab pos="4875260" algn="l"/>
                <a:tab pos="5850650" algn="l"/>
                <a:tab pos="6826041" algn="l"/>
                <a:tab pos="7801431" algn="l"/>
                <a:tab pos="8776821" algn="l"/>
                <a:tab pos="9752212" algn="l"/>
                <a:tab pos="10727602" algn="l"/>
              </a:tabLst>
            </a:pPr>
            <a:r>
              <a:rPr lang="en-US" dirty="0"/>
              <a:t>Main documents: </a:t>
            </a:r>
          </a:p>
          <a:p>
            <a:pPr lvl="1">
              <a:buFont typeface="Arial" panose="020B0604020202020204" pitchFamily="34" charset="0"/>
              <a:buChar char="•"/>
              <a:tabLst>
                <a:tab pos="973698" algn="l"/>
                <a:tab pos="1949088" algn="l"/>
                <a:tab pos="2924479" algn="l"/>
                <a:tab pos="3899869" algn="l"/>
                <a:tab pos="4875260" algn="l"/>
                <a:tab pos="5850650" algn="l"/>
                <a:tab pos="6826041" algn="l"/>
                <a:tab pos="7801431" algn="l"/>
                <a:tab pos="8776821" algn="l"/>
                <a:tab pos="9752212" algn="l"/>
                <a:tab pos="10727602" algn="l"/>
              </a:tabLst>
            </a:pPr>
            <a:r>
              <a:rPr lang="en-US" dirty="0"/>
              <a:t>Agenda document is document 11-24-1638.</a:t>
            </a:r>
          </a:p>
          <a:p>
            <a:pPr marL="487695" lvl="1" indent="0">
              <a:tabLst>
                <a:tab pos="973698" algn="l"/>
                <a:tab pos="1949088" algn="l"/>
                <a:tab pos="2924479" algn="l"/>
                <a:tab pos="3899869" algn="l"/>
                <a:tab pos="4875260" algn="l"/>
                <a:tab pos="5850650" algn="l"/>
                <a:tab pos="6826041" algn="l"/>
                <a:tab pos="7801431" algn="l"/>
                <a:tab pos="8776821" algn="l"/>
                <a:tab pos="9752212" algn="l"/>
                <a:tab pos="10727602" algn="l"/>
              </a:tabLst>
            </a:pPr>
            <a:endParaRPr lang="en-US" dirty="0"/>
          </a:p>
          <a:p>
            <a:pPr>
              <a:buFont typeface="Times New Roman" pitchFamily="16" charset="0"/>
              <a:buChar char="•"/>
            </a:pPr>
            <a:r>
              <a:rPr lang="en-US" b="0" dirty="0"/>
              <a:t>TG scheduled to meet for 3 meeting slots during the IEEE meeting week:</a:t>
            </a:r>
          </a:p>
          <a:p>
            <a:pPr lvl="1">
              <a:buFont typeface="Times New Roman" pitchFamily="16" charset="0"/>
              <a:buChar char="•"/>
            </a:pPr>
            <a:r>
              <a:rPr lang="en-US" dirty="0"/>
              <a:t>Tuesday		Nov. 12</a:t>
            </a:r>
            <a:r>
              <a:rPr lang="en-US" baseline="30000" dirty="0"/>
              <a:t>th</a:t>
            </a:r>
            <a:r>
              <a:rPr lang="en-US" dirty="0"/>
              <a:t> 	13:30 – 15:30 local time (PM1)</a:t>
            </a:r>
          </a:p>
          <a:p>
            <a:pPr lvl="1">
              <a:buFont typeface="Times New Roman" pitchFamily="16" charset="0"/>
              <a:buChar char="•"/>
            </a:pPr>
            <a:r>
              <a:rPr lang="en-US" dirty="0"/>
              <a:t>Wed. 		Nov. 13</a:t>
            </a:r>
            <a:r>
              <a:rPr lang="en-US" baseline="30000" dirty="0"/>
              <a:t>th</a:t>
            </a:r>
            <a:r>
              <a:rPr lang="en-US" dirty="0"/>
              <a:t> 	16:00 – 18:00 local time (PM2)</a:t>
            </a:r>
          </a:p>
          <a:p>
            <a:pPr marL="487695" lvl="1" indent="0"/>
            <a:endParaRPr lang="en-US" b="0" dirty="0"/>
          </a:p>
          <a:p>
            <a:pPr marL="487695" lvl="1" indent="0"/>
            <a:endParaRPr lang="en-US" b="0" dirty="0"/>
          </a:p>
          <a:p>
            <a:pPr marL="487695" lvl="1" indent="0">
              <a:tabLst>
                <a:tab pos="973698" algn="l"/>
                <a:tab pos="1949088" algn="l"/>
                <a:tab pos="2924479" algn="l"/>
                <a:tab pos="3899869" algn="l"/>
                <a:tab pos="4875260" algn="l"/>
                <a:tab pos="5850650" algn="l"/>
                <a:tab pos="6826041" algn="l"/>
                <a:tab pos="7801431" algn="l"/>
                <a:tab pos="8776821" algn="l"/>
                <a:tab pos="9752212" algn="l"/>
                <a:tab pos="10727602" algn="l"/>
              </a:tabLst>
            </a:pPr>
            <a:endParaRPr lang="en-US" b="0" dirty="0"/>
          </a:p>
          <a:p>
            <a:pPr lvl="1">
              <a:buFont typeface="Arial" panose="020B0604020202020204" pitchFamily="34" charset="0"/>
              <a:buChar char="•"/>
              <a:tabLst>
                <a:tab pos="973698" algn="l"/>
                <a:tab pos="1949088" algn="l"/>
                <a:tab pos="2924479" algn="l"/>
                <a:tab pos="3899869" algn="l"/>
                <a:tab pos="4875260" algn="l"/>
                <a:tab pos="5850650" algn="l"/>
                <a:tab pos="6826041" algn="l"/>
                <a:tab pos="7801431" algn="l"/>
                <a:tab pos="8776821" algn="l"/>
                <a:tab pos="9752212" algn="l"/>
                <a:tab pos="10727602" algn="l"/>
              </a:tabLst>
            </a:pPr>
            <a:endParaRPr lang="en-US" b="0" dirty="0"/>
          </a:p>
        </p:txBody>
      </p:sp>
      <p:sp>
        <p:nvSpPr>
          <p:cNvPr id="2" name="Footer Placeholder 1">
            <a:extLst>
              <a:ext uri="{FF2B5EF4-FFF2-40B4-BE49-F238E27FC236}">
                <a16:creationId xmlns:a16="http://schemas.microsoft.com/office/drawing/2014/main" id="{6EAEBC41-FAD6-4997-A844-8B4426E8E61B}"/>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85E098C5-9CAA-4C86-A347-FE730270C23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207DA4D3-E963-4B64-9232-C58F95603724}"/>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18253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75361" y="731522"/>
            <a:ext cx="11051823" cy="1136227"/>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74797" y="1867748"/>
            <a:ext cx="11052387" cy="4714240"/>
          </a:xfrm>
        </p:spPr>
        <p:txBody>
          <a:bodyPr/>
          <a:lstStyle/>
          <a:p>
            <a:pPr>
              <a:buFont typeface="Arial" panose="020B0604020202020204" pitchFamily="34" charset="0"/>
              <a:buChar char="•"/>
            </a:pPr>
            <a:r>
              <a:rPr lang="en-US" dirty="0"/>
              <a:t>Since the September interim</a:t>
            </a:r>
          </a:p>
          <a:p>
            <a:pPr marL="853467" lvl="1" indent="-365771">
              <a:buFont typeface="Arial" panose="020B0604020202020204" pitchFamily="34" charset="0"/>
              <a:buChar char="•"/>
            </a:pPr>
            <a:r>
              <a:rPr lang="en-US" dirty="0">
                <a:solidFill>
                  <a:schemeClr val="tx1"/>
                </a:solidFill>
              </a:rPr>
              <a:t>Held 10 teleconferences between September and November 2024 (</a:t>
            </a:r>
            <a:r>
              <a:rPr lang="en-US" dirty="0">
                <a:solidFill>
                  <a:schemeClr val="tx1"/>
                </a:solidFill>
                <a:hlinkClick r:id="rId2"/>
              </a:rPr>
              <a:t>11-24/1643r20</a:t>
            </a:r>
            <a:r>
              <a:rPr lang="en-US" dirty="0">
                <a:solidFill>
                  <a:schemeClr val="tx1"/>
                </a:solidFill>
              </a:rPr>
              <a:t>)</a:t>
            </a:r>
          </a:p>
          <a:p>
            <a:pPr marL="1280200" lvl="2" indent="-304810"/>
            <a:r>
              <a:rPr lang="en-US" dirty="0">
                <a:solidFill>
                  <a:schemeClr val="tx1"/>
                </a:solidFill>
              </a:rPr>
              <a:t>Discussed ~50 technical </a:t>
            </a:r>
            <a:r>
              <a:rPr lang="en-US" dirty="0"/>
              <a:t>submissions covering a variety of topics</a:t>
            </a:r>
          </a:p>
          <a:p>
            <a:pPr marL="1767895" lvl="3" indent="-304810"/>
            <a:r>
              <a:rPr lang="en-US" dirty="0">
                <a:solidFill>
                  <a:schemeClr val="tx1"/>
                </a:solidFill>
              </a:rPr>
              <a:t>Multi-AP (MAP) coordination, non-primary channel access (NPCA), distributed RUs (DRU),</a:t>
            </a:r>
          </a:p>
          <a:p>
            <a:pPr marL="1767895" lvl="3" indent="-304810"/>
            <a:r>
              <a:rPr lang="en-US" dirty="0">
                <a:solidFill>
                  <a:schemeClr val="tx1"/>
                </a:solidFill>
              </a:rPr>
              <a:t>Security, relay operation, channel access, low latency, spatial reuse, dynamic bandwidth expansion. </a:t>
            </a:r>
          </a:p>
          <a:p>
            <a:pPr marL="1767895" lvl="3" indent="-304810"/>
            <a:r>
              <a:rPr lang="en-US" dirty="0">
                <a:solidFill>
                  <a:schemeClr val="tx1"/>
                </a:solidFill>
              </a:rPr>
              <a:t>Dynamic subchannel operation (DSO), power save, feedback, MIMO,</a:t>
            </a:r>
          </a:p>
          <a:p>
            <a:pPr marL="1280200" lvl="2" indent="-304810"/>
            <a:r>
              <a:rPr lang="en-US" dirty="0">
                <a:solidFill>
                  <a:schemeClr val="tx1"/>
                </a:solidFill>
              </a:rPr>
              <a:t>Finalized POC assignment and creation of TTT groups for writing spec text for TGbn D0.1</a:t>
            </a:r>
          </a:p>
          <a:p>
            <a:pPr>
              <a:buFont typeface="Arial" panose="020B0604020202020204" pitchFamily="34" charset="0"/>
              <a:buChar char="•"/>
            </a:pPr>
            <a:r>
              <a:rPr lang="en-US" dirty="0"/>
              <a:t>Targets for the November plenary</a:t>
            </a:r>
          </a:p>
          <a:p>
            <a:pPr marL="853467" lvl="1" indent="-365771">
              <a:buFont typeface="Arial" panose="020B0604020202020204" pitchFamily="34" charset="0"/>
              <a:buChar char="•"/>
            </a:pPr>
            <a:r>
              <a:rPr lang="en-US" dirty="0"/>
              <a:t>Presentation of technical submissions and run SPs</a:t>
            </a:r>
          </a:p>
          <a:p>
            <a:pPr marL="1280200" lvl="2" indent="-304810"/>
            <a:r>
              <a:rPr lang="en-US" dirty="0">
                <a:solidFill>
                  <a:schemeClr val="tx1"/>
                </a:solidFill>
              </a:rPr>
              <a:t>~180 pending submissions and ~90 pending SPs on presented submissions (by EOB of Nov.10, 2024)</a:t>
            </a:r>
          </a:p>
          <a:p>
            <a:pPr marL="853467" lvl="1">
              <a:buFont typeface="Arial" panose="020B0604020202020204" pitchFamily="34" charset="0"/>
              <a:buChar char="•"/>
            </a:pPr>
            <a:r>
              <a:rPr lang="en-US" dirty="0"/>
              <a:t>Continue populating the TGbn SFD with approved concepts</a:t>
            </a:r>
          </a:p>
          <a:p>
            <a:pPr>
              <a:buFont typeface="Arial" panose="020B0604020202020204" pitchFamily="34" charset="0"/>
              <a:buChar char="•"/>
            </a:pPr>
            <a:r>
              <a:rPr lang="en-US" dirty="0"/>
              <a:t>Agenda is available in </a:t>
            </a:r>
            <a:r>
              <a:rPr lang="en-US" dirty="0">
                <a:solidFill>
                  <a:srgbClr val="CCCCFF"/>
                </a:solidFill>
                <a:hlinkClick r:id="rId3">
                  <a:extLst>
                    <a:ext uri="{A12FA001-AC4F-418D-AE19-62706E023703}">
                      <ahyp:hlinkClr xmlns:ahyp="http://schemas.microsoft.com/office/drawing/2018/hyperlinkcolor" val="tx"/>
                    </a:ext>
                  </a:extLst>
                </a:hlinkClick>
              </a:rPr>
              <a:t>11-24/1667r2</a:t>
            </a:r>
            <a:endParaRPr lang="en-US" dirty="0">
              <a:solidFill>
                <a:srgbClr val="FF0000"/>
              </a:solidFill>
            </a:endParaRPr>
          </a:p>
        </p:txBody>
      </p:sp>
      <p:sp>
        <p:nvSpPr>
          <p:cNvPr id="3" name="Slide Number Placeholder 2">
            <a:extLst>
              <a:ext uri="{FF2B5EF4-FFF2-40B4-BE49-F238E27FC236}">
                <a16:creationId xmlns:a16="http://schemas.microsoft.com/office/drawing/2014/main" id="{C225941E-9B43-4721-B4E9-28CE53CB77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9" name="Date Placeholder 8">
            <a:extLst>
              <a:ext uri="{FF2B5EF4-FFF2-40B4-BE49-F238E27FC236}">
                <a16:creationId xmlns:a16="http://schemas.microsoft.com/office/drawing/2014/main" id="{C18EA3BE-8D9A-4367-8900-98EC4E4A103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10286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TGbp</a:t>
            </a:r>
            <a:r>
              <a:rPr lang="en-US" altLang="zh-CN" dirty="0"/>
              <a:t> Snapshot</a:t>
            </a:r>
            <a:endParaRPr lang="zh-CN" altLang="en-US" dirty="0"/>
          </a:p>
        </p:txBody>
      </p:sp>
      <p:sp>
        <p:nvSpPr>
          <p:cNvPr id="3" name="内容占位符 2"/>
          <p:cNvSpPr>
            <a:spLocks noGrp="1"/>
          </p:cNvSpPr>
          <p:nvPr>
            <p:ph idx="1"/>
          </p:nvPr>
        </p:nvSpPr>
        <p:spPr>
          <a:xfrm>
            <a:off x="764709" y="1706881"/>
            <a:ext cx="11440160" cy="5068485"/>
          </a:xfrm>
        </p:spPr>
        <p:txBody>
          <a:bodyPr>
            <a:noAutofit/>
          </a:bodyPr>
          <a:lstStyle/>
          <a:p>
            <a:pPr marL="0" indent="0"/>
            <a:r>
              <a:rPr lang="en-US" altLang="en-GB" sz="1920" dirty="0"/>
              <a:t>1 </a:t>
            </a:r>
            <a:r>
              <a:rPr lang="en-US" altLang="en-GB" sz="1920" dirty="0" err="1"/>
              <a:t>TGbp</a:t>
            </a:r>
            <a:r>
              <a:rPr lang="en-US" altLang="en-GB" sz="1920" dirty="0"/>
              <a:t> teleconference was held since Sep interim session, focusing on review of updatd FRD and SFD, and open tech discussion, with agenda included in </a:t>
            </a:r>
            <a:r>
              <a:rPr lang="en-US" altLang="en-GB" sz="1920" dirty="0">
                <a:hlinkClick r:id="rId3" action="ppaction://hlinkfile"/>
              </a:rPr>
              <a:t>11-24/1672</a:t>
            </a:r>
            <a:r>
              <a:rPr lang="en-US" altLang="en-GB" sz="1920" dirty="0"/>
              <a:t> and meeting minutes included in </a:t>
            </a:r>
            <a:r>
              <a:rPr lang="en-US" altLang="en-GB" sz="1920" dirty="0">
                <a:hlinkClick r:id="rId4" action="ppaction://hlinkfile"/>
              </a:rPr>
              <a:t>11-24/1787</a:t>
            </a:r>
            <a:r>
              <a:rPr lang="en-US" altLang="en-GB" sz="1920" dirty="0"/>
              <a:t>. </a:t>
            </a:r>
          </a:p>
          <a:p>
            <a:pPr marL="0" indent="0"/>
            <a:r>
              <a:rPr lang="en-US" altLang="en-GB" sz="1920" dirty="0"/>
              <a:t>8 TGbp meetings are planned during the IEEE 802 Nov plenary session, with a full meeting agenda included in the latest revision of </a:t>
            </a:r>
            <a:r>
              <a:rPr lang="en-US" altLang="en-GB" sz="1920" dirty="0">
                <a:hlinkClick r:id="rId5" action="ppaction://hlinkfile"/>
              </a:rPr>
              <a:t>11-24/1671</a:t>
            </a:r>
            <a:r>
              <a:rPr lang="en-US" altLang="en-GB" sz="1920" dirty="0"/>
              <a:t>:</a:t>
            </a:r>
          </a:p>
          <a:p>
            <a:pPr lvl="1" algn="l">
              <a:lnSpc>
                <a:spcPct val="100000"/>
              </a:lnSpc>
              <a:buSzTx/>
              <a:buFont typeface="Arial" panose="020B0604020202020204" pitchFamily="34" charset="0"/>
              <a:buChar char="•"/>
            </a:pPr>
            <a:r>
              <a:rPr lang="en-US" altLang="en-GB" sz="1600" dirty="0">
                <a:cs typeface="+mn-ea"/>
                <a:sym typeface="+mn-ea"/>
              </a:rPr>
              <a:t>Notes, all TGbp meetings will be in Regency B except for Tue PM2 in Regency CD.</a:t>
            </a: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lvl="1" algn="l">
              <a:lnSpc>
                <a:spcPct val="100000"/>
              </a:lnSpc>
              <a:buSzTx/>
              <a:buFont typeface="Arial" panose="020B0604020202020204" pitchFamily="34" charset="0"/>
              <a:buChar char="•"/>
            </a:pPr>
            <a:endParaRPr lang="en-US" altLang="en-GB" sz="1600" dirty="0">
              <a:cs typeface="+mn-ea"/>
              <a:sym typeface="+mn-ea"/>
            </a:endParaRPr>
          </a:p>
          <a:p>
            <a:pPr marL="0" indent="0"/>
            <a:endParaRPr lang="en-US" altLang="en-GB" sz="1920" dirty="0"/>
          </a:p>
          <a:p>
            <a:pPr marL="0" indent="0"/>
            <a:r>
              <a:rPr lang="en-US" altLang="en-GB" sz="1920" dirty="0"/>
              <a:t>Goal for TGbp meetings in this week: </a:t>
            </a:r>
          </a:p>
          <a:p>
            <a:pPr marL="792505" lvl="1" indent="-304810">
              <a:buFont typeface="Arial" panose="020B0604020202020204" pitchFamily="34" charset="0"/>
              <a:buChar char="•"/>
            </a:pPr>
            <a:r>
              <a:rPr lang="en-US" altLang="en-GB" sz="1600" dirty="0"/>
              <a:t>open technical discussion and improve FRD/SFD documents based on consensus</a:t>
            </a:r>
          </a:p>
        </p:txBody>
      </p:sp>
      <p:graphicFrame>
        <p:nvGraphicFramePr>
          <p:cNvPr id="9" name="表格 8"/>
          <p:cNvGraphicFramePr/>
          <p:nvPr>
            <p:custDataLst>
              <p:tags r:id="rId1"/>
            </p:custDataLst>
          </p:nvPr>
        </p:nvGraphicFramePr>
        <p:xfrm>
          <a:off x="2260261" y="3526875"/>
          <a:ext cx="8141546" cy="2566416"/>
        </p:xfrm>
        <a:graphic>
          <a:graphicData uri="http://schemas.openxmlformats.org/drawingml/2006/table">
            <a:tbl>
              <a:tblPr firstRow="1" bandRow="1">
                <a:tableStyleId>{00A15C55-8517-42AA-B614-E9B94910E393}</a:tableStyleId>
              </a:tblPr>
              <a:tblGrid>
                <a:gridCol w="1557189">
                  <a:extLst>
                    <a:ext uri="{9D8B030D-6E8A-4147-A177-3AD203B41FA5}">
                      <a16:colId xmlns:a16="http://schemas.microsoft.com/office/drawing/2014/main" val="20000"/>
                    </a:ext>
                  </a:extLst>
                </a:gridCol>
                <a:gridCol w="1513840">
                  <a:extLst>
                    <a:ext uri="{9D8B030D-6E8A-4147-A177-3AD203B41FA5}">
                      <a16:colId xmlns:a16="http://schemas.microsoft.com/office/drawing/2014/main" val="20001"/>
                    </a:ext>
                  </a:extLst>
                </a:gridCol>
                <a:gridCol w="1063413">
                  <a:extLst>
                    <a:ext uri="{9D8B030D-6E8A-4147-A177-3AD203B41FA5}">
                      <a16:colId xmlns:a16="http://schemas.microsoft.com/office/drawing/2014/main" val="20002"/>
                    </a:ext>
                  </a:extLst>
                </a:gridCol>
                <a:gridCol w="1402080">
                  <a:extLst>
                    <a:ext uri="{9D8B030D-6E8A-4147-A177-3AD203B41FA5}">
                      <a16:colId xmlns:a16="http://schemas.microsoft.com/office/drawing/2014/main" val="20003"/>
                    </a:ext>
                  </a:extLst>
                </a:gridCol>
                <a:gridCol w="1708912">
                  <a:extLst>
                    <a:ext uri="{9D8B030D-6E8A-4147-A177-3AD203B41FA5}">
                      <a16:colId xmlns:a16="http://schemas.microsoft.com/office/drawing/2014/main" val="20004"/>
                    </a:ext>
                  </a:extLst>
                </a:gridCol>
                <a:gridCol w="896112">
                  <a:extLst>
                    <a:ext uri="{9D8B030D-6E8A-4147-A177-3AD203B41FA5}">
                      <a16:colId xmlns:a16="http://schemas.microsoft.com/office/drawing/2014/main" val="20005"/>
                    </a:ext>
                  </a:extLst>
                </a:gridCol>
              </a:tblGrid>
              <a:tr h="292608">
                <a:tc>
                  <a:txBody>
                    <a:bodyPr/>
                    <a:lstStyle/>
                    <a:p>
                      <a:pPr>
                        <a:buNone/>
                      </a:pPr>
                      <a:endParaRPr lang="zh-CN" altLang="en-US" sz="1300"/>
                    </a:p>
                  </a:txBody>
                  <a:tcPr marL="97536" marR="97536" marT="48768" marB="48768"/>
                </a:tc>
                <a:tc>
                  <a:txBody>
                    <a:bodyPr/>
                    <a:lstStyle/>
                    <a:p>
                      <a:pPr algn="ctr">
                        <a:buNone/>
                      </a:pPr>
                      <a:r>
                        <a:rPr lang="en-US" altLang="zh-CN" sz="1300" dirty="0"/>
                        <a:t>Mon</a:t>
                      </a:r>
                    </a:p>
                  </a:txBody>
                  <a:tcPr marL="97536" marR="97536" marT="48768" marB="48768" anchor="ctr"/>
                </a:tc>
                <a:tc>
                  <a:txBody>
                    <a:bodyPr/>
                    <a:lstStyle/>
                    <a:p>
                      <a:pPr algn="ctr">
                        <a:buNone/>
                      </a:pPr>
                      <a:r>
                        <a:rPr lang="en-US" altLang="zh-CN" sz="1300"/>
                        <a:t>Tue</a:t>
                      </a:r>
                    </a:p>
                  </a:txBody>
                  <a:tcPr marL="97536" marR="97536" marT="48768" marB="48768" anchor="ctr"/>
                </a:tc>
                <a:tc>
                  <a:txBody>
                    <a:bodyPr/>
                    <a:lstStyle/>
                    <a:p>
                      <a:pPr algn="ctr">
                        <a:buNone/>
                      </a:pPr>
                      <a:r>
                        <a:rPr lang="en-US" altLang="zh-CN" sz="1300"/>
                        <a:t>Wed</a:t>
                      </a:r>
                    </a:p>
                  </a:txBody>
                  <a:tcPr marL="97536" marR="97536" marT="48768" marB="48768" anchor="ctr"/>
                </a:tc>
                <a:tc>
                  <a:txBody>
                    <a:bodyPr/>
                    <a:lstStyle/>
                    <a:p>
                      <a:pPr algn="ctr">
                        <a:buNone/>
                      </a:pPr>
                      <a:r>
                        <a:rPr lang="en-US" altLang="zh-CN" sz="1300"/>
                        <a:t>Thu</a:t>
                      </a:r>
                    </a:p>
                  </a:txBody>
                  <a:tcPr marL="97536" marR="97536" marT="48768" marB="48768" anchor="ctr"/>
                </a:tc>
                <a:tc>
                  <a:txBody>
                    <a:bodyPr/>
                    <a:lstStyle/>
                    <a:p>
                      <a:pPr algn="ctr">
                        <a:buNone/>
                      </a:pPr>
                      <a:r>
                        <a:rPr lang="en-US" altLang="zh-CN" sz="1300" dirty="0"/>
                        <a:t>Fri</a:t>
                      </a:r>
                    </a:p>
                  </a:txBody>
                  <a:tcPr marL="97536" marR="97536" marT="48768" marB="48768" anchor="ctr"/>
                </a:tc>
                <a:extLst>
                  <a:ext uri="{0D108BD9-81ED-4DB2-BD59-A6C34878D82A}">
                    <a16:rowId xmlns:a16="http://schemas.microsoft.com/office/drawing/2014/main" val="10000"/>
                  </a:ext>
                </a:extLst>
              </a:tr>
              <a:tr h="487680">
                <a:tc>
                  <a:txBody>
                    <a:bodyPr/>
                    <a:lstStyle/>
                    <a:p>
                      <a:pPr>
                        <a:buNone/>
                      </a:pPr>
                      <a:r>
                        <a:rPr lang="en-US" altLang="zh-CN" sz="1300"/>
                        <a:t>AM1 (8:00~10:00)</a:t>
                      </a:r>
                    </a:p>
                  </a:txBody>
                  <a:tcPr marL="97536" marR="97536" marT="48768" marB="48768"/>
                </a:tc>
                <a:tc>
                  <a:txBody>
                    <a:bodyPr/>
                    <a:lstStyle/>
                    <a:p>
                      <a:pPr algn="ctr">
                        <a:buNone/>
                      </a:pPr>
                      <a:r>
                        <a:rPr lang="en-US" altLang="zh-CN" sz="1300" dirty="0">
                          <a:solidFill>
                            <a:schemeClr val="bg1">
                              <a:lumMod val="50000"/>
                            </a:schemeClr>
                          </a:solidFill>
                        </a:rPr>
                        <a:t>802 Opening Plenary</a:t>
                      </a:r>
                    </a:p>
                  </a:txBody>
                  <a:tcPr marL="97536" marR="97536" marT="48768" marB="48768"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300" dirty="0" err="1">
                          <a:sym typeface="+mn-ea"/>
                        </a:rPr>
                        <a:t>TGbp</a:t>
                      </a:r>
                      <a:r>
                        <a:rPr lang="en-US" altLang="zh-CN" sz="13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300" dirty="0">
                          <a:sym typeface="+mn-ea"/>
                        </a:rPr>
                        <a:t>(PHY)</a:t>
                      </a:r>
                    </a:p>
                  </a:txBody>
                  <a:tcPr marL="97536" marR="97536" marT="48768" marB="48768" anchor="ctr"/>
                </a:tc>
                <a:tc>
                  <a:txBody>
                    <a:bodyPr/>
                    <a:lstStyle/>
                    <a:p>
                      <a:pPr algn="ctr">
                        <a:buNone/>
                      </a:pPr>
                      <a:r>
                        <a:rPr lang="en-US" altLang="zh-CN" sz="1300" dirty="0" err="1">
                          <a:sym typeface="+mn-ea"/>
                        </a:rPr>
                        <a:t>TGbp</a:t>
                      </a:r>
                      <a:r>
                        <a:rPr lang="en-US" altLang="zh-CN" sz="1300" dirty="0">
                          <a:sym typeface="+mn-ea"/>
                        </a:rPr>
                        <a:t> </a:t>
                      </a:r>
                    </a:p>
                    <a:p>
                      <a:pPr algn="ctr">
                        <a:buNone/>
                      </a:pPr>
                      <a:r>
                        <a:rPr lang="en-US" altLang="zh-CN" sz="1300" dirty="0">
                          <a:sym typeface="+mn-ea"/>
                        </a:rPr>
                        <a:t>(MAC)</a:t>
                      </a:r>
                    </a:p>
                  </a:txBody>
                  <a:tcPr marL="97536" marR="97536" marT="48768" marB="48768" anchor="ctr"/>
                </a:tc>
                <a:tc>
                  <a:txBody>
                    <a:bodyPr/>
                    <a:lstStyle/>
                    <a:p>
                      <a:pPr algn="ctr">
                        <a:buNone/>
                      </a:pPr>
                      <a:r>
                        <a:rPr lang="en-US" altLang="zh-CN" sz="1300" dirty="0" err="1">
                          <a:sym typeface="+mn-ea"/>
                        </a:rPr>
                        <a:t>TGbp</a:t>
                      </a:r>
                      <a:r>
                        <a:rPr lang="en-US" altLang="zh-CN" sz="1300" dirty="0">
                          <a:sym typeface="+mn-ea"/>
                        </a:rPr>
                        <a:t> </a:t>
                      </a:r>
                    </a:p>
                    <a:p>
                      <a:pPr algn="ctr">
                        <a:buNone/>
                      </a:pPr>
                      <a:r>
                        <a:rPr lang="en-US" altLang="zh-CN" sz="1300" dirty="0">
                          <a:sym typeface="+mn-ea"/>
                        </a:rPr>
                        <a:t>(MAC/Sec.)</a:t>
                      </a:r>
                    </a:p>
                  </a:txBody>
                  <a:tcPr marL="97536" marR="97536" marT="48768" marB="48768" anchor="ctr"/>
                </a:tc>
                <a:tc>
                  <a:txBody>
                    <a:bodyPr/>
                    <a:lstStyle/>
                    <a:p>
                      <a:pPr algn="ctr">
                        <a:buNone/>
                      </a:pPr>
                      <a:r>
                        <a:rPr lang="en-US" altLang="zh-CN" sz="1300" dirty="0">
                          <a:solidFill>
                            <a:schemeClr val="bg1">
                              <a:lumMod val="50000"/>
                            </a:schemeClr>
                          </a:solidFill>
                        </a:rPr>
                        <a:t>Closing Plenary</a:t>
                      </a:r>
                    </a:p>
                  </a:txBody>
                  <a:tcPr marL="97536" marR="97536" marT="48768" marB="48768" anchor="ctr"/>
                </a:tc>
                <a:extLst>
                  <a:ext uri="{0D108BD9-81ED-4DB2-BD59-A6C34878D82A}">
                    <a16:rowId xmlns:a16="http://schemas.microsoft.com/office/drawing/2014/main" val="10001"/>
                  </a:ext>
                </a:extLst>
              </a:tr>
              <a:tr h="487680">
                <a:tc>
                  <a:txBody>
                    <a:bodyPr/>
                    <a:lstStyle/>
                    <a:p>
                      <a:pPr>
                        <a:buNone/>
                      </a:pPr>
                      <a:r>
                        <a:rPr lang="en-US" altLang="zh-CN" sz="1300" dirty="0"/>
                        <a:t>AM2 (10:30~12:30)</a:t>
                      </a:r>
                    </a:p>
                  </a:txBody>
                  <a:tcPr marL="97536" marR="97536" marT="48768" marB="48768"/>
                </a:tc>
                <a:tc>
                  <a:txBody>
                    <a:bodyPr/>
                    <a:lstStyle/>
                    <a:p>
                      <a:pPr algn="ctr">
                        <a:buNone/>
                      </a:pPr>
                      <a:r>
                        <a:rPr lang="en-US" altLang="zh-CN" sz="1300" dirty="0">
                          <a:solidFill>
                            <a:schemeClr val="bg1">
                              <a:lumMod val="50000"/>
                            </a:schemeClr>
                          </a:solidFill>
                          <a:sym typeface="+mn-ea"/>
                        </a:rPr>
                        <a:t>802.11 Opening Plenary</a:t>
                      </a:r>
                    </a:p>
                  </a:txBody>
                  <a:tcPr marL="97536" marR="97536" marT="48768" marB="48768" anchor="ctr"/>
                </a:tc>
                <a:tc>
                  <a:txBody>
                    <a:bodyPr/>
                    <a:lstStyle/>
                    <a:p>
                      <a:pPr algn="ctr">
                        <a:buNone/>
                      </a:pPr>
                      <a:endParaRPr lang="en-US" altLang="zh-CN" sz="1300" dirty="0">
                        <a:sym typeface="+mn-ea"/>
                      </a:endParaRPr>
                    </a:p>
                  </a:txBody>
                  <a:tcPr marL="97536" marR="97536" marT="48768" marB="48768" anchor="ctr"/>
                </a:tc>
                <a:tc>
                  <a:txBody>
                    <a:bodyPr/>
                    <a:lstStyle/>
                    <a:p>
                      <a:pPr algn="ctr">
                        <a:buNone/>
                      </a:pPr>
                      <a:r>
                        <a:rPr lang="en-US" altLang="zh-CN" sz="1300" dirty="0" err="1">
                          <a:sym typeface="+mn-ea"/>
                        </a:rPr>
                        <a:t>TGbp</a:t>
                      </a:r>
                      <a:r>
                        <a:rPr lang="en-US" altLang="zh-CN" sz="1300" dirty="0">
                          <a:sym typeface="+mn-ea"/>
                        </a:rPr>
                        <a:t> (WPT)</a:t>
                      </a:r>
                    </a:p>
                  </a:txBody>
                  <a:tcPr marL="97536" marR="97536" marT="48768" marB="48768" anchor="ctr"/>
                </a:tc>
                <a:tc>
                  <a:txBody>
                    <a:bodyPr/>
                    <a:lstStyle/>
                    <a:p>
                      <a:pPr algn="ctr">
                        <a:buNone/>
                      </a:pPr>
                      <a:endParaRPr lang="en-US" altLang="zh-CN" sz="1300" dirty="0">
                        <a:sym typeface="+mn-ea"/>
                      </a:endParaRPr>
                    </a:p>
                  </a:txBody>
                  <a:tcPr marL="97536" marR="97536" marT="48768" marB="48768" anchor="ctr"/>
                </a:tc>
                <a:tc>
                  <a:txBody>
                    <a:bodyPr/>
                    <a:lstStyle/>
                    <a:p>
                      <a:pPr algn="ctr">
                        <a:buNone/>
                      </a:pPr>
                      <a:endParaRPr lang="zh-CN" altLang="en-US" sz="1300" dirty="0"/>
                    </a:p>
                  </a:txBody>
                  <a:tcPr marL="97536" marR="97536" marT="48768" marB="48768" anchor="ctr"/>
                </a:tc>
                <a:extLst>
                  <a:ext uri="{0D108BD9-81ED-4DB2-BD59-A6C34878D82A}">
                    <a16:rowId xmlns:a16="http://schemas.microsoft.com/office/drawing/2014/main" val="10002"/>
                  </a:ext>
                </a:extLst>
              </a:tr>
              <a:tr h="487680">
                <a:tc>
                  <a:txBody>
                    <a:bodyPr/>
                    <a:lstStyle/>
                    <a:p>
                      <a:pPr>
                        <a:buNone/>
                      </a:pPr>
                      <a:r>
                        <a:rPr lang="en-US" altLang="zh-CN" sz="1300" dirty="0"/>
                        <a:t>PM1 (13:30~15:30)</a:t>
                      </a:r>
                    </a:p>
                  </a:txBody>
                  <a:tcPr marL="97536" marR="97536" marT="48768" marB="48768"/>
                </a:tc>
                <a:tc>
                  <a:txBody>
                    <a:bodyPr/>
                    <a:lstStyle/>
                    <a:p>
                      <a:pPr algn="ctr">
                        <a:buNone/>
                      </a:pPr>
                      <a:r>
                        <a:rPr lang="en-US" altLang="zh-CN" sz="1300" dirty="0" err="1">
                          <a:sym typeface="+mn-ea"/>
                        </a:rPr>
                        <a:t>TGbp</a:t>
                      </a:r>
                      <a:r>
                        <a:rPr lang="en-US" altLang="zh-CN" sz="1300" dirty="0">
                          <a:sym typeface="+mn-ea"/>
                        </a:rPr>
                        <a:t> </a:t>
                      </a:r>
                      <a:endParaRPr lang="en-US" altLang="zh-CN" sz="1300" dirty="0"/>
                    </a:p>
                    <a:p>
                      <a:pPr algn="ctr">
                        <a:buNone/>
                      </a:pPr>
                      <a:r>
                        <a:rPr lang="en-US" altLang="zh-CN" sz="1300" dirty="0">
                          <a:sym typeface="+mn-ea"/>
                        </a:rPr>
                        <a:t>(Opening/FR/PHY)</a:t>
                      </a:r>
                    </a:p>
                  </a:txBody>
                  <a:tcPr marL="97536" marR="97536" marT="48768" marB="48768" anchor="ctr"/>
                </a:tc>
                <a:tc>
                  <a:txBody>
                    <a:bodyPr/>
                    <a:lstStyle/>
                    <a:p>
                      <a:pPr algn="ctr">
                        <a:buNone/>
                      </a:pPr>
                      <a:endParaRPr lang="zh-CN" altLang="en-US" sz="1300"/>
                    </a:p>
                  </a:txBody>
                  <a:tcPr marL="97536" marR="97536" marT="48768" marB="48768" anchor="ctr"/>
                </a:tc>
                <a:tc>
                  <a:txBody>
                    <a:bodyPr/>
                    <a:lstStyle/>
                    <a:p>
                      <a:pPr algn="ctr">
                        <a:buNone/>
                      </a:pPr>
                      <a:r>
                        <a:rPr lang="en-US" altLang="zh-CN" sz="1300" dirty="0">
                          <a:solidFill>
                            <a:schemeClr val="bg1">
                              <a:lumMod val="50000"/>
                            </a:schemeClr>
                          </a:solidFill>
                        </a:rPr>
                        <a:t>Mid-week</a:t>
                      </a:r>
                      <a:r>
                        <a:rPr lang="en-US" altLang="zh-CN" sz="1300" baseline="0" dirty="0">
                          <a:solidFill>
                            <a:schemeClr val="bg1">
                              <a:lumMod val="50000"/>
                            </a:schemeClr>
                          </a:solidFill>
                        </a:rPr>
                        <a:t> Plenary</a:t>
                      </a:r>
                    </a:p>
                  </a:txBody>
                  <a:tcPr marL="97536" marR="97536" marT="48768" marB="48768" anchor="ctr"/>
                </a:tc>
                <a:tc>
                  <a:txBody>
                    <a:bodyPr/>
                    <a:lstStyle/>
                    <a:p>
                      <a:pPr algn="ctr">
                        <a:buNone/>
                      </a:pPr>
                      <a:endParaRPr lang="zh-CN" altLang="en-US" sz="1300" dirty="0"/>
                    </a:p>
                  </a:txBody>
                  <a:tcPr marL="97536" marR="97536" marT="48768" marB="48768" anchor="ctr"/>
                </a:tc>
                <a:tc>
                  <a:txBody>
                    <a:bodyPr/>
                    <a:lstStyle/>
                    <a:p>
                      <a:pPr algn="ctr">
                        <a:buNone/>
                      </a:pPr>
                      <a:endParaRPr lang="zh-CN" altLang="en-US" sz="1300" dirty="0"/>
                    </a:p>
                  </a:txBody>
                  <a:tcPr marL="97536" marR="97536" marT="48768" marB="48768" anchor="ctr"/>
                </a:tc>
                <a:extLst>
                  <a:ext uri="{0D108BD9-81ED-4DB2-BD59-A6C34878D82A}">
                    <a16:rowId xmlns:a16="http://schemas.microsoft.com/office/drawing/2014/main" val="10003"/>
                  </a:ext>
                </a:extLst>
              </a:tr>
              <a:tr h="487680">
                <a:tc>
                  <a:txBody>
                    <a:bodyPr/>
                    <a:lstStyle/>
                    <a:p>
                      <a:pPr>
                        <a:buNone/>
                      </a:pPr>
                      <a:r>
                        <a:rPr lang="en-US" altLang="zh-CN" sz="1300"/>
                        <a:t>PM2 (16:00~18:00)</a:t>
                      </a:r>
                    </a:p>
                  </a:txBody>
                  <a:tcPr marL="97536" marR="97536" marT="48768" marB="48768"/>
                </a:tc>
                <a:tc>
                  <a:txBody>
                    <a:bodyPr/>
                    <a:lstStyle/>
                    <a:p>
                      <a:pPr algn="ctr">
                        <a:buNone/>
                      </a:pPr>
                      <a:r>
                        <a:rPr lang="en-US" altLang="zh-CN" sz="1300" dirty="0" err="1">
                          <a:sym typeface="+mn-ea"/>
                        </a:rPr>
                        <a:t>TGbp</a:t>
                      </a:r>
                      <a:r>
                        <a:rPr lang="en-US" altLang="zh-CN" sz="1300" dirty="0">
                          <a:sym typeface="+mn-ea"/>
                        </a:rPr>
                        <a:t> (PHY)</a:t>
                      </a:r>
                      <a:endParaRPr lang="zh-CN" altLang="en-US" sz="1300" dirty="0"/>
                    </a:p>
                    <a:p>
                      <a:pPr algn="ctr">
                        <a:buNone/>
                      </a:pPr>
                      <a:endParaRPr lang="zh-CN" altLang="en-US" sz="1300" dirty="0"/>
                    </a:p>
                  </a:txBody>
                  <a:tcPr marL="97536" marR="97536" marT="48768" marB="48768"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300" dirty="0" err="1">
                          <a:sym typeface="+mn-ea"/>
                        </a:rPr>
                        <a:t>TGbp</a:t>
                      </a:r>
                      <a:r>
                        <a:rPr lang="en-US" altLang="zh-CN" sz="13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300" dirty="0">
                          <a:sym typeface="+mn-ea"/>
                        </a:rPr>
                        <a:t>(PHY)</a:t>
                      </a:r>
                    </a:p>
                  </a:txBody>
                  <a:tcPr marL="97536" marR="97536" marT="48768" marB="48768" anchor="ctr"/>
                </a:tc>
                <a:tc>
                  <a:txBody>
                    <a:bodyPr/>
                    <a:lstStyle/>
                    <a:p>
                      <a:pPr algn="ctr">
                        <a:buNone/>
                      </a:pPr>
                      <a:endParaRPr lang="en-US" altLang="zh-CN" sz="1300" dirty="0">
                        <a:sym typeface="+mn-ea"/>
                      </a:endParaRPr>
                    </a:p>
                  </a:txBody>
                  <a:tcPr marL="97536" marR="97536" marT="48768" marB="48768" anchor="ctr"/>
                </a:tc>
                <a:tc>
                  <a:txBody>
                    <a:bodyPr/>
                    <a:lstStyle/>
                    <a:p>
                      <a:pPr algn="ctr">
                        <a:buNone/>
                      </a:pPr>
                      <a:r>
                        <a:rPr lang="en-US" altLang="zh-CN" sz="1300" dirty="0" err="1">
                          <a:sym typeface="+mn-ea"/>
                        </a:rPr>
                        <a:t>TGbp</a:t>
                      </a:r>
                      <a:r>
                        <a:rPr lang="en-US" altLang="zh-CN" sz="1300" dirty="0">
                          <a:sym typeface="+mn-ea"/>
                        </a:rPr>
                        <a:t> (SP</a:t>
                      </a:r>
                      <a:r>
                        <a:rPr lang="en-US" altLang="zh-CN" sz="1300" dirty="0" err="1">
                          <a:sym typeface="+mn-ea"/>
                        </a:rPr>
                        <a:t>/Motions/Closing</a:t>
                      </a:r>
                      <a:r>
                        <a:rPr lang="en-US" altLang="zh-CN" sz="1300" dirty="0">
                          <a:sym typeface="+mn-ea"/>
                        </a:rPr>
                        <a:t>)</a:t>
                      </a:r>
                    </a:p>
                  </a:txBody>
                  <a:tcPr marL="97536" marR="97536" marT="48768" marB="48768" anchor="ctr"/>
                </a:tc>
                <a:tc>
                  <a:txBody>
                    <a:bodyPr/>
                    <a:lstStyle/>
                    <a:p>
                      <a:pPr algn="ctr">
                        <a:buNone/>
                      </a:pPr>
                      <a:endParaRPr lang="zh-CN" altLang="en-US" sz="1300" dirty="0"/>
                    </a:p>
                  </a:txBody>
                  <a:tcPr marL="97536" marR="97536" marT="48768" marB="48768" anchor="ctr"/>
                </a:tc>
                <a:extLst>
                  <a:ext uri="{0D108BD9-81ED-4DB2-BD59-A6C34878D82A}">
                    <a16:rowId xmlns:a16="http://schemas.microsoft.com/office/drawing/2014/main" val="10004"/>
                  </a:ext>
                </a:extLst>
              </a:tr>
              <a:tr h="292608">
                <a:tc>
                  <a:txBody>
                    <a:bodyPr/>
                    <a:lstStyle/>
                    <a:p>
                      <a:pPr>
                        <a:buNone/>
                      </a:pPr>
                      <a:r>
                        <a:rPr lang="en-US" altLang="zh-CN" sz="1300"/>
                        <a:t>EVE (19:30~21:30)</a:t>
                      </a:r>
                    </a:p>
                  </a:txBody>
                  <a:tcPr marL="97536" marR="97536" marT="48768" marB="48768"/>
                </a:tc>
                <a:tc>
                  <a:txBody>
                    <a:bodyPr/>
                    <a:lstStyle/>
                    <a:p>
                      <a:pPr algn="ctr">
                        <a:buNone/>
                      </a:pPr>
                      <a:endParaRPr lang="zh-CN" altLang="en-US" sz="1300"/>
                    </a:p>
                  </a:txBody>
                  <a:tcPr marL="97536" marR="97536" marT="48768" marB="48768" anchor="ctr"/>
                </a:tc>
                <a:tc>
                  <a:txBody>
                    <a:bodyPr/>
                    <a:lstStyle/>
                    <a:p>
                      <a:pPr algn="ctr">
                        <a:buNone/>
                      </a:pPr>
                      <a:endParaRPr lang="zh-CN" altLang="en-US" sz="1300" dirty="0"/>
                    </a:p>
                  </a:txBody>
                  <a:tcPr marL="97536" marR="97536" marT="48768" marB="48768" anchor="ctr"/>
                </a:tc>
                <a:tc>
                  <a:txBody>
                    <a:bodyPr/>
                    <a:lstStyle/>
                    <a:p>
                      <a:pPr algn="ctr">
                        <a:buNone/>
                      </a:pPr>
                      <a:endParaRPr lang="zh-CN" altLang="en-US" sz="1300"/>
                    </a:p>
                  </a:txBody>
                  <a:tcPr marL="97536" marR="97536" marT="48768" marB="48768" anchor="ctr"/>
                </a:tc>
                <a:tc>
                  <a:txBody>
                    <a:bodyPr/>
                    <a:lstStyle/>
                    <a:p>
                      <a:pPr algn="ctr">
                        <a:buNone/>
                      </a:pPr>
                      <a:endParaRPr lang="zh-CN" altLang="en-US" sz="1300" dirty="0"/>
                    </a:p>
                  </a:txBody>
                  <a:tcPr marL="97536" marR="97536" marT="48768" marB="48768" anchor="ctr"/>
                </a:tc>
                <a:tc>
                  <a:txBody>
                    <a:bodyPr/>
                    <a:lstStyle/>
                    <a:p>
                      <a:pPr algn="ctr">
                        <a:buNone/>
                      </a:pPr>
                      <a:endParaRPr lang="zh-CN" altLang="en-US" sz="1300" dirty="0"/>
                    </a:p>
                  </a:txBody>
                  <a:tcPr marL="97536" marR="97536" marT="48768" marB="48768" anchor="ctr"/>
                </a:tc>
                <a:extLst>
                  <a:ext uri="{0D108BD9-81ED-4DB2-BD59-A6C34878D82A}">
                    <a16:rowId xmlns:a16="http://schemas.microsoft.com/office/drawing/2014/main" val="10005"/>
                  </a:ext>
                </a:extLst>
              </a:tr>
            </a:tbl>
          </a:graphicData>
        </a:graphic>
      </p:graphicFrame>
      <p:sp>
        <p:nvSpPr>
          <p:cNvPr id="8" name="Slide Number Placeholder 7">
            <a:extLst>
              <a:ext uri="{FF2B5EF4-FFF2-40B4-BE49-F238E27FC236}">
                <a16:creationId xmlns:a16="http://schemas.microsoft.com/office/drawing/2014/main" id="{B2DBABC1-C314-4947-B206-5DD98AB3FAB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10" name="Date Placeholder 9">
            <a:extLst>
              <a:ext uri="{FF2B5EF4-FFF2-40B4-BE49-F238E27FC236}">
                <a16:creationId xmlns:a16="http://schemas.microsoft.com/office/drawing/2014/main" id="{DB5542D3-8B24-4D21-A2F2-42949D54120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535322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75361" y="731522"/>
            <a:ext cx="11051823" cy="599467"/>
          </a:xfrm>
          <a:ln/>
        </p:spPr>
        <p:txBody>
          <a:bodyPr/>
          <a:lstStyle/>
          <a:p>
            <a:pPr>
              <a:tabLst>
                <a:tab pos="0" algn="l"/>
                <a:tab pos="975390" algn="l"/>
                <a:tab pos="1950781" algn="l"/>
                <a:tab pos="2926171" algn="l"/>
                <a:tab pos="3901562" algn="l"/>
                <a:tab pos="4876952" algn="l"/>
                <a:tab pos="5852343" algn="l"/>
                <a:tab pos="6827733" algn="l"/>
                <a:tab pos="7803124" algn="l"/>
                <a:tab pos="8778514" algn="l"/>
                <a:tab pos="9753905" algn="l"/>
                <a:tab pos="10729295" algn="l"/>
              </a:tabLst>
            </a:pPr>
            <a:r>
              <a:rPr lang="en-GB" dirty="0"/>
              <a:t>Enhanced Light Communications (ELC) SG</a:t>
            </a:r>
          </a:p>
        </p:txBody>
      </p:sp>
      <p:sp>
        <p:nvSpPr>
          <p:cNvPr id="4098" name="Rectangle 2"/>
          <p:cNvSpPr>
            <a:spLocks noGrp="1" noChangeArrowheads="1"/>
          </p:cNvSpPr>
          <p:nvPr>
            <p:ph idx="1"/>
          </p:nvPr>
        </p:nvSpPr>
        <p:spPr>
          <a:xfrm>
            <a:off x="975361" y="1506961"/>
            <a:ext cx="11051823" cy="4993749"/>
          </a:xfrm>
          <a:ln/>
        </p:spPr>
        <p:txBody>
          <a:bodyPr/>
          <a:lstStyle/>
          <a:p>
            <a:pPr marL="426733" algn="just"/>
            <a:r>
              <a:rPr lang="en-GB" altLang="en-US" sz="2987" dirty="0"/>
              <a:t>Goals for November 2024 meeting (agenda in doc. 11-24/1675)</a:t>
            </a:r>
          </a:p>
          <a:p>
            <a:pPr marL="853467" lvl="1" algn="just">
              <a:buFont typeface="Arial" panose="020B0604020202020204" pitchFamily="34" charset="0"/>
              <a:buChar char="•"/>
            </a:pPr>
            <a:r>
              <a:rPr lang="en-GB" altLang="en-US" sz="2560" dirty="0"/>
              <a:t>Review draft PAR and CSD</a:t>
            </a:r>
          </a:p>
          <a:p>
            <a:pPr marL="853467" lvl="1" algn="just">
              <a:buFont typeface="Arial" panose="020B0604020202020204" pitchFamily="34" charset="0"/>
              <a:buChar char="•"/>
            </a:pPr>
            <a:r>
              <a:rPr lang="en-GB" altLang="en-US" sz="2560" dirty="0"/>
              <a:t>Consider any other contributions</a:t>
            </a:r>
          </a:p>
          <a:p>
            <a:pPr marL="853467" lvl="1" algn="just">
              <a:buFont typeface="Arial" panose="020B0604020202020204" pitchFamily="34" charset="0"/>
              <a:buChar char="•"/>
            </a:pPr>
            <a:endParaRPr lang="en-GB" altLang="en-US" sz="2560" dirty="0"/>
          </a:p>
          <a:p>
            <a:pPr marL="426733" algn="just"/>
            <a:r>
              <a:rPr lang="en-GB" altLang="en-US" sz="2987" dirty="0"/>
              <a:t>Meeting slots</a:t>
            </a:r>
          </a:p>
          <a:p>
            <a:pPr marL="853467" lvl="1" algn="just">
              <a:buFont typeface="Arial" panose="020B0604020202020204" pitchFamily="34" charset="0"/>
              <a:buChar char="•"/>
            </a:pPr>
            <a:r>
              <a:rPr lang="en-GB" altLang="en-US" sz="2560" dirty="0"/>
              <a:t>Tue., AM1 ; 			</a:t>
            </a:r>
          </a:p>
          <a:p>
            <a:pPr marL="853467" lvl="1" algn="just">
              <a:buFont typeface="Arial" panose="020B0604020202020204" pitchFamily="34" charset="0"/>
              <a:buChar char="•"/>
            </a:pPr>
            <a:r>
              <a:rPr lang="en-GB" altLang="en-US" sz="2560" dirty="0"/>
              <a:t>Thur., AM2 ;	</a:t>
            </a:r>
            <a:r>
              <a:rPr lang="en-GB" altLang="en-US" sz="1920" dirty="0"/>
              <a:t>		</a:t>
            </a:r>
          </a:p>
          <a:p>
            <a:pPr marL="853467" lvl="1" algn="just">
              <a:buFont typeface="Arial" panose="020B0604020202020204" pitchFamily="34" charset="0"/>
              <a:buChar char="•"/>
            </a:pPr>
            <a:endParaRPr lang="en-GB" altLang="en-US" sz="1707" dirty="0"/>
          </a:p>
        </p:txBody>
      </p:sp>
      <p:sp>
        <p:nvSpPr>
          <p:cNvPr id="2" name="Footer Placeholder 1">
            <a:extLst>
              <a:ext uri="{FF2B5EF4-FFF2-40B4-BE49-F238E27FC236}">
                <a16:creationId xmlns:a16="http://schemas.microsoft.com/office/drawing/2014/main" id="{21DEB51D-52A8-4729-9870-E16D87B47F4D}"/>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C49D799F-B13C-4EF6-A6B5-D6E65C98ECA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BD3F1AFC-DF3D-4BC6-803F-AA862BD3DF4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80795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75390" algn="l"/>
                <a:tab pos="1950781" algn="l"/>
                <a:tab pos="2926171" algn="l"/>
                <a:tab pos="3901562" algn="l"/>
                <a:tab pos="4876952" algn="l"/>
                <a:tab pos="5852343" algn="l"/>
                <a:tab pos="6827733" algn="l"/>
                <a:tab pos="7803124" algn="l"/>
                <a:tab pos="8778514" algn="l"/>
                <a:tab pos="9753905" algn="l"/>
                <a:tab pos="10729295" algn="l"/>
              </a:tabLst>
            </a:pPr>
            <a:r>
              <a:rPr lang="en-GB" dirty="0"/>
              <a:t>IMMW SG – Integrated </a:t>
            </a:r>
            <a:r>
              <a:rPr lang="en-GB" dirty="0" err="1"/>
              <a:t>mmWave</a:t>
            </a:r>
            <a:endParaRPr lang="en-GB" dirty="0"/>
          </a:p>
        </p:txBody>
      </p:sp>
      <p:sp>
        <p:nvSpPr>
          <p:cNvPr id="4098" name="Rectangle 2"/>
          <p:cNvSpPr>
            <a:spLocks noGrp="1" noChangeArrowheads="1"/>
          </p:cNvSpPr>
          <p:nvPr>
            <p:ph idx="1"/>
          </p:nvPr>
        </p:nvSpPr>
        <p:spPr>
          <a:xfrm>
            <a:off x="357717" y="1815257"/>
            <a:ext cx="12212557" cy="5091851"/>
          </a:xfrm>
          <a:ln/>
        </p:spPr>
        <p:txBody>
          <a:bodyPr/>
          <a:lstStyle/>
          <a:p>
            <a:pPr>
              <a:buFont typeface="Arial" panose="020B0604020202020204" pitchFamily="34" charset="0"/>
              <a:buChar char="•"/>
            </a:pPr>
            <a:r>
              <a:rPr lang="en-US" dirty="0"/>
              <a:t>There was no meeting during September F2F</a:t>
            </a:r>
            <a:endParaRPr lang="en-US" sz="1920" dirty="0"/>
          </a:p>
          <a:p>
            <a:pPr>
              <a:tabLst>
                <a:tab pos="973698" algn="l"/>
                <a:tab pos="1949088" algn="l"/>
                <a:tab pos="2924479" algn="l"/>
                <a:tab pos="3899869" algn="l"/>
                <a:tab pos="4875260" algn="l"/>
                <a:tab pos="5850650" algn="l"/>
                <a:tab pos="6826041" algn="l"/>
                <a:tab pos="7801431" algn="l"/>
                <a:tab pos="8776821" algn="l"/>
                <a:tab pos="9752212" algn="l"/>
                <a:tab pos="10727602" algn="l"/>
              </a:tabLst>
            </a:pPr>
            <a:endParaRPr lang="en-US" dirty="0"/>
          </a:p>
          <a:p>
            <a:pPr>
              <a:tabLst>
                <a:tab pos="973698" algn="l"/>
                <a:tab pos="1949088" algn="l"/>
                <a:tab pos="2924479" algn="l"/>
                <a:tab pos="3899869" algn="l"/>
                <a:tab pos="4875260" algn="l"/>
                <a:tab pos="5850650" algn="l"/>
                <a:tab pos="6826041" algn="l"/>
                <a:tab pos="7801431" algn="l"/>
                <a:tab pos="8776821" algn="l"/>
                <a:tab pos="9752212" algn="l"/>
                <a:tab pos="10727602" algn="l"/>
              </a:tabLst>
            </a:pPr>
            <a:r>
              <a:rPr lang="en-US" dirty="0"/>
              <a:t>November meeting</a:t>
            </a:r>
          </a:p>
          <a:p>
            <a:pPr lvl="1">
              <a:buFont typeface="Arial" panose="020B0604020202020204" pitchFamily="34" charset="0"/>
              <a:buChar char="•"/>
              <a:tabLst>
                <a:tab pos="973698" algn="l"/>
                <a:tab pos="1949088" algn="l"/>
                <a:tab pos="2924479" algn="l"/>
                <a:tab pos="3899869" algn="l"/>
                <a:tab pos="4875260" algn="l"/>
                <a:tab pos="5850650" algn="l"/>
                <a:tab pos="6826041" algn="l"/>
                <a:tab pos="7801431" algn="l"/>
                <a:tab pos="8776821" algn="l"/>
                <a:tab pos="9752212" algn="l"/>
                <a:tab pos="10727602" algn="l"/>
              </a:tabLst>
            </a:pPr>
            <a:r>
              <a:rPr lang="en-US" dirty="0"/>
              <a:t>Address comments on PAR and CSD from other WG and finalize PAR and CSD process</a:t>
            </a:r>
          </a:p>
          <a:p>
            <a:pPr lvl="1">
              <a:buFont typeface="Arial" panose="020B0604020202020204" pitchFamily="34" charset="0"/>
              <a:buChar char="•"/>
              <a:tabLst>
                <a:tab pos="973698" algn="l"/>
                <a:tab pos="1949088" algn="l"/>
                <a:tab pos="2924479" algn="l"/>
                <a:tab pos="3899869" algn="l"/>
                <a:tab pos="4875260" algn="l"/>
                <a:tab pos="5850650" algn="l"/>
                <a:tab pos="6826041" algn="l"/>
                <a:tab pos="7801431" algn="l"/>
                <a:tab pos="8776821" algn="l"/>
                <a:tab pos="9752212" algn="l"/>
                <a:tab pos="10727602" algn="l"/>
              </a:tabLst>
            </a:pPr>
            <a:r>
              <a:rPr lang="en-US" dirty="0"/>
              <a:t>Agenda: </a:t>
            </a:r>
            <a:r>
              <a:rPr lang="en-US" dirty="0">
                <a:hlinkClick r:id="rId3"/>
              </a:rPr>
              <a:t>https://mentor.ieee.org/802.11/dcn/24/11-24-1905-00-immw-immw-sg-november-2024-meeting-agenda.pptx</a:t>
            </a:r>
            <a:endParaRPr lang="en-US" dirty="0"/>
          </a:p>
          <a:p>
            <a:pPr>
              <a:buFont typeface="Times New Roman" pitchFamily="16" charset="0"/>
              <a:buChar char="•"/>
            </a:pPr>
            <a:endParaRPr lang="en-US" dirty="0"/>
          </a:p>
          <a:p>
            <a:pPr>
              <a:buFont typeface="Times New Roman" pitchFamily="16" charset="0"/>
              <a:buChar char="•"/>
            </a:pPr>
            <a:r>
              <a:rPr lang="en-US" dirty="0"/>
              <a:t>Schedule:</a:t>
            </a:r>
          </a:p>
          <a:p>
            <a:pPr lvl="1">
              <a:buFont typeface="Arial" panose="020B0604020202020204" pitchFamily="34" charset="0"/>
              <a:buChar char="•"/>
            </a:pPr>
            <a:r>
              <a:rPr lang="en-US" altLang="en-US" b="0" dirty="0"/>
              <a:t>Wednesday AM1</a:t>
            </a:r>
          </a:p>
          <a:p>
            <a:pPr lvl="1">
              <a:buFont typeface="Arial" panose="020B0604020202020204" pitchFamily="34" charset="0"/>
              <a:buChar char="•"/>
            </a:pPr>
            <a:endParaRPr lang="en-US" altLang="en-US" b="0" dirty="0"/>
          </a:p>
          <a:p>
            <a:pPr lvl="1">
              <a:buFont typeface="Times New Roman" pitchFamily="16" charset="0"/>
              <a:buChar char="•"/>
            </a:pPr>
            <a:endParaRPr lang="en-US" kern="0" dirty="0"/>
          </a:p>
        </p:txBody>
      </p:sp>
      <p:sp>
        <p:nvSpPr>
          <p:cNvPr id="3" name="Slide Number Placeholder 2">
            <a:extLst>
              <a:ext uri="{FF2B5EF4-FFF2-40B4-BE49-F238E27FC236}">
                <a16:creationId xmlns:a16="http://schemas.microsoft.com/office/drawing/2014/main" id="{ED7780F4-06ED-4A44-B2A0-F5C36F0540B0}"/>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963E6155-E448-40F8-A402-F40F6610A8D6}"/>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7766951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Automotive TIG</a:t>
            </a:r>
            <a:br>
              <a:rPr lang="en-US" dirty="0">
                <a:latin typeface="+mn-lt"/>
              </a:rPr>
            </a:br>
            <a:r>
              <a:rPr lang="en-US" sz="1920" dirty="0">
                <a:latin typeface="+mn-lt"/>
              </a:rPr>
              <a:t>11 November 2024, 1600-1800 Pacific Standard Time</a:t>
            </a:r>
            <a:endParaRPr lang="en-US" dirty="0">
              <a:latin typeface="+mn-lt"/>
            </a:endParaRPr>
          </a:p>
        </p:txBody>
      </p:sp>
      <p:sp>
        <p:nvSpPr>
          <p:cNvPr id="3" name="Content Placeholder 2"/>
          <p:cNvSpPr>
            <a:spLocks noGrp="1"/>
          </p:cNvSpPr>
          <p:nvPr>
            <p:ph idx="1"/>
          </p:nvPr>
        </p:nvSpPr>
        <p:spPr>
          <a:xfrm>
            <a:off x="1219200" y="1834230"/>
            <a:ext cx="11051823" cy="4387427"/>
          </a:xfrm>
        </p:spPr>
        <p:txBody>
          <a:bodyPr/>
          <a:lstStyle/>
          <a:p>
            <a:pPr>
              <a:spcBef>
                <a:spcPts val="0"/>
              </a:spcBef>
            </a:pPr>
            <a:r>
              <a:rPr lang="en-US" sz="2133" dirty="0">
                <a:latin typeface="Arial" panose="020B0604020202020204" pitchFamily="34" charset="0"/>
                <a:cs typeface="Arial" panose="020B0604020202020204" pitchFamily="34" charset="0"/>
              </a:rPr>
              <a:t>Call to order</a:t>
            </a:r>
          </a:p>
          <a:p>
            <a:pPr>
              <a:spcBef>
                <a:spcPts val="0"/>
              </a:spcBef>
            </a:pPr>
            <a:r>
              <a:rPr lang="en-GB" altLang="en-US" sz="2133" dirty="0">
                <a:latin typeface="Arial" panose="020B0604020202020204" pitchFamily="34" charset="0"/>
                <a:cs typeface="Arial" panose="020B0604020202020204" pitchFamily="34" charset="0"/>
              </a:rPr>
              <a:t>IEEE-SA policies and procedures</a:t>
            </a:r>
            <a:endParaRPr lang="en-US" sz="2133" dirty="0">
              <a:latin typeface="Arial" panose="020B0604020202020204" pitchFamily="34" charset="0"/>
              <a:cs typeface="Arial" panose="020B0604020202020204" pitchFamily="34" charset="0"/>
            </a:endParaRPr>
          </a:p>
          <a:p>
            <a:pPr>
              <a:spcBef>
                <a:spcPts val="0"/>
              </a:spcBef>
            </a:pPr>
            <a:r>
              <a:rPr lang="en-US" sz="2133" dirty="0">
                <a:latin typeface="Arial" panose="020B0604020202020204" pitchFamily="34" charset="0"/>
                <a:cs typeface="Arial" panose="020B0604020202020204" pitchFamily="34" charset="0"/>
              </a:rPr>
              <a:t>Approval of minutes from September</a:t>
            </a:r>
          </a:p>
          <a:p>
            <a:pPr lvl="1">
              <a:spcBef>
                <a:spcPts val="0"/>
              </a:spcBef>
              <a:buFont typeface="Arial" panose="020B0604020202020204" pitchFamily="34" charset="0"/>
              <a:buChar char="•"/>
            </a:pPr>
            <a:r>
              <a:rPr lang="en-US" sz="1707" dirty="0">
                <a:latin typeface="Arial" panose="020B0604020202020204" pitchFamily="34" charset="0"/>
                <a:cs typeface="Arial" panose="020B0604020202020204" pitchFamily="34" charset="0"/>
                <a:hlinkClick r:id="rId2"/>
              </a:rPr>
              <a:t>https://mentor.ieee.org/802.11/dcn/24/11-24-1621-01-auto-automotive-tig-meeting-minutes-for-september-9-2024.docx</a:t>
            </a:r>
            <a:r>
              <a:rPr lang="en-US" sz="1707"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a:spcBef>
                <a:spcPts val="0"/>
              </a:spcBef>
            </a:pPr>
            <a:r>
              <a:rPr lang="en-US" sz="2133" dirty="0">
                <a:latin typeface="Arial" panose="020B0604020202020204" pitchFamily="34" charset="0"/>
                <a:cs typeface="Arial" panose="020B0604020202020204" pitchFamily="34" charset="0"/>
              </a:rPr>
              <a:t>Announcement of volunteer for editor – Carol Ansley</a:t>
            </a:r>
          </a:p>
          <a:p>
            <a:pPr>
              <a:spcBef>
                <a:spcPts val="0"/>
              </a:spcBef>
            </a:pPr>
            <a:r>
              <a:rPr lang="en-US" sz="2133"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707" dirty="0">
                <a:latin typeface="Arial" panose="020B0604020202020204" pitchFamily="34" charset="0"/>
                <a:cs typeface="Arial" panose="020B0604020202020204" pitchFamily="34" charset="0"/>
              </a:rPr>
              <a:t>“</a:t>
            </a:r>
            <a:r>
              <a:rPr lang="en-US" sz="1707" dirty="0" err="1">
                <a:latin typeface="Arial" panose="020B0604020202020204" pitchFamily="34" charset="0"/>
                <a:cs typeface="Arial" panose="020B0604020202020204" pitchFamily="34" charset="0"/>
              </a:rPr>
              <a:t>Passpoint</a:t>
            </a:r>
            <a:r>
              <a:rPr lang="en-US" sz="1707" dirty="0">
                <a:latin typeface="Arial" panose="020B0604020202020204" pitchFamily="34" charset="0"/>
                <a:cs typeface="Arial" panose="020B0604020202020204" pitchFamily="34" charset="0"/>
              </a:rPr>
              <a:t> &amp; </a:t>
            </a:r>
            <a:r>
              <a:rPr lang="en-US" sz="1707" dirty="0" err="1">
                <a:latin typeface="Arial" panose="020B0604020202020204" pitchFamily="34" charset="0"/>
                <a:cs typeface="Arial" panose="020B0604020202020204" pitchFamily="34" charset="0"/>
              </a:rPr>
              <a:t>OpenRoaming</a:t>
            </a:r>
            <a:r>
              <a:rPr lang="en-US" sz="1707" dirty="0">
                <a:latin typeface="Arial" panose="020B0604020202020204" pitchFamily="34" charset="0"/>
                <a:cs typeface="Arial" panose="020B0604020202020204" pitchFamily="34" charset="0"/>
              </a:rPr>
              <a:t> for Automotive Connectivity”, </a:t>
            </a:r>
            <a:r>
              <a:rPr lang="en-US" sz="1707" dirty="0" err="1">
                <a:latin typeface="Arial" panose="020B0604020202020204" pitchFamily="34" charset="0"/>
                <a:cs typeface="Arial" panose="020B0604020202020204" pitchFamily="34" charset="0"/>
              </a:rPr>
              <a:t>Necati</a:t>
            </a:r>
            <a:r>
              <a:rPr lang="en-US" sz="1707" dirty="0">
                <a:latin typeface="Arial" panose="020B0604020202020204" pitchFamily="34" charset="0"/>
                <a:cs typeface="Arial" panose="020B0604020202020204" pitchFamily="34" charset="0"/>
              </a:rPr>
              <a:t> </a:t>
            </a:r>
            <a:r>
              <a:rPr lang="en-US" sz="1707" dirty="0" err="1">
                <a:latin typeface="Arial" panose="020B0604020202020204" pitchFamily="34" charset="0"/>
                <a:cs typeface="Arial" panose="020B0604020202020204" pitchFamily="34" charset="0"/>
              </a:rPr>
              <a:t>Canpolat</a:t>
            </a:r>
            <a:r>
              <a:rPr lang="en-US" sz="1707" dirty="0">
                <a:latin typeface="Arial" panose="020B0604020202020204" pitchFamily="34" charset="0"/>
                <a:cs typeface="Arial" panose="020B0604020202020204" pitchFamily="34" charset="0"/>
              </a:rPr>
              <a:t> (Intel)</a:t>
            </a:r>
          </a:p>
          <a:p>
            <a:pPr lvl="1">
              <a:spcBef>
                <a:spcPts val="0"/>
              </a:spcBef>
              <a:buFont typeface="Arial" panose="020B0604020202020204" pitchFamily="34" charset="0"/>
              <a:buChar char="•"/>
            </a:pPr>
            <a:r>
              <a:rPr lang="en-US" sz="1707" dirty="0">
                <a:latin typeface="Arial" panose="020B0604020202020204" pitchFamily="34" charset="0"/>
                <a:cs typeface="Arial" panose="020B0604020202020204" pitchFamily="34" charset="0"/>
              </a:rPr>
              <a:t>“Consideration on existing systems and standards for ITS using IEEE802.11 technologies”, John Kenney (Toyota Motor North America), </a:t>
            </a:r>
            <a:r>
              <a:rPr lang="en-US" sz="1707" dirty="0" err="1">
                <a:latin typeface="Arial" panose="020B0604020202020204" pitchFamily="34" charset="0"/>
                <a:cs typeface="Arial" panose="020B0604020202020204" pitchFamily="34" charset="0"/>
              </a:rPr>
              <a:t>Friedbert</a:t>
            </a:r>
            <a:r>
              <a:rPr lang="en-US" sz="1707" dirty="0">
                <a:latin typeface="Arial" panose="020B0604020202020204" pitchFamily="34" charset="0"/>
                <a:cs typeface="Arial" panose="020B0604020202020204" pitchFamily="34" charset="0"/>
              </a:rPr>
              <a:t> Berens (</a:t>
            </a:r>
            <a:r>
              <a:rPr lang="en-US" sz="1707" dirty="0" err="1">
                <a:latin typeface="Arial" panose="020B0604020202020204" pitchFamily="34" charset="0"/>
                <a:cs typeface="Arial" panose="020B0604020202020204" pitchFamily="34" charset="0"/>
              </a:rPr>
              <a:t>FBConsulting</a:t>
            </a:r>
            <a:r>
              <a:rPr lang="en-US" sz="1707" dirty="0">
                <a:latin typeface="Arial" panose="020B0604020202020204" pitchFamily="34" charset="0"/>
                <a:cs typeface="Arial" panose="020B0604020202020204" pitchFamily="34" charset="0"/>
              </a:rPr>
              <a:t>)</a:t>
            </a:r>
          </a:p>
          <a:p>
            <a:pPr>
              <a:spcBef>
                <a:spcPts val="0"/>
              </a:spcBef>
            </a:pPr>
            <a:r>
              <a:rPr lang="en-US" sz="2133" dirty="0">
                <a:latin typeface="Arial" panose="020B0604020202020204" pitchFamily="34" charset="0"/>
                <a:cs typeface="Arial" panose="020B0604020202020204" pitchFamily="34" charset="0"/>
              </a:rPr>
              <a:t>Call for submissions - November 2024</a:t>
            </a:r>
          </a:p>
          <a:p>
            <a:pPr>
              <a:spcBef>
                <a:spcPts val="0"/>
              </a:spcBef>
            </a:pPr>
            <a:r>
              <a:rPr lang="en-US" sz="2133" dirty="0">
                <a:latin typeface="Arial" panose="020B0604020202020204" pitchFamily="34" charset="0"/>
                <a:cs typeface="Arial" panose="020B0604020202020204" pitchFamily="34" charset="0"/>
              </a:rPr>
              <a:t>Timeline review</a:t>
            </a:r>
          </a:p>
          <a:p>
            <a:pPr>
              <a:spcBef>
                <a:spcPts val="0"/>
              </a:spcBef>
            </a:pPr>
            <a:r>
              <a:rPr lang="en-US" sz="2133" dirty="0">
                <a:latin typeface="Arial" panose="020B0604020202020204" pitchFamily="34" charset="0"/>
                <a:cs typeface="Arial" panose="020B0604020202020204" pitchFamily="34" charset="0"/>
              </a:rPr>
              <a:t>Any other business</a:t>
            </a:r>
          </a:p>
          <a:p>
            <a:pPr marL="0" indent="0">
              <a:spcBef>
                <a:spcPts val="0"/>
              </a:spcBef>
            </a:pPr>
            <a:endParaRPr lang="en-US" sz="2133" dirty="0">
              <a:cs typeface="Arial" panose="020B0604020202020204" pitchFamily="34" charset="0"/>
            </a:endParaRPr>
          </a:p>
        </p:txBody>
      </p:sp>
      <p:sp>
        <p:nvSpPr>
          <p:cNvPr id="8" name="Footer Placeholder 7">
            <a:extLst>
              <a:ext uri="{FF2B5EF4-FFF2-40B4-BE49-F238E27FC236}">
                <a16:creationId xmlns:a16="http://schemas.microsoft.com/office/drawing/2014/main" id="{14A0E331-B106-4BC5-AC96-5D349EC871CF}"/>
              </a:ext>
            </a:extLst>
          </p:cNvPr>
          <p:cNvSpPr>
            <a:spLocks noGrp="1"/>
          </p:cNvSpPr>
          <p:nvPr>
            <p:ph type="ftr" idx="14"/>
          </p:nvPr>
        </p:nvSpPr>
        <p:spPr/>
        <p:txBody>
          <a:bodyPr/>
          <a:lstStyle/>
          <a:p>
            <a:r>
              <a:rPr lang="en-GB"/>
              <a:t>Jim Lansford, Farafir SRL</a:t>
            </a:r>
            <a:endParaRPr lang="en-GB" dirty="0"/>
          </a:p>
        </p:txBody>
      </p:sp>
      <p:sp>
        <p:nvSpPr>
          <p:cNvPr id="9" name="Slide Number Placeholder 8">
            <a:extLst>
              <a:ext uri="{FF2B5EF4-FFF2-40B4-BE49-F238E27FC236}">
                <a16:creationId xmlns:a16="http://schemas.microsoft.com/office/drawing/2014/main" id="{E03ADD2D-6F10-4FD0-84A8-D2721DEACB3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10" name="Date Placeholder 9">
            <a:extLst>
              <a:ext uri="{FF2B5EF4-FFF2-40B4-BE49-F238E27FC236}">
                <a16:creationId xmlns:a16="http://schemas.microsoft.com/office/drawing/2014/main" id="{ECCDCFE5-D73D-473F-8894-13DE8E56C87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21308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FCAAFF-4F33-7706-17A8-00B49A370EB5}"/>
              </a:ext>
            </a:extLst>
          </p:cNvPr>
          <p:cNvSpPr>
            <a:spLocks noGrp="1"/>
          </p:cNvSpPr>
          <p:nvPr>
            <p:ph type="dt" idx="10"/>
          </p:nvPr>
        </p:nvSpPr>
        <p:spPr/>
        <p:txBody>
          <a:bodyPr/>
          <a:lstStyle/>
          <a:p>
            <a:r>
              <a:rPr lang="en-US" dirty="0"/>
              <a:t>November 2024</a:t>
            </a:r>
            <a:endParaRPr lang="en-GB" dirty="0"/>
          </a:p>
        </p:txBody>
      </p:sp>
      <p:sp>
        <p:nvSpPr>
          <p:cNvPr id="4" name="Slide Number Placeholder 3">
            <a:extLst>
              <a:ext uri="{FF2B5EF4-FFF2-40B4-BE49-F238E27FC236}">
                <a16:creationId xmlns:a16="http://schemas.microsoft.com/office/drawing/2014/main" id="{1D147535-CAD3-581E-CD1C-A192A0FA719B}"/>
              </a:ext>
            </a:extLst>
          </p:cNvPr>
          <p:cNvSpPr>
            <a:spLocks noGrp="1"/>
          </p:cNvSpPr>
          <p:nvPr>
            <p:ph type="sldNum" idx="12"/>
          </p:nvPr>
        </p:nvSpPr>
        <p:spPr/>
        <p:txBody>
          <a:bodyPr/>
          <a:lstStyle/>
          <a:p>
            <a:r>
              <a:rPr lang="en-GB"/>
              <a:t>Slide </a:t>
            </a:r>
            <a:fld id="{F5D8E26B-7BCF-4D25-9C89-0168A6618F18}" type="slidenum">
              <a:rPr lang="en-GB" smtClean="0"/>
              <a:pPr/>
              <a:t>2</a:t>
            </a:fld>
            <a:endParaRPr lang="en-GB"/>
          </a:p>
        </p:txBody>
      </p:sp>
      <p:sp>
        <p:nvSpPr>
          <p:cNvPr id="5" name="Rectangle 4">
            <a:extLst>
              <a:ext uri="{FF2B5EF4-FFF2-40B4-BE49-F238E27FC236}">
                <a16:creationId xmlns:a16="http://schemas.microsoft.com/office/drawing/2014/main" id="{F7C8394E-A2CD-6CCF-603C-B652D6E1AE4F}"/>
              </a:ext>
            </a:extLst>
          </p:cNvPr>
          <p:cNvSpPr>
            <a:spLocks noGrp="1" noChangeArrowheads="1"/>
          </p:cNvSpPr>
          <p:nvPr/>
        </p:nvSpPr>
        <p:spPr bwMode="auto">
          <a:xfrm>
            <a:off x="1321858" y="762794"/>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Active 802.11 Groups</a:t>
            </a:r>
          </a:p>
        </p:txBody>
      </p:sp>
      <p:sp>
        <p:nvSpPr>
          <p:cNvPr id="6" name="Rectangle 5">
            <a:extLst>
              <a:ext uri="{FF2B5EF4-FFF2-40B4-BE49-F238E27FC236}">
                <a16:creationId xmlns:a16="http://schemas.microsoft.com/office/drawing/2014/main" id="{C4BBE911-03AE-24D8-B0A6-708E47D18507}"/>
              </a:ext>
            </a:extLst>
          </p:cNvPr>
          <p:cNvSpPr>
            <a:spLocks noGrp="1" noChangeArrowheads="1"/>
          </p:cNvSpPr>
          <p:nvPr/>
        </p:nvSpPr>
        <p:spPr bwMode="auto">
          <a:xfrm>
            <a:off x="1321858" y="2591593"/>
            <a:ext cx="10361084" cy="3960813"/>
          </a:xfrm>
          <a:prstGeom prst="rect">
            <a:avLst/>
          </a:prstGeom>
          <a:noFill/>
          <a:ln w="9525">
            <a:noFill/>
            <a:round/>
            <a:headEnd/>
            <a:tailEnd/>
          </a:ln>
          <a:effectLst/>
        </p:spPr>
        <p:txBody>
          <a:bodyPr vert="horz" wrap="square" lIns="92160" tIns="46080" rIns="92160" bIns="46080" numCol="2" anchor="t" anchorCtr="0" compatLnSpc="1">
            <a:prstTxWarp prst="textNoShape">
              <a:avLst/>
            </a:prstTxWarp>
            <a:normAutofit fontScale="925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TGbf (WLAN Sensing)
TGbi (Enhanced Data Privacy)
TGbk (320 MHz Positioning)
TGbn (Ultra High Reliability)
TGbp (Ambient Power)
ELC SG (Enhanced Light Communications)
IMMW SG (Integrated mmWave)
AUTO TIG (Automotive)</a:t>
            </a:r>
            <a:endParaRPr lang="en-US" altLang="en-US" dirty="0"/>
          </a:p>
        </p:txBody>
      </p:sp>
    </p:spTree>
    <p:extLst>
      <p:ext uri="{BB962C8B-B14F-4D97-AF65-F5344CB8AC3E}">
        <p14:creationId xmlns:p14="http://schemas.microsoft.com/office/powerpoint/2010/main" val="2407333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36695" y="884270"/>
            <a:ext cx="10647680" cy="1381760"/>
          </a:xfrm>
        </p:spPr>
        <p:txBody>
          <a:bodyPr/>
          <a:lstStyle/>
          <a:p>
            <a:r>
              <a:rPr lang="en-US" dirty="0"/>
              <a:t>AIML SC</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2113280" y="1950720"/>
            <a:ext cx="8778240" cy="4470400"/>
          </a:xfrm>
        </p:spPr>
        <p:txBody>
          <a:bodyPr/>
          <a:lstStyle/>
          <a:p>
            <a:pPr marL="487695" lvl="1" indent="0"/>
            <a:endParaRPr lang="en-US" sz="107" dirty="0"/>
          </a:p>
          <a:p>
            <a:pPr>
              <a:buFont typeface="Arial"/>
              <a:buChar char="•"/>
            </a:pPr>
            <a:r>
              <a:rPr lang="en-US" sz="2133" dirty="0"/>
              <a:t>November 2024 meeting goals:</a:t>
            </a:r>
          </a:p>
          <a:p>
            <a:pPr lvl="1">
              <a:buFont typeface="Arial"/>
              <a:buChar char="•"/>
            </a:pPr>
            <a:r>
              <a:rPr lang="en-US" sz="1920" dirty="0"/>
              <a:t>Minutes approval</a:t>
            </a:r>
          </a:p>
          <a:p>
            <a:pPr lvl="1">
              <a:buFont typeface="Arial"/>
              <a:buChar char="•"/>
            </a:pPr>
            <a:r>
              <a:rPr lang="en-US" sz="1920" dirty="0"/>
              <a:t>Technical submissions and discussions:</a:t>
            </a:r>
          </a:p>
          <a:p>
            <a:pPr lvl="2">
              <a:lnSpc>
                <a:spcPct val="90000"/>
              </a:lnSpc>
            </a:pPr>
            <a:r>
              <a:rPr lang="en-US" sz="1707" dirty="0"/>
              <a:t>Two technical contributions</a:t>
            </a:r>
          </a:p>
          <a:p>
            <a:pPr lvl="2">
              <a:lnSpc>
                <a:spcPct val="90000"/>
              </a:lnSpc>
            </a:pPr>
            <a:r>
              <a:rPr lang="en-US" sz="1707" dirty="0"/>
              <a:t>Additional AIML use cases</a:t>
            </a:r>
          </a:p>
          <a:p>
            <a:pPr lvl="2">
              <a:lnSpc>
                <a:spcPct val="90000"/>
              </a:lnSpc>
            </a:pPr>
            <a:r>
              <a:rPr lang="en-US" sz="1707" dirty="0"/>
              <a:t>Additional feasibility and technical studies on existing and new use cases</a:t>
            </a:r>
          </a:p>
          <a:p>
            <a:pPr lvl="2">
              <a:lnSpc>
                <a:spcPct val="90000"/>
              </a:lnSpc>
            </a:pPr>
            <a:r>
              <a:rPr lang="en-US" sz="1707" dirty="0"/>
              <a:t>technical and technical report presentations</a:t>
            </a:r>
          </a:p>
          <a:p>
            <a:pPr lvl="2">
              <a:lnSpc>
                <a:spcPct val="90000"/>
              </a:lnSpc>
            </a:pPr>
            <a:endParaRPr lang="en-US" sz="1707" dirty="0"/>
          </a:p>
          <a:p>
            <a:pPr>
              <a:buFont typeface="Arial"/>
              <a:buChar char="•"/>
            </a:pPr>
            <a:r>
              <a:rPr lang="en-US" sz="2133" dirty="0"/>
              <a:t>November 2024 Plenary meeting:</a:t>
            </a:r>
            <a:endParaRPr lang="en-US" altLang="en-US" sz="1920" dirty="0"/>
          </a:p>
          <a:p>
            <a:pPr marL="853467" lvl="1" indent="-365771">
              <a:spcBef>
                <a:spcPts val="320"/>
              </a:spcBef>
              <a:buFont typeface="Arial" panose="020B0604020202020204" pitchFamily="34" charset="0"/>
              <a:buChar char="•"/>
            </a:pPr>
            <a:r>
              <a:rPr lang="en-US" altLang="en-US" sz="1920" dirty="0"/>
              <a:t>1 slot: operating in PT (Vancouver Time)</a:t>
            </a:r>
          </a:p>
          <a:p>
            <a:pPr marL="1280200" lvl="2" indent="-365771">
              <a:spcBef>
                <a:spcPts val="320"/>
              </a:spcBef>
            </a:pPr>
            <a:r>
              <a:rPr lang="en-US" altLang="en-US" sz="1707" dirty="0"/>
              <a:t>Wednesday November 13: </a:t>
            </a:r>
            <a:r>
              <a:rPr lang="en-US" altLang="en-US" sz="1707" b="1" dirty="0"/>
              <a:t>	AM1</a:t>
            </a:r>
          </a:p>
          <a:p>
            <a:pPr lvl="1">
              <a:buFont typeface="Arial"/>
              <a:buChar char="•"/>
            </a:pPr>
            <a:endParaRPr lang="en-US" sz="320" dirty="0"/>
          </a:p>
          <a:p>
            <a:pPr lvl="1">
              <a:buFont typeface="Arial"/>
              <a:buChar char="•"/>
            </a:pPr>
            <a:r>
              <a:rPr lang="en-US" sz="1920" dirty="0"/>
              <a:t>Agenda: 11-24/1648r0</a:t>
            </a:r>
          </a:p>
          <a:p>
            <a:pPr lvl="3">
              <a:buFont typeface="Arial"/>
              <a:buChar char="•"/>
            </a:pPr>
            <a:endParaRPr lang="en-US" sz="1920" dirty="0"/>
          </a:p>
          <a:p>
            <a:pPr marL="0" indent="0"/>
            <a:endParaRPr lang="en-US" dirty="0"/>
          </a:p>
        </p:txBody>
      </p:sp>
      <p:sp>
        <p:nvSpPr>
          <p:cNvPr id="3" name="Slide Number Placeholder 2">
            <a:extLst>
              <a:ext uri="{FF2B5EF4-FFF2-40B4-BE49-F238E27FC236}">
                <a16:creationId xmlns:a16="http://schemas.microsoft.com/office/drawing/2014/main" id="{0D152B2A-0ECB-421A-BF01-6B4CA443BCA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Date Placeholder 3">
            <a:extLst>
              <a:ext uri="{FF2B5EF4-FFF2-40B4-BE49-F238E27FC236}">
                <a16:creationId xmlns:a16="http://schemas.microsoft.com/office/drawing/2014/main" id="{5B0B4078-D0F0-4E1D-99B0-ABC0B5B3398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5979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75361" y="731522"/>
            <a:ext cx="11051823" cy="731519"/>
          </a:xfrm>
          <a:ln/>
        </p:spPr>
        <p:txBody>
          <a:bodyPr/>
          <a:lstStyle/>
          <a:p>
            <a:pPr>
              <a:tabLst>
                <a:tab pos="0" algn="l"/>
                <a:tab pos="975390" algn="l"/>
                <a:tab pos="1950781" algn="l"/>
                <a:tab pos="2926171" algn="l"/>
                <a:tab pos="3901562" algn="l"/>
                <a:tab pos="4876952" algn="l"/>
                <a:tab pos="5852343" algn="l"/>
                <a:tab pos="6827733" algn="l"/>
                <a:tab pos="7803124" algn="l"/>
                <a:tab pos="8778514" algn="l"/>
                <a:tab pos="9753905" algn="l"/>
                <a:tab pos="10729295" algn="l"/>
              </a:tabLst>
            </a:pPr>
            <a:r>
              <a:rPr lang="en-US" altLang="en-US" dirty="0"/>
              <a:t>ARC (Architecture)</a:t>
            </a:r>
            <a:endParaRPr lang="en-GB" dirty="0"/>
          </a:p>
        </p:txBody>
      </p:sp>
      <p:sp>
        <p:nvSpPr>
          <p:cNvPr id="5122" name="Rectangle 2"/>
          <p:cNvSpPr>
            <a:spLocks noGrp="1" noChangeArrowheads="1"/>
          </p:cNvSpPr>
          <p:nvPr>
            <p:ph idx="1"/>
          </p:nvPr>
        </p:nvSpPr>
        <p:spPr>
          <a:xfrm>
            <a:off x="975361" y="1706881"/>
            <a:ext cx="11051823" cy="5252720"/>
          </a:xfrm>
          <a:ln/>
        </p:spPr>
        <p:txBody>
          <a:bodyPr/>
          <a:lstStyle/>
          <a:p>
            <a:pPr marL="365771" lvl="2" indent="-365771">
              <a:spcBef>
                <a:spcPts val="1280"/>
              </a:spcBef>
              <a:spcAft>
                <a:spcPts val="1280"/>
              </a:spcAft>
              <a:defRPr/>
            </a:pPr>
            <a:r>
              <a:rPr lang="en-US" altLang="en-US" sz="2560" b="1" dirty="0"/>
              <a:t>Will have two meetings this week: Tuesday AM2; Tuesday PM2</a:t>
            </a:r>
          </a:p>
          <a:p>
            <a:pPr marL="365771" lvl="2" indent="-365771">
              <a:spcBef>
                <a:spcPts val="320"/>
              </a:spcBef>
              <a:spcAft>
                <a:spcPts val="0"/>
              </a:spcAft>
              <a:defRPr/>
            </a:pPr>
            <a:r>
              <a:rPr lang="en-US" altLang="en-US" sz="2560" b="1" dirty="0"/>
              <a:t>Agenda is here: </a:t>
            </a:r>
            <a:r>
              <a:rPr lang="en-US" altLang="en-US" sz="2560" b="1" dirty="0">
                <a:hlinkClick r:id="rId3"/>
              </a:rPr>
              <a:t>11-24/1728r1</a:t>
            </a:r>
            <a:r>
              <a:rPr lang="en-US" altLang="en-US" sz="2560" b="1" dirty="0"/>
              <a:t>,  topics:</a:t>
            </a:r>
          </a:p>
          <a:p>
            <a:pPr marL="365771" lvl="2" indent="-365771">
              <a:spcBef>
                <a:spcPts val="320"/>
              </a:spcBef>
              <a:spcAft>
                <a:spcPts val="0"/>
              </a:spcAft>
              <a:buFontTx/>
              <a:buChar char="-"/>
              <a:defRPr/>
            </a:pPr>
            <a:r>
              <a:rPr lang="en-US" altLang="en-US" sz="2560" b="1" dirty="0"/>
              <a:t>IEEE Std 802 revision project update</a:t>
            </a:r>
            <a:endParaRPr lang="en-US" altLang="en-US" sz="2560" dirty="0"/>
          </a:p>
          <a:p>
            <a:pPr marL="853467" lvl="3" indent="-365771">
              <a:spcBef>
                <a:spcPts val="320"/>
              </a:spcBef>
              <a:spcAft>
                <a:spcPts val="0"/>
              </a:spcAft>
              <a:buFontTx/>
              <a:buChar char="-"/>
              <a:defRPr/>
            </a:pPr>
            <a:r>
              <a:rPr lang="en-US" altLang="en-US" sz="2347" b="1" dirty="0"/>
              <a:t>Includes replacing EPD/LPD terminology, and more…</a:t>
            </a:r>
          </a:p>
          <a:p>
            <a:pPr marL="853467" lvl="3" indent="-365771">
              <a:spcBef>
                <a:spcPts val="320"/>
              </a:spcBef>
              <a:spcAft>
                <a:spcPts val="0"/>
              </a:spcAft>
              <a:buFontTx/>
              <a:buChar char="-"/>
              <a:defRPr/>
            </a:pPr>
            <a:r>
              <a:rPr lang="en-US" altLang="en-US" sz="2347" b="1" dirty="0"/>
              <a:t>Discuss technical areas on next slide</a:t>
            </a:r>
          </a:p>
          <a:p>
            <a:pPr marL="365771" lvl="2" indent="-365771">
              <a:spcBef>
                <a:spcPts val="320"/>
              </a:spcBef>
              <a:spcAft>
                <a:spcPts val="0"/>
              </a:spcAft>
              <a:buFontTx/>
              <a:buChar char="-"/>
              <a:defRPr/>
            </a:pPr>
            <a:r>
              <a:rPr lang="en-US" altLang="en-US" sz="2560" b="1" dirty="0"/>
              <a:t>Annex G: Discussion of way forward</a:t>
            </a:r>
          </a:p>
          <a:p>
            <a:pPr marL="365771" lvl="2" indent="-365771">
              <a:spcBef>
                <a:spcPts val="320"/>
              </a:spcBef>
              <a:spcAft>
                <a:spcPts val="0"/>
              </a:spcAft>
              <a:buFontTx/>
              <a:buChar char="-"/>
              <a:defRPr/>
            </a:pPr>
            <a:r>
              <a:rPr lang="en-US" altLang="en-US" sz="2560" b="1" dirty="0"/>
              <a:t>Liaison from WBA on QoS, and L4S</a:t>
            </a:r>
            <a:endParaRPr lang="en-US" altLang="en-US" sz="2560" dirty="0"/>
          </a:p>
          <a:p>
            <a:pPr marL="365771" lvl="2" indent="-365771">
              <a:spcBef>
                <a:spcPts val="320"/>
              </a:spcBef>
              <a:spcAft>
                <a:spcPts val="0"/>
              </a:spcAft>
              <a:buFontTx/>
              <a:buChar char="-"/>
              <a:defRPr/>
            </a:pPr>
            <a:r>
              <a:rPr lang="en-US" altLang="en-US" sz="2560" b="1" dirty="0"/>
              <a:t>Any other topics (MLME from next slide, or otherwise)?</a:t>
            </a:r>
          </a:p>
          <a:p>
            <a:pPr marL="365771" lvl="3" indent="0">
              <a:lnSpc>
                <a:spcPct val="90000"/>
              </a:lnSpc>
              <a:spcBef>
                <a:spcPts val="320"/>
              </a:spcBef>
              <a:spcAft>
                <a:spcPts val="0"/>
              </a:spcAft>
              <a:defRPr/>
            </a:pPr>
            <a:endParaRPr lang="en-US" sz="1920" b="1" dirty="0"/>
          </a:p>
        </p:txBody>
      </p:sp>
      <p:sp>
        <p:nvSpPr>
          <p:cNvPr id="3" name="Slide Number Placeholder 2">
            <a:extLst>
              <a:ext uri="{FF2B5EF4-FFF2-40B4-BE49-F238E27FC236}">
                <a16:creationId xmlns:a16="http://schemas.microsoft.com/office/drawing/2014/main" id="{A2C7E137-942D-4172-A2D8-152D619D94B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Date Placeholder 6">
            <a:extLst>
              <a:ext uri="{FF2B5EF4-FFF2-40B4-BE49-F238E27FC236}">
                <a16:creationId xmlns:a16="http://schemas.microsoft.com/office/drawing/2014/main" id="{779AEA22-9F91-4DC5-AF02-49D94B7BDB3D}"/>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7189283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75361" y="731522"/>
            <a:ext cx="11051823" cy="731519"/>
          </a:xfrm>
          <a:ln/>
        </p:spPr>
        <p:txBody>
          <a:bodyPr/>
          <a:lstStyle/>
          <a:p>
            <a:pPr>
              <a:tabLst>
                <a:tab pos="0" algn="l"/>
                <a:tab pos="975390" algn="l"/>
                <a:tab pos="1950781" algn="l"/>
                <a:tab pos="2926171" algn="l"/>
                <a:tab pos="3901562" algn="l"/>
                <a:tab pos="4876952" algn="l"/>
                <a:tab pos="5852343" algn="l"/>
                <a:tab pos="6827733" algn="l"/>
                <a:tab pos="7803124" algn="l"/>
                <a:tab pos="8778514" algn="l"/>
                <a:tab pos="9753905" algn="l"/>
                <a:tab pos="10729295" algn="l"/>
              </a:tabLst>
            </a:pPr>
            <a:r>
              <a:rPr lang="en-US" altLang="en-US" dirty="0"/>
              <a:t>ARC (Architecture)</a:t>
            </a:r>
            <a:endParaRPr lang="en-GB" dirty="0"/>
          </a:p>
        </p:txBody>
      </p:sp>
      <p:sp>
        <p:nvSpPr>
          <p:cNvPr id="5122" name="Rectangle 2"/>
          <p:cNvSpPr>
            <a:spLocks noGrp="1" noChangeArrowheads="1"/>
          </p:cNvSpPr>
          <p:nvPr>
            <p:ph idx="1"/>
          </p:nvPr>
        </p:nvSpPr>
        <p:spPr>
          <a:xfrm>
            <a:off x="975361" y="1706881"/>
            <a:ext cx="11051823" cy="5252720"/>
          </a:xfrm>
          <a:ln/>
        </p:spPr>
        <p:txBody>
          <a:bodyPr/>
          <a:lstStyle/>
          <a:p>
            <a:pPr marL="0" lvl="2" indent="0">
              <a:spcBef>
                <a:spcPts val="320"/>
              </a:spcBef>
              <a:spcAft>
                <a:spcPts val="0"/>
              </a:spcAft>
              <a:buNone/>
              <a:defRPr/>
            </a:pPr>
            <a:r>
              <a:rPr lang="en-US" altLang="en-US" sz="2560" b="1" dirty="0"/>
              <a:t>Other items being tracked (but not actively worked unless/until contributions):</a:t>
            </a:r>
          </a:p>
          <a:p>
            <a:pPr marL="731543" lvl="2" indent="-365771">
              <a:lnSpc>
                <a:spcPct val="90000"/>
              </a:lnSpc>
              <a:defRPr/>
            </a:pPr>
            <a:r>
              <a:rPr lang="en-US" sz="2133" b="1" dirty="0"/>
              <a:t>Related to IEEE Std 802 updates:</a:t>
            </a:r>
          </a:p>
          <a:p>
            <a:pPr marL="1219238" lvl="3" indent="-365771">
              <a:lnSpc>
                <a:spcPct val="90000"/>
              </a:lnSpc>
              <a:defRPr/>
            </a:pPr>
            <a:r>
              <a:rPr lang="en-US" sz="2133" b="1" u="sng" dirty="0"/>
              <a:t>EPD and LPD terms are going away</a:t>
            </a:r>
            <a:r>
              <a:rPr lang="en-US" sz="2133" b="1" dirty="0"/>
              <a:t> – we need to update 802.11 to align</a:t>
            </a:r>
          </a:p>
          <a:p>
            <a:pPr marL="1219238" lvl="3" indent="-365771">
              <a:lnSpc>
                <a:spcPct val="90000"/>
              </a:lnSpc>
              <a:defRPr/>
            </a:pPr>
            <a:r>
              <a:rPr lang="en-US" sz="2133" b="1" u="sng" dirty="0"/>
              <a:t>Review MAC address ordering discussion</a:t>
            </a:r>
            <a:r>
              <a:rPr lang="en-US" sz="2133" b="1" dirty="0"/>
              <a:t>, and 802.11 assumptions</a:t>
            </a:r>
          </a:p>
          <a:p>
            <a:pPr marL="1219238" lvl="3" indent="-365771">
              <a:lnSpc>
                <a:spcPct val="90000"/>
              </a:lnSpc>
              <a:defRPr/>
            </a:pPr>
            <a:r>
              <a:rPr lang="en-US" sz="2133" b="1" dirty="0"/>
              <a:t>802.1AC mapping from ISS to 802.11 MAC SAP interface</a:t>
            </a:r>
          </a:p>
          <a:p>
            <a:pPr marL="1219238" lvl="3" indent="-365771">
              <a:lnSpc>
                <a:spcPct val="90000"/>
              </a:lnSpc>
              <a:defRPr/>
            </a:pPr>
            <a:r>
              <a:rPr lang="en-US" sz="2133" b="1" dirty="0"/>
              <a:t>Consider any changes to remove 802.2/LLC terms?</a:t>
            </a:r>
          </a:p>
          <a:p>
            <a:pPr marL="1219238" lvl="3" indent="-365771">
              <a:lnSpc>
                <a:spcPct val="90000"/>
              </a:lnSpc>
              <a:defRPr/>
            </a:pPr>
            <a:r>
              <a:rPr lang="en-US" sz="2133" b="1" dirty="0"/>
              <a:t>802.11’s “Portal”, and mapping to/usage of IEEE Std 802 terminology</a:t>
            </a:r>
          </a:p>
          <a:p>
            <a:pPr marL="1219238" lvl="3" indent="-365771">
              <a:lnSpc>
                <a:spcPct val="90000"/>
              </a:lnSpc>
              <a:defRPr/>
            </a:pPr>
            <a:r>
              <a:rPr lang="en-US" sz="2133" b="1" dirty="0"/>
              <a:t>Access Domains: “802 Access Domains”?</a:t>
            </a:r>
          </a:p>
          <a:p>
            <a:pPr marL="1219238" lvl="3" indent="-365771">
              <a:lnSpc>
                <a:spcPct val="90000"/>
              </a:lnSpc>
              <a:defRPr/>
            </a:pPr>
            <a:r>
              <a:rPr lang="en-US" sz="2133" b="1" dirty="0"/>
              <a:t>What if we make the DS a bridge (small ‘b’)?</a:t>
            </a:r>
          </a:p>
          <a:p>
            <a:pPr marL="731543" lvl="2" indent="-365771">
              <a:lnSpc>
                <a:spcPct val="90000"/>
              </a:lnSpc>
              <a:spcBef>
                <a:spcPts val="320"/>
              </a:spcBef>
              <a:spcAft>
                <a:spcPts val="0"/>
              </a:spcAft>
              <a:defRPr/>
            </a:pPr>
            <a:r>
              <a:rPr lang="en-US" sz="2133" b="1" dirty="0"/>
              <a:t>MLME-RESET, versus MLME-JOIN, MLME-START, MLME-SCAN and MLME-END</a:t>
            </a:r>
          </a:p>
          <a:p>
            <a:pPr marL="1219238" lvl="3" indent="-365771">
              <a:lnSpc>
                <a:spcPct val="90000"/>
              </a:lnSpc>
              <a:spcBef>
                <a:spcPts val="320"/>
              </a:spcBef>
              <a:spcAft>
                <a:spcPts val="0"/>
              </a:spcAft>
              <a:defRPr/>
            </a:pPr>
            <a:r>
              <a:rPr lang="en-US" sz="2133" b="1" dirty="0"/>
              <a:t>One aspect is how MAC address is set/controlled – related to IEEE 1609/</a:t>
            </a:r>
            <a:r>
              <a:rPr lang="en-US" sz="2133" b="1" dirty="0" err="1"/>
              <a:t>TGbd</a:t>
            </a:r>
            <a:endParaRPr lang="en-US" sz="2133" b="1" dirty="0"/>
          </a:p>
          <a:p>
            <a:pPr marL="365771" lvl="3" indent="0">
              <a:lnSpc>
                <a:spcPct val="90000"/>
              </a:lnSpc>
              <a:spcBef>
                <a:spcPts val="320"/>
              </a:spcBef>
              <a:spcAft>
                <a:spcPts val="0"/>
              </a:spcAft>
              <a:defRPr/>
            </a:pPr>
            <a:endParaRPr lang="en-US" sz="1920" b="1" dirty="0"/>
          </a:p>
        </p:txBody>
      </p:sp>
      <p:sp>
        <p:nvSpPr>
          <p:cNvPr id="3" name="Slide Number Placeholder 2">
            <a:extLst>
              <a:ext uri="{FF2B5EF4-FFF2-40B4-BE49-F238E27FC236}">
                <a16:creationId xmlns:a16="http://schemas.microsoft.com/office/drawing/2014/main" id="{95C58A7F-FB58-4DEA-A980-9AC95528A06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099138D2-3C77-4427-9343-877533D0236B}"/>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94117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a:t>
            </a:r>
          </a:p>
        </p:txBody>
      </p:sp>
      <p:sp>
        <p:nvSpPr>
          <p:cNvPr id="9218" name="Rectangle 2"/>
          <p:cNvSpPr>
            <a:spLocks noGrp="1" noChangeArrowheads="1"/>
          </p:cNvSpPr>
          <p:nvPr>
            <p:ph idx="1"/>
          </p:nvPr>
        </p:nvSpPr>
        <p:spPr>
          <a:xfrm>
            <a:off x="980791" y="1814196"/>
            <a:ext cx="11051823" cy="4387427"/>
          </a:xfrm>
          <a:ln/>
        </p:spPr>
        <p:txBody>
          <a:bodyPr/>
          <a:lstStyle/>
          <a:p>
            <a:pPr marL="0" indent="0"/>
            <a:r>
              <a:rPr lang="en-GB" sz="2133" dirty="0"/>
              <a:t>This week (detailed agenda, please see: 11-24/1757)</a:t>
            </a:r>
          </a:p>
          <a:p>
            <a:pPr>
              <a:buFont typeface="Arial" panose="020B0604020202020204" pitchFamily="34" charset="0"/>
              <a:buChar char="•"/>
            </a:pPr>
            <a:r>
              <a:rPr lang="en-GB" sz="2133" dirty="0"/>
              <a:t>Meeting slot(s) </a:t>
            </a:r>
            <a:r>
              <a:rPr lang="en-GB" sz="2133" dirty="0">
                <a:solidFill>
                  <a:srgbClr val="FF0000"/>
                </a:solidFill>
              </a:rPr>
              <a:t>802.11 </a:t>
            </a:r>
            <a:r>
              <a:rPr lang="en-GB" sz="2133" dirty="0" err="1">
                <a:solidFill>
                  <a:srgbClr val="FF0000"/>
                </a:solidFill>
              </a:rPr>
              <a:t>Coex</a:t>
            </a:r>
            <a:r>
              <a:rPr lang="en-GB" sz="2133" dirty="0">
                <a:solidFill>
                  <a:srgbClr val="FF0000"/>
                </a:solidFill>
              </a:rPr>
              <a:t> SC</a:t>
            </a:r>
            <a:r>
              <a:rPr lang="en-GB" sz="2133" dirty="0"/>
              <a:t>:</a:t>
            </a:r>
          </a:p>
          <a:p>
            <a:pPr lvl="1">
              <a:buFont typeface="Arial" panose="020B0604020202020204" pitchFamily="34" charset="0"/>
              <a:buChar char="•"/>
            </a:pPr>
            <a:r>
              <a:rPr lang="en-GB" sz="1920" dirty="0">
                <a:solidFill>
                  <a:srgbClr val="FF0000"/>
                </a:solidFill>
              </a:rPr>
              <a:t>Tuesday</a:t>
            </a:r>
            <a:r>
              <a:rPr lang="en-GB" sz="1920" dirty="0"/>
              <a:t> 13:30 – 15:30h (</a:t>
            </a:r>
            <a:r>
              <a:rPr lang="en-GB" sz="1920" dirty="0">
                <a:solidFill>
                  <a:srgbClr val="FF0000"/>
                </a:solidFill>
              </a:rPr>
              <a:t>PM 1</a:t>
            </a:r>
            <a:r>
              <a:rPr lang="en-GB" sz="1920" dirty="0"/>
              <a:t>) </a:t>
            </a:r>
          </a:p>
          <a:p>
            <a:pPr lvl="2">
              <a:buFont typeface="Arial" panose="020B0604020202020204" pitchFamily="34" charset="0"/>
              <a:buChar char="•"/>
            </a:pPr>
            <a:r>
              <a:rPr lang="en-GB" sz="1707" dirty="0">
                <a:sym typeface="Wingdings" pitchFamily="2" charset="2"/>
              </a:rPr>
              <a:t>ETSI BRAN Update</a:t>
            </a:r>
          </a:p>
          <a:p>
            <a:pPr lvl="2">
              <a:buFont typeface="Arial" panose="020B0604020202020204" pitchFamily="34" charset="0"/>
              <a:buChar char="•"/>
            </a:pPr>
            <a:r>
              <a:rPr lang="en-GB" sz="1707" dirty="0">
                <a:sym typeface="Wingdings" pitchFamily="2" charset="2"/>
              </a:rPr>
              <a:t>BT SIG Update</a:t>
            </a:r>
          </a:p>
          <a:p>
            <a:pPr lvl="2">
              <a:buFont typeface="Arial" panose="020B0604020202020204" pitchFamily="34" charset="0"/>
              <a:buChar char="•"/>
            </a:pPr>
            <a:r>
              <a:rPr lang="en-GB" sz="1707" dirty="0">
                <a:sym typeface="Wingdings" pitchFamily="2" charset="2"/>
              </a:rPr>
              <a:t>Update 802.15.4ab comment resolution regarding coexistence related comments</a:t>
            </a:r>
          </a:p>
          <a:p>
            <a:pPr lvl="2">
              <a:buFont typeface="Arial" panose="020B0604020202020204" pitchFamily="34" charset="0"/>
              <a:buChar char="•"/>
            </a:pPr>
            <a:r>
              <a:rPr lang="en-GB" sz="1707" dirty="0">
                <a:sym typeface="Wingdings" pitchFamily="2" charset="2"/>
              </a:rPr>
              <a:t>Other topics – please respond to the call for submissions / contact the chair</a:t>
            </a:r>
          </a:p>
          <a:p>
            <a:pPr lvl="1">
              <a:buFont typeface="Arial" panose="020B0604020202020204" pitchFamily="34" charset="0"/>
              <a:buChar char="•"/>
            </a:pPr>
            <a:r>
              <a:rPr lang="en-GB" sz="1920" dirty="0">
                <a:solidFill>
                  <a:srgbClr val="FF0000"/>
                </a:solidFill>
              </a:rPr>
              <a:t>Wednesday</a:t>
            </a:r>
            <a:r>
              <a:rPr lang="en-GB" sz="1920" dirty="0"/>
              <a:t> 16:00 – 18:00h (</a:t>
            </a:r>
            <a:r>
              <a:rPr lang="en-GB" sz="1920" dirty="0">
                <a:solidFill>
                  <a:srgbClr val="FF0000"/>
                </a:solidFill>
              </a:rPr>
              <a:t>PM2</a:t>
            </a:r>
            <a:r>
              <a:rPr lang="en-GB" sz="1920" dirty="0"/>
              <a:t>)</a:t>
            </a:r>
          </a:p>
          <a:p>
            <a:pPr lvl="2">
              <a:buFont typeface="Arial" panose="020B0604020202020204" pitchFamily="34" charset="0"/>
              <a:buChar char="•"/>
            </a:pPr>
            <a:r>
              <a:rPr lang="en-GB" sz="1707" dirty="0">
                <a:sym typeface="Wingdings" pitchFamily="2" charset="2"/>
              </a:rPr>
              <a:t>Follow-up on joint </a:t>
            </a:r>
            <a:r>
              <a:rPr lang="en-GB" sz="1707" dirty="0" err="1">
                <a:sym typeface="Wingdings" pitchFamily="2" charset="2"/>
              </a:rPr>
              <a:t>Coex</a:t>
            </a:r>
            <a:r>
              <a:rPr lang="en-GB" sz="1707" dirty="0">
                <a:sym typeface="Wingdings" pitchFamily="2" charset="2"/>
              </a:rPr>
              <a:t> SC / 802.15.4ab session</a:t>
            </a:r>
            <a:endParaRPr lang="en-GB" sz="1707" dirty="0"/>
          </a:p>
          <a:p>
            <a:pPr>
              <a:buFont typeface="Arial" panose="020B0604020202020204" pitchFamily="34" charset="0"/>
              <a:buChar char="•"/>
            </a:pPr>
            <a:r>
              <a:rPr lang="en-GB" sz="2133" dirty="0">
                <a:solidFill>
                  <a:srgbClr val="FF0000"/>
                </a:solidFill>
              </a:rPr>
              <a:t>Joint 802.11 </a:t>
            </a:r>
            <a:r>
              <a:rPr lang="en-GB" sz="2133" dirty="0" err="1">
                <a:solidFill>
                  <a:srgbClr val="FF0000"/>
                </a:solidFill>
              </a:rPr>
              <a:t>Coex</a:t>
            </a:r>
            <a:r>
              <a:rPr lang="en-GB" sz="2133" dirty="0">
                <a:solidFill>
                  <a:srgbClr val="FF0000"/>
                </a:solidFill>
              </a:rPr>
              <a:t> SC &amp; 802.15.4ab</a:t>
            </a:r>
            <a:r>
              <a:rPr lang="en-GB" sz="2133" dirty="0"/>
              <a:t>:  </a:t>
            </a:r>
          </a:p>
          <a:p>
            <a:pPr lvl="1">
              <a:buFont typeface="Arial" panose="020B0604020202020204" pitchFamily="34" charset="0"/>
              <a:buChar char="•"/>
            </a:pPr>
            <a:r>
              <a:rPr lang="en-GB" sz="1920" dirty="0">
                <a:solidFill>
                  <a:srgbClr val="FF0000"/>
                </a:solidFill>
              </a:rPr>
              <a:t>Tuesday</a:t>
            </a:r>
            <a:r>
              <a:rPr lang="en-GB" sz="1920" dirty="0"/>
              <a:t> 19.30 – 21.30h (</a:t>
            </a:r>
            <a:r>
              <a:rPr lang="en-GB" sz="1920" dirty="0">
                <a:solidFill>
                  <a:srgbClr val="FF0000"/>
                </a:solidFill>
              </a:rPr>
              <a:t>EVE</a:t>
            </a:r>
            <a:r>
              <a:rPr lang="en-GB" sz="1920" dirty="0"/>
              <a:t>)</a:t>
            </a:r>
          </a:p>
          <a:p>
            <a:pPr lvl="2">
              <a:buFont typeface="Arial" panose="020B0604020202020204" pitchFamily="34" charset="0"/>
              <a:buChar char="•"/>
            </a:pPr>
            <a:r>
              <a:rPr lang="en-GB" sz="1707" dirty="0" err="1"/>
              <a:t>Coex</a:t>
            </a:r>
            <a:r>
              <a:rPr lang="en-GB" sz="1707" dirty="0"/>
              <a:t> SC and .15.4.ab Chairs in contact with members to identify potential submissions</a:t>
            </a:r>
          </a:p>
        </p:txBody>
      </p:sp>
      <p:sp>
        <p:nvSpPr>
          <p:cNvPr id="7" name="Slide Number Placeholder 6">
            <a:extLst>
              <a:ext uri="{FF2B5EF4-FFF2-40B4-BE49-F238E27FC236}">
                <a16:creationId xmlns:a16="http://schemas.microsoft.com/office/drawing/2014/main" id="{B6D883C5-7613-49BE-A87E-671FF8913E1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Date Placeholder 7">
            <a:extLst>
              <a:ext uri="{FF2B5EF4-FFF2-40B4-BE49-F238E27FC236}">
                <a16:creationId xmlns:a16="http://schemas.microsoft.com/office/drawing/2014/main" id="{508CE8FA-F7CC-4F97-AC14-170CB627CC2F}"/>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316310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76489" y="684704"/>
            <a:ext cx="11051823" cy="942503"/>
          </a:xfrm>
        </p:spPr>
        <p:txBody>
          <a:bodyPr/>
          <a:lstStyle/>
          <a:p>
            <a:r>
              <a:rPr lang="en-US" altLang="en-US" sz="2987" dirty="0"/>
              <a:t>PAR Review SC</a:t>
            </a:r>
            <a:endParaRPr lang="en-US" sz="2987"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741760" y="1627207"/>
            <a:ext cx="11598089" cy="5279903"/>
          </a:xfrm>
        </p:spPr>
        <p:txBody>
          <a:bodyPr/>
          <a:lstStyle/>
          <a:p>
            <a:r>
              <a:rPr lang="en-US" sz="2133" dirty="0"/>
              <a:t>Nov 10-15, 2024, Vancouver, BC, CA</a:t>
            </a:r>
          </a:p>
          <a:p>
            <a:pPr>
              <a:buFont typeface="Wingdings" panose="05000000000000000000" pitchFamily="2" charset="2"/>
              <a:buChar char="v"/>
            </a:pPr>
            <a:r>
              <a:rPr lang="en-US" sz="2133" dirty="0"/>
              <a:t>P802.1CB - Standard - Frame Replication and Elimination for Reliability - Revision to IEEE Standard 802.1CB-2017, </a:t>
            </a:r>
            <a:r>
              <a:rPr lang="en-US" sz="2133" dirty="0">
                <a:hlinkClick r:id="rId2"/>
              </a:rPr>
              <a:t>PAR</a:t>
            </a:r>
            <a:endParaRPr lang="en-US" sz="2133" dirty="0"/>
          </a:p>
          <a:p>
            <a:pPr>
              <a:buFont typeface="Wingdings" panose="05000000000000000000" pitchFamily="2" charset="2"/>
              <a:buChar char="v"/>
            </a:pPr>
            <a:r>
              <a:rPr lang="en-US" sz="2133" dirty="0"/>
              <a:t>P802.1CBec - Amendment - Guidance for Sequence Recovery Function Parameter Configuration, </a:t>
            </a:r>
            <a:r>
              <a:rPr lang="en-US" sz="2133" dirty="0">
                <a:hlinkClick r:id="rId3"/>
              </a:rPr>
              <a:t>PAR</a:t>
            </a:r>
            <a:r>
              <a:rPr lang="en-US" sz="2133" dirty="0"/>
              <a:t> and </a:t>
            </a:r>
            <a:r>
              <a:rPr lang="en-US" sz="2133" dirty="0">
                <a:hlinkClick r:id="rId4"/>
              </a:rPr>
              <a:t>CSD</a:t>
            </a:r>
            <a:endParaRPr lang="en-US" sz="2133" dirty="0"/>
          </a:p>
          <a:p>
            <a:pPr>
              <a:buFont typeface="Arial" panose="020B0604020202020204" pitchFamily="34" charset="0"/>
              <a:buChar char="•"/>
            </a:pPr>
            <a:r>
              <a:rPr lang="en-US" sz="2133" dirty="0"/>
              <a:t>P802.11bq - Amendment - Enhancements for Integrated </a:t>
            </a:r>
            <a:r>
              <a:rPr lang="en-US" sz="2133" dirty="0" err="1"/>
              <a:t>mmWave</a:t>
            </a:r>
            <a:r>
              <a:rPr lang="en-US" sz="2133" dirty="0"/>
              <a:t> (IMMW) WLAN, </a:t>
            </a:r>
            <a:r>
              <a:rPr lang="en-US" sz="2133" dirty="0">
                <a:hlinkClick r:id="rId5"/>
              </a:rPr>
              <a:t>PAR</a:t>
            </a:r>
            <a:r>
              <a:rPr lang="en-US" sz="2133" dirty="0"/>
              <a:t> and </a:t>
            </a:r>
            <a:r>
              <a:rPr lang="en-US" sz="2133" dirty="0">
                <a:hlinkClick r:id="rId6"/>
              </a:rPr>
              <a:t>CSD</a:t>
            </a:r>
            <a:endParaRPr lang="en-US" sz="2133" dirty="0"/>
          </a:p>
          <a:p>
            <a:pPr>
              <a:buFont typeface="Wingdings" panose="05000000000000000000" pitchFamily="2" charset="2"/>
              <a:buChar char="v"/>
            </a:pPr>
            <a:r>
              <a:rPr lang="en-US" sz="2133" dirty="0"/>
              <a:t>P802.16 - Standard  for Air Interface for Broadband Wireless Access Systems - Revision to IEEE Standard 802.16-2017, </a:t>
            </a:r>
            <a:r>
              <a:rPr lang="en-US" sz="2133" dirty="0">
                <a:hlinkClick r:id="rId7"/>
              </a:rPr>
              <a:t>PAR</a:t>
            </a:r>
            <a:endParaRPr lang="en-US" sz="2133" dirty="0"/>
          </a:p>
          <a:p>
            <a:pPr marL="0" indent="0"/>
            <a:endParaRPr lang="en-US" sz="1280" dirty="0"/>
          </a:p>
          <a:p>
            <a:r>
              <a:rPr lang="en-US" altLang="en-US" sz="2133" dirty="0"/>
              <a:t>Review the marked (4 dots) PARs on Monday 13:30-15:30 and then post feedback to 802 LMSC Reflector by Tuesday 18:30.</a:t>
            </a:r>
          </a:p>
          <a:p>
            <a:r>
              <a:rPr lang="en-US" altLang="en-US" sz="2133" dirty="0"/>
              <a:t>Feedback to be reviewed on Thursda</a:t>
            </a:r>
            <a:r>
              <a:rPr lang="en-US" sz="2133" dirty="0"/>
              <a:t>y, </a:t>
            </a:r>
            <a:r>
              <a:rPr lang="en-US" altLang="en-US" sz="2133" dirty="0"/>
              <a:t>10:30-12:30 ET</a:t>
            </a:r>
          </a:p>
        </p:txBody>
      </p:sp>
      <p:sp>
        <p:nvSpPr>
          <p:cNvPr id="8" name="Slide Number Placeholder 7">
            <a:extLst>
              <a:ext uri="{FF2B5EF4-FFF2-40B4-BE49-F238E27FC236}">
                <a16:creationId xmlns:a16="http://schemas.microsoft.com/office/drawing/2014/main" id="{D5463AB0-40D6-417F-A915-7F2E874712A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 name="Date Placeholder 8">
            <a:extLst>
              <a:ext uri="{FF2B5EF4-FFF2-40B4-BE49-F238E27FC236}">
                <a16:creationId xmlns:a16="http://schemas.microsoft.com/office/drawing/2014/main" id="{3188CC02-19D2-4159-B31B-A653DC35869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64324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357120" y="619762"/>
            <a:ext cx="8290560" cy="599440"/>
          </a:xfrm>
        </p:spPr>
        <p:txBody>
          <a:bodyPr/>
          <a:lstStyle/>
          <a:p>
            <a:pPr eaLnBrk="1" hangingPunct="1"/>
            <a:r>
              <a:rPr lang="en-US" altLang="en-US" dirty="0"/>
              <a:t>802.11 WNG</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306453" y="1412241"/>
            <a:ext cx="12517120" cy="4439919"/>
          </a:xfrm>
        </p:spPr>
        <p:txBody>
          <a:bodyPr/>
          <a:lstStyle/>
          <a:p>
            <a:pPr marL="487695" indent="-487695">
              <a:lnSpc>
                <a:spcPct val="110000"/>
              </a:lnSpc>
              <a:spcBef>
                <a:spcPts val="0"/>
              </a:spcBef>
              <a:defRPr/>
            </a:pPr>
            <a:r>
              <a:rPr lang="en-GB" altLang="en-US" dirty="0"/>
              <a:t>Announcements</a:t>
            </a:r>
          </a:p>
          <a:p>
            <a:pPr marL="487695" indent="-487695">
              <a:lnSpc>
                <a:spcPct val="110000"/>
              </a:lnSpc>
              <a:spcBef>
                <a:spcPts val="0"/>
              </a:spcBef>
              <a:defRPr/>
            </a:pPr>
            <a:r>
              <a:rPr lang="en-GB" altLang="en-US" dirty="0"/>
              <a:t>Approval of Previous meeting minutes </a:t>
            </a:r>
          </a:p>
          <a:p>
            <a:pPr marL="894108" lvl="1" indent="-406413">
              <a:lnSpc>
                <a:spcPct val="110000"/>
              </a:lnSpc>
              <a:spcBef>
                <a:spcPts val="0"/>
              </a:spcBef>
              <a:defRPr/>
            </a:pPr>
            <a:r>
              <a:rPr lang="en-GB" altLang="en-US" sz="1920" dirty="0"/>
              <a:t>Minutes from July:</a:t>
            </a:r>
          </a:p>
          <a:p>
            <a:pPr marL="1259879" lvl="2" indent="-406413">
              <a:lnSpc>
                <a:spcPct val="110000"/>
              </a:lnSpc>
              <a:spcBef>
                <a:spcPts val="0"/>
              </a:spcBef>
              <a:defRPr/>
            </a:pPr>
            <a:r>
              <a:rPr lang="en-GB" altLang="en-US" sz="1707" dirty="0">
                <a:hlinkClick r:id="rId3"/>
              </a:rPr>
              <a:t>https://mentor.ieee.org/802.11/dcn/24/11-24-1300-00-0wng-wng-meeting-minutes-2024-july-montreal-meeting.docx</a:t>
            </a:r>
            <a:r>
              <a:rPr lang="en-GB" altLang="en-US" sz="1707" dirty="0"/>
              <a:t>  </a:t>
            </a:r>
          </a:p>
          <a:p>
            <a:pPr marL="467375" indent="-406413">
              <a:lnSpc>
                <a:spcPct val="110000"/>
              </a:lnSpc>
              <a:spcBef>
                <a:spcPts val="0"/>
              </a:spcBef>
              <a:defRPr/>
            </a:pPr>
            <a:r>
              <a:rPr lang="en-GB" altLang="en-US" dirty="0"/>
              <a:t>Presentations</a:t>
            </a:r>
          </a:p>
          <a:p>
            <a:pPr lvl="1">
              <a:lnSpc>
                <a:spcPct val="110000"/>
              </a:lnSpc>
              <a:spcBef>
                <a:spcPts val="0"/>
              </a:spcBef>
              <a:buFont typeface="Wingdings" panose="05000000000000000000" pitchFamily="2" charset="2"/>
              <a:buChar char="Ø"/>
              <a:defRPr/>
            </a:pPr>
            <a:r>
              <a:rPr lang="en-US" dirty="0">
                <a:solidFill>
                  <a:srgbClr val="222222"/>
                </a:solidFill>
                <a:highlight>
                  <a:srgbClr val="FFFFFF"/>
                </a:highlight>
                <a:cs typeface="Arial" panose="020B0604020202020204" pitchFamily="34" charset="0"/>
              </a:rPr>
              <a:t>“Quality of Outcome”, </a:t>
            </a:r>
            <a:r>
              <a:rPr lang="en-US" dirty="0" err="1">
                <a:solidFill>
                  <a:srgbClr val="222222"/>
                </a:solidFill>
                <a:highlight>
                  <a:srgbClr val="FFFFFF"/>
                </a:highlight>
                <a:cs typeface="Arial" panose="020B0604020202020204" pitchFamily="34" charset="0"/>
              </a:rPr>
              <a:t>Bjørn</a:t>
            </a:r>
            <a:r>
              <a:rPr lang="en-US" dirty="0">
                <a:solidFill>
                  <a:srgbClr val="222222"/>
                </a:solidFill>
                <a:highlight>
                  <a:srgbClr val="FFFFFF"/>
                </a:highlight>
                <a:cs typeface="Arial" panose="020B0604020202020204" pitchFamily="34" charset="0"/>
              </a:rPr>
              <a:t> Ivar Teigen (Domos) [From IETF - related to L4S]</a:t>
            </a:r>
          </a:p>
          <a:p>
            <a:pPr lvl="1">
              <a:lnSpc>
                <a:spcPct val="110000"/>
              </a:lnSpc>
              <a:spcBef>
                <a:spcPts val="0"/>
              </a:spcBef>
              <a:buFont typeface="Wingdings" panose="05000000000000000000" pitchFamily="2" charset="2"/>
              <a:buChar char="Ø"/>
              <a:defRPr/>
            </a:pPr>
            <a:r>
              <a:rPr lang="en-US" dirty="0">
                <a:solidFill>
                  <a:srgbClr val="222222"/>
                </a:solidFill>
                <a:highlight>
                  <a:srgbClr val="FFFFFF"/>
                </a:highlight>
                <a:cs typeface="Arial" panose="020B0604020202020204" pitchFamily="34" charset="0"/>
              </a:rPr>
              <a:t>“</a:t>
            </a:r>
            <a:r>
              <a:rPr lang="en-US" b="0" i="0" dirty="0">
                <a:solidFill>
                  <a:srgbClr val="222222"/>
                </a:solidFill>
                <a:effectLst/>
                <a:cs typeface="Arial" panose="020B0604020202020204" pitchFamily="34" charset="0"/>
              </a:rPr>
              <a:t>Segregated Data Services</a:t>
            </a:r>
            <a:r>
              <a:rPr lang="en-US" b="0" i="0" dirty="0">
                <a:solidFill>
                  <a:srgbClr val="222222"/>
                </a:solidFill>
                <a:effectLst/>
                <a:highlight>
                  <a:srgbClr val="FFFFFF"/>
                </a:highlight>
                <a:cs typeface="Arial" panose="020B0604020202020204" pitchFamily="34" charset="0"/>
              </a:rPr>
              <a:t>”, Donald Eastlake (Independent)</a:t>
            </a:r>
          </a:p>
          <a:p>
            <a:pPr lvl="1">
              <a:lnSpc>
                <a:spcPct val="110000"/>
              </a:lnSpc>
              <a:spcBef>
                <a:spcPts val="0"/>
              </a:spcBef>
              <a:buFont typeface="Wingdings" panose="05000000000000000000" pitchFamily="2" charset="2"/>
              <a:buChar char="Ø"/>
              <a:defRPr/>
            </a:pPr>
            <a:r>
              <a:rPr lang="en-US" dirty="0">
                <a:solidFill>
                  <a:srgbClr val="222222"/>
                </a:solidFill>
                <a:highlight>
                  <a:srgbClr val="FFFFFF"/>
                </a:highlight>
                <a:cs typeface="Arial" panose="020B0604020202020204" pitchFamily="34" charset="0"/>
              </a:rPr>
              <a:t>“Proposal on intelligent radio path control technique to improve SNR and resolve the radio shadow zone in millimeter wave band system”, </a:t>
            </a:r>
            <a:r>
              <a:rPr lang="en-US" b="0" i="0" dirty="0">
                <a:solidFill>
                  <a:srgbClr val="000000"/>
                </a:solidFill>
                <a:effectLst/>
                <a:cs typeface="Arial" panose="020B0604020202020204" pitchFamily="34" charset="0"/>
              </a:rPr>
              <a:t>Ryutaro </a:t>
            </a:r>
            <a:r>
              <a:rPr lang="en-US" b="0" i="0" dirty="0" err="1">
                <a:solidFill>
                  <a:srgbClr val="000000"/>
                </a:solidFill>
                <a:effectLst/>
                <a:cs typeface="Arial" panose="020B0604020202020204" pitchFamily="34" charset="0"/>
              </a:rPr>
              <a:t>Ohmoto</a:t>
            </a:r>
            <a:r>
              <a:rPr lang="en-US" b="0" i="0" dirty="0">
                <a:solidFill>
                  <a:srgbClr val="000000"/>
                </a:solidFill>
                <a:effectLst/>
                <a:cs typeface="Arial" panose="020B0604020202020204" pitchFamily="34" charset="0"/>
              </a:rPr>
              <a:t> (Dengyo)</a:t>
            </a:r>
            <a:endParaRPr lang="en-US" dirty="0">
              <a:solidFill>
                <a:srgbClr val="222222"/>
              </a:solidFill>
              <a:highlight>
                <a:srgbClr val="FFFFFF"/>
              </a:highlight>
              <a:cs typeface="Arial" panose="020B0604020202020204" pitchFamily="34" charset="0"/>
            </a:endParaRPr>
          </a:p>
          <a:p>
            <a:pPr marL="487695" indent="-487695">
              <a:lnSpc>
                <a:spcPct val="110000"/>
              </a:lnSpc>
              <a:spcBef>
                <a:spcPts val="0"/>
              </a:spcBef>
              <a:defRPr/>
            </a:pPr>
            <a:r>
              <a:rPr lang="en-US" altLang="en-US" dirty="0"/>
              <a:t>Plans for January 2025</a:t>
            </a:r>
          </a:p>
          <a:p>
            <a:pPr marL="914429" lvl="1" indent="-487695">
              <a:lnSpc>
                <a:spcPct val="110000"/>
              </a:lnSpc>
              <a:spcBef>
                <a:spcPts val="0"/>
              </a:spcBef>
              <a:defRPr/>
            </a:pPr>
            <a:r>
              <a:rPr lang="en-US" altLang="en-US" sz="1920" dirty="0"/>
              <a:t>Chair will make a call for presentations in advance</a:t>
            </a:r>
          </a:p>
          <a:p>
            <a:pPr marL="487695" indent="-487695">
              <a:lnSpc>
                <a:spcPct val="110000"/>
              </a:lnSpc>
              <a:spcBef>
                <a:spcPts val="0"/>
              </a:spcBef>
              <a:defRPr/>
            </a:pPr>
            <a:r>
              <a:rPr lang="en-US" altLang="en-US" dirty="0"/>
              <a:t>Adjourn</a:t>
            </a:r>
          </a:p>
          <a:p>
            <a:pPr marL="0" indent="0" algn="ctr">
              <a:spcBef>
                <a:spcPts val="0"/>
              </a:spcBef>
              <a:buNone/>
              <a:defRPr/>
            </a:pPr>
            <a:r>
              <a:rPr lang="en-US" altLang="en-US" dirty="0"/>
              <a:t>Current agenda is document 11-24/1673r0</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625600" y="1137921"/>
            <a:ext cx="9753600"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133" dirty="0">
                <a:solidFill>
                  <a:schemeClr val="tx2"/>
                </a:solidFill>
              </a:rPr>
              <a:t>12 November 2024, 0800-1000 Pacific Standard Time</a:t>
            </a:r>
          </a:p>
        </p:txBody>
      </p:sp>
      <p:sp>
        <p:nvSpPr>
          <p:cNvPr id="3" name="Slide Number Placeholder 2">
            <a:extLst>
              <a:ext uri="{FF2B5EF4-FFF2-40B4-BE49-F238E27FC236}">
                <a16:creationId xmlns:a16="http://schemas.microsoft.com/office/drawing/2014/main" id="{3EF134FB-D00C-4162-9E55-72B9BB73898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Date Placeholder 3">
            <a:extLst>
              <a:ext uri="{FF2B5EF4-FFF2-40B4-BE49-F238E27FC236}">
                <a16:creationId xmlns:a16="http://schemas.microsoft.com/office/drawing/2014/main" id="{F7D9B508-9805-4C77-95CB-5E569A124B7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198832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426547" y="733214"/>
            <a:ext cx="8290560" cy="1137920"/>
          </a:xfrm>
        </p:spPr>
        <p:txBody>
          <a:bodyPr vert="horz" wrap="square" lIns="97536" tIns="48768" rIns="97536" bIns="48768" numCol="1" anchor="ctr" anchorCtr="0" compatLnSpc="1">
            <a:prstTxWarp prst="textNoShape">
              <a:avLst/>
            </a:prstTxWarp>
          </a:bodyPr>
          <a:lstStyle/>
          <a:p>
            <a:pPr algn="l"/>
            <a:r>
              <a:rPr lang="en-US" altLang="en-US" dirty="0"/>
              <a:t>IEEE 802 JTC1 SC will meet once on </a:t>
            </a:r>
            <a:r>
              <a:rPr lang="en-AU" altLang="en-US" dirty="0"/>
              <a:t>Tue, 12 November 2024 @ 4 pm PST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357120" y="2113280"/>
            <a:ext cx="8209280" cy="4632960"/>
          </a:xfrm>
        </p:spPr>
        <p:txBody>
          <a:bodyPr vert="horz" wrap="square" lIns="97536" tIns="48768" rIns="97536" bIns="48768" numCol="1" anchor="t" anchorCtr="0" compatLnSpc="1">
            <a:prstTxWarp prst="textNoShape">
              <a:avLst/>
            </a:prstTxWarp>
          </a:bodyPr>
          <a:lstStyle/>
          <a:p>
            <a:pPr marL="0" indent="0">
              <a:defRPr/>
            </a:pPr>
            <a:r>
              <a:rPr lang="en-AU" altLang="en-US" dirty="0"/>
              <a:t>Agenda items (</a:t>
            </a:r>
            <a:r>
              <a:rPr lang="en-AU" altLang="en-US" dirty="0">
                <a:hlinkClick r:id="rId3"/>
              </a:rPr>
              <a:t>ec-24-0229r01</a:t>
            </a:r>
            <a:r>
              <a:rPr lang="en-AU" altLang="en-US" dirty="0"/>
              <a:t>)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lvl="1">
              <a:defRPr/>
            </a:pPr>
            <a:r>
              <a:rPr lang="en-AU" dirty="0"/>
              <a:t>Plus a special presentation and discussion on how to move IEEE 802.11 standards forward by Andrew Myles</a:t>
            </a:r>
          </a:p>
        </p:txBody>
      </p:sp>
      <p:sp>
        <p:nvSpPr>
          <p:cNvPr id="6" name="Slide Number Placeholder 5">
            <a:extLst>
              <a:ext uri="{FF2B5EF4-FFF2-40B4-BE49-F238E27FC236}">
                <a16:creationId xmlns:a16="http://schemas.microsoft.com/office/drawing/2014/main" id="{4D35DDAE-5E89-40BA-9E67-746C21397E0A}"/>
              </a:ext>
            </a:extLst>
          </p:cNvPr>
          <p:cNvSpPr>
            <a:spLocks noGrp="1"/>
          </p:cNvSpPr>
          <p:nvPr>
            <p:ph type="sldNum" idx="12"/>
          </p:nvPr>
        </p:nvSpPr>
        <p:spPr/>
        <p:txBody>
          <a:bodyPr/>
          <a:lstStyle/>
          <a:p>
            <a:r>
              <a:rPr lang="en-GB"/>
              <a:t>Slide </a:t>
            </a:r>
            <a:fld id="{F5D8E26B-7BCF-4D25-9C89-0168A6618F18}" type="slidenum">
              <a:rPr lang="en-GB" smtClean="0"/>
              <a:pPr/>
              <a:t>9</a:t>
            </a:fld>
            <a:endParaRPr lang="en-GB"/>
          </a:p>
        </p:txBody>
      </p:sp>
      <p:sp>
        <p:nvSpPr>
          <p:cNvPr id="7" name="Date Placeholder 6">
            <a:extLst>
              <a:ext uri="{FF2B5EF4-FFF2-40B4-BE49-F238E27FC236}">
                <a16:creationId xmlns:a16="http://schemas.microsoft.com/office/drawing/2014/main" id="{EBB07A51-717C-4324-B642-D8528EF0A7F8}"/>
              </a:ext>
            </a:extLst>
          </p:cNvPr>
          <p:cNvSpPr>
            <a:spLocks noGrp="1"/>
          </p:cNvSpPr>
          <p:nvPr>
            <p:ph type="dt" idx="10"/>
          </p:nvPr>
        </p:nvSpPr>
        <p:spPr/>
        <p:txBody>
          <a:bodyPr/>
          <a:lstStyle/>
          <a:p>
            <a:r>
              <a:rPr lang="en-US"/>
              <a:t>November 2024</a:t>
            </a:r>
            <a:endParaRPr lang="en-GB"/>
          </a:p>
        </p:txBody>
      </p:sp>
    </p:spTree>
    <p:extLst>
      <p:ext uri="{BB962C8B-B14F-4D97-AF65-F5344CB8AC3E}">
        <p14:creationId xmlns:p14="http://schemas.microsoft.com/office/powerpoint/2010/main" val="18412185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601*132"/>
  <p:tag name="TABLE_ENDDRAG_RECT" val="286*297*601*1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4451</TotalTime>
  <Words>1957</Words>
  <Application>Microsoft Office PowerPoint</Application>
  <PresentationFormat>Custom</PresentationFormat>
  <Paragraphs>322</Paragraphs>
  <Slides>18</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MS PGothic</vt:lpstr>
      <vt:lpstr>Arial</vt:lpstr>
      <vt:lpstr>Arial Unicode MS</vt:lpstr>
      <vt:lpstr>Calibri</vt:lpstr>
      <vt:lpstr>Courier New</vt:lpstr>
      <vt:lpstr>Times New Roman</vt:lpstr>
      <vt:lpstr>Wingdings</vt:lpstr>
      <vt:lpstr>Office Theme</vt:lpstr>
      <vt:lpstr>November 2024 802.11 Liaison Report </vt:lpstr>
      <vt:lpstr>PowerPoint Presentation</vt:lpstr>
      <vt:lpstr>AIML SC Artificial Intelligence and Machine Learning </vt:lpstr>
      <vt:lpstr>ARC (Architecture)</vt:lpstr>
      <vt:lpstr>ARC (Architecture)</vt:lpstr>
      <vt:lpstr>Coex SC (Coexistence) </vt:lpstr>
      <vt:lpstr>PAR Review SC</vt:lpstr>
      <vt:lpstr>802.11 WNG</vt:lpstr>
      <vt:lpstr>IEEE 802 JTC1 SC will meet once on Tue, 12 November 2024 @ 4 pm PST</vt:lpstr>
      <vt:lpstr>TGmf (Maintenance) Summary </vt:lpstr>
      <vt:lpstr>TGbf (WLAN Sensing)</vt:lpstr>
      <vt:lpstr>TGbi</vt:lpstr>
      <vt:lpstr>TGbk 320MHz Positioning</vt:lpstr>
      <vt:lpstr>TGbn (Ultra High Reliability)</vt:lpstr>
      <vt:lpstr>TGbp Snapshot</vt:lpstr>
      <vt:lpstr>Enhanced Light Communications (ELC) SG</vt:lpstr>
      <vt:lpstr>IMMW SG – Integrated mmWave</vt:lpstr>
      <vt:lpstr>Automotive TIG 11 November 2024, 1600-1800 Pacific Standard Time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178</cp:revision>
  <cp:lastPrinted>2015-01-08T23:35:49Z</cp:lastPrinted>
  <dcterms:created xsi:type="dcterms:W3CDTF">2014-10-30T17:06:39Z</dcterms:created>
  <dcterms:modified xsi:type="dcterms:W3CDTF">2024-11-11T19:51:19Z</dcterms:modified>
</cp:coreProperties>
</file>