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16" r:id="rId18"/>
    <p:sldId id="315" r:id="rId19"/>
    <p:sldId id="304" r:id="rId20"/>
    <p:sldId id="346" r:id="rId21"/>
    <p:sldId id="345" r:id="rId22"/>
    <p:sldId id="318" r:id="rId2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11" autoAdjust="0"/>
    <p:restoredTop sz="94127" autoAdjust="0"/>
  </p:normalViewPr>
  <p:slideViewPr>
    <p:cSldViewPr>
      <p:cViewPr varScale="1">
        <p:scale>
          <a:sx n="98" d="100"/>
          <a:sy n="98" d="100"/>
        </p:scale>
        <p:origin x="1637" y="91"/>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11/7/2024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802.19-24/0036r1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802world.org/wireless/"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linkedin.com/company/ieee802"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575560089"/>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lgn="l">
              <a:spcAft>
                <a:spcPts val="0"/>
              </a:spcAft>
            </a:pPr>
            <a:r>
              <a:rPr lang="en-US" sz="1600" b="0" i="0" dirty="0">
                <a:solidFill>
                  <a:srgbClr val="222222"/>
                </a:solidFill>
                <a:effectLst/>
                <a:highlight>
                  <a:srgbClr val="FFFFFF"/>
                </a:highlight>
                <a:latin typeface="Arial" panose="020B0604020202020204" pitchFamily="34" charset="0"/>
              </a:rPr>
              <a:t>       No voting between July and November meetings.</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Coex (Tuesday AM1)</a:t>
            </a:r>
          </a:p>
          <a:p>
            <a:pPr lvl="1"/>
            <a:r>
              <a:rPr lang="en-US" sz="2200" b="1" dirty="0"/>
              <a:t>802.11 Coex (Tuesday PM3) – Joint meeting with 802.15.4ab</a:t>
            </a:r>
          </a:p>
          <a:p>
            <a:pPr lvl="1"/>
            <a:r>
              <a:rPr lang="en-US" sz="2200" b="1" dirty="0"/>
              <a:t>802.11 </a:t>
            </a:r>
            <a:r>
              <a:rPr lang="en-US" sz="2200" b="1" dirty="0" err="1"/>
              <a:t>Coex</a:t>
            </a:r>
            <a:r>
              <a:rPr lang="en-US" sz="2200" b="1" dirty="0"/>
              <a:t> (Thursday AM1)</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0FA21614-BB0D-A7B9-B023-69B9747D60FA}"/>
              </a:ext>
            </a:extLst>
          </p:cNvPr>
          <p:cNvPicPr>
            <a:picLocks noChangeAspect="1"/>
          </p:cNvPicPr>
          <p:nvPr/>
        </p:nvPicPr>
        <p:blipFill>
          <a:blip r:embed="rId2"/>
          <a:stretch>
            <a:fillRect/>
          </a:stretch>
        </p:blipFill>
        <p:spPr>
          <a:xfrm>
            <a:off x="1294362" y="2286000"/>
            <a:ext cx="6111240" cy="122682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November IEEE 802 plenary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a:t>
            </a:r>
            <a:r>
              <a:rPr lang="en-US" sz="2133" dirty="0">
                <a:hlinkClick r:id="rId2"/>
              </a:rPr>
              <a:t>https://802world.org/wireless/</a:t>
            </a:r>
            <a:endParaRPr lang="en-US" sz="2133" dirty="0"/>
          </a:p>
          <a:p>
            <a:pPr>
              <a:buFont typeface="Arial" panose="020B0604020202020204" pitchFamily="34" charset="0"/>
              <a:buChar char="•"/>
            </a:pPr>
            <a:endParaRPr lang="en-US" sz="2133"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F356BF-EA60-1F41-42AD-B898606FE45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BD2CDB1-1A6A-3963-0E7C-6713EE09BC21}"/>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6DB79422-BAF5-FA48-848E-16EE6F3665DF}"/>
              </a:ext>
            </a:extLst>
          </p:cNvPr>
          <p:cNvSpPr>
            <a:spLocks noGrp="1"/>
          </p:cNvSpPr>
          <p:nvPr>
            <p:ph type="dt" idx="15"/>
          </p:nvPr>
        </p:nvSpPr>
        <p:spPr/>
        <p:txBody>
          <a:bodyPr/>
          <a:lstStyle/>
          <a:p>
            <a:r>
              <a:rPr lang="en-US" dirty="0"/>
              <a:t>November 2024</a:t>
            </a:r>
            <a:endParaRPr lang="en-GB" dirty="0"/>
          </a:p>
        </p:txBody>
      </p:sp>
      <p:sp>
        <p:nvSpPr>
          <p:cNvPr id="7" name="Title 1">
            <a:extLst>
              <a:ext uri="{FF2B5EF4-FFF2-40B4-BE49-F238E27FC236}">
                <a16:creationId xmlns:a16="http://schemas.microsoft.com/office/drawing/2014/main" id="{46836A59-DF9B-9BFC-BEAF-615D92C2D741}"/>
              </a:ext>
            </a:extLst>
          </p:cNvPr>
          <p:cNvSpPr>
            <a:spLocks noGrp="1"/>
          </p:cNvSpPr>
          <p:nvPr>
            <p:ph type="title"/>
          </p:nvPr>
        </p:nvSpPr>
        <p:spPr>
          <a:xfrm>
            <a:off x="577426" y="806019"/>
            <a:ext cx="8534400" cy="792162"/>
          </a:xfrm>
        </p:spPr>
        <p:txBody>
          <a:bodyPr/>
          <a:lstStyle/>
          <a:p>
            <a:r>
              <a:rPr lang="en-US" sz="2400" b="0" i="0" dirty="0">
                <a:solidFill>
                  <a:srgbClr val="000000"/>
                </a:solidFill>
                <a:effectLst/>
                <a:latin typeface="Verdana" panose="020B0604030504040204" pitchFamily="34" charset="0"/>
              </a:rPr>
              <a:t>Public Visibility SC Activities</a:t>
            </a:r>
            <a:endParaRPr lang="en-US" sz="4400" dirty="0"/>
          </a:p>
        </p:txBody>
      </p:sp>
      <p:sp>
        <p:nvSpPr>
          <p:cNvPr id="8" name="Content Placeholder 2">
            <a:extLst>
              <a:ext uri="{FF2B5EF4-FFF2-40B4-BE49-F238E27FC236}">
                <a16:creationId xmlns:a16="http://schemas.microsoft.com/office/drawing/2014/main" id="{74EFFE2A-936C-13B9-FD10-F882B891555C}"/>
              </a:ext>
            </a:extLst>
          </p:cNvPr>
          <p:cNvSpPr>
            <a:spLocks noGrp="1"/>
          </p:cNvSpPr>
          <p:nvPr>
            <p:ph idx="1"/>
          </p:nvPr>
        </p:nvSpPr>
        <p:spPr>
          <a:xfrm>
            <a:off x="599651" y="1742644"/>
            <a:ext cx="8512176" cy="5135562"/>
          </a:xfrm>
        </p:spPr>
        <p:txBody>
          <a:bodyPr>
            <a:normAutofit/>
          </a:bodyPr>
          <a:lstStyle/>
          <a:p>
            <a:pPr marL="914400" lvl="2" indent="0">
              <a:buNone/>
            </a:pPr>
            <a:endParaRPr lang="en-US" altLang="en-US" sz="1600" b="1" dirty="0">
              <a:solidFill>
                <a:schemeClr val="tx1"/>
              </a:solidFill>
              <a:cs typeface="Calibri" panose="020F0502020204030204" pitchFamily="34" charset="0"/>
            </a:endParaRPr>
          </a:p>
          <a:p>
            <a:pPr marL="914400" lvl="2" indent="0">
              <a:buNone/>
            </a:pPr>
            <a:r>
              <a:rPr lang="en-US" altLang="en-US" sz="1600" b="1" dirty="0">
                <a:solidFill>
                  <a:schemeClr val="tx1"/>
                </a:solidFill>
                <a:cs typeface="Calibri" panose="020F0502020204030204" pitchFamily="34" charset="0"/>
              </a:rPr>
              <a:t>IEEE 802 has a </a:t>
            </a:r>
            <a:r>
              <a:rPr lang="en-US" altLang="en-US" sz="1600" b="1" dirty="0" err="1">
                <a:solidFill>
                  <a:schemeClr val="tx1"/>
                </a:solidFill>
                <a:cs typeface="Calibri" panose="020F0502020204030204" pitchFamily="34" charset="0"/>
              </a:rPr>
              <a:t>linkedin</a:t>
            </a:r>
            <a:r>
              <a:rPr lang="en-US" altLang="en-US" sz="1600" b="1" dirty="0">
                <a:solidFill>
                  <a:schemeClr val="tx1"/>
                </a:solidFill>
                <a:cs typeface="Calibri" panose="020F0502020204030204" pitchFamily="34" charset="0"/>
              </a:rPr>
              <a:t> page</a:t>
            </a:r>
          </a:p>
          <a:p>
            <a:pPr marL="914400" lvl="2" indent="0">
              <a:buNone/>
            </a:pPr>
            <a:r>
              <a:rPr lang="en-US" altLang="en-US" sz="1600" b="1" dirty="0">
                <a:solidFill>
                  <a:schemeClr val="tx1"/>
                </a:solidFill>
                <a:cs typeface="Calibri" panose="020F0502020204030204" pitchFamily="34" charset="0"/>
              </a:rPr>
              <a:t>LinkedIn – </a:t>
            </a:r>
            <a:r>
              <a:rPr lang="en-US" altLang="en-US" sz="1600" b="1" dirty="0">
                <a:solidFill>
                  <a:schemeClr val="tx1"/>
                </a:solidFill>
                <a:cs typeface="Calibri" panose="020F0502020204030204" pitchFamily="34" charset="0"/>
                <a:hlinkClick r:id="rId2">
                  <a:extLst>
                    <a:ext uri="{A12FA001-AC4F-418D-AE19-62706E023703}">
                      <ahyp:hlinkClr xmlns:ahyp="http://schemas.microsoft.com/office/drawing/2018/hyperlinkcolor" val="tx"/>
                    </a:ext>
                  </a:extLst>
                </a:hlinkClick>
              </a:rPr>
              <a:t>https://www.linkedin.com/company/ieee802</a:t>
            </a:r>
            <a:r>
              <a:rPr lang="en-US" altLang="en-US" sz="1600" b="1" dirty="0">
                <a:solidFill>
                  <a:schemeClr val="tx1"/>
                </a:solidFill>
                <a:cs typeface="Calibri" panose="020F0502020204030204" pitchFamily="34" charset="0"/>
              </a:rPr>
              <a:t> </a:t>
            </a:r>
          </a:p>
          <a:p>
            <a:pPr marL="914400" lvl="2" indent="0">
              <a:buNone/>
            </a:pPr>
            <a:endParaRPr lang="en-US" altLang="en-US" sz="1600" dirty="0">
              <a:cs typeface="Calibri" panose="020F0502020204030204" pitchFamily="34" charset="0"/>
            </a:endParaRPr>
          </a:p>
          <a:p>
            <a:pPr marL="0" indent="0">
              <a:buNone/>
            </a:pPr>
            <a:endParaRPr lang="en-US" sz="1600" u="sng" dirty="0"/>
          </a:p>
          <a:p>
            <a:pPr marL="0" indent="0">
              <a:buNone/>
            </a:pPr>
            <a:endParaRPr lang="en-US" sz="1600" dirty="0"/>
          </a:p>
        </p:txBody>
      </p:sp>
      <p:pic>
        <p:nvPicPr>
          <p:cNvPr id="2" name="Picture 1">
            <a:extLst>
              <a:ext uri="{FF2B5EF4-FFF2-40B4-BE49-F238E27FC236}">
                <a16:creationId xmlns:a16="http://schemas.microsoft.com/office/drawing/2014/main" id="{3099F02D-7A59-49F5-6F13-229FDFC28A81}"/>
              </a:ext>
            </a:extLst>
          </p:cNvPr>
          <p:cNvPicPr>
            <a:picLocks noChangeAspect="1"/>
          </p:cNvPicPr>
          <p:nvPr/>
        </p:nvPicPr>
        <p:blipFill>
          <a:blip r:embed="rId3"/>
          <a:stretch>
            <a:fillRect/>
          </a:stretch>
        </p:blipFill>
        <p:spPr>
          <a:xfrm>
            <a:off x="3124200" y="3025473"/>
            <a:ext cx="3505200" cy="3505200"/>
          </a:xfrm>
          <a:prstGeom prst="rect">
            <a:avLst/>
          </a:prstGeom>
        </p:spPr>
      </p:pic>
    </p:spTree>
    <p:extLst>
      <p:ext uri="{BB962C8B-B14F-4D97-AF65-F5344CB8AC3E}">
        <p14:creationId xmlns:p14="http://schemas.microsoft.com/office/powerpoint/2010/main" val="2870283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0BCB15B-F6AC-3E24-52D9-423E1998ABD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7B1E1C3-BA58-7AA3-AA59-EF16FB511233}"/>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A4CC6211-344F-2208-05EB-B0562024DD8A}"/>
              </a:ext>
            </a:extLst>
          </p:cNvPr>
          <p:cNvSpPr>
            <a:spLocks noGrp="1"/>
          </p:cNvSpPr>
          <p:nvPr>
            <p:ph type="dt" idx="15"/>
          </p:nvPr>
        </p:nvSpPr>
        <p:spPr/>
        <p:txBody>
          <a:bodyPr/>
          <a:lstStyle/>
          <a:p>
            <a:r>
              <a:rPr lang="en-US" dirty="0"/>
              <a:t>November 2024</a:t>
            </a:r>
            <a:endParaRPr lang="en-GB" dirty="0"/>
          </a:p>
        </p:txBody>
      </p:sp>
      <p:sp>
        <p:nvSpPr>
          <p:cNvPr id="7" name="Title 1">
            <a:extLst>
              <a:ext uri="{FF2B5EF4-FFF2-40B4-BE49-F238E27FC236}">
                <a16:creationId xmlns:a16="http://schemas.microsoft.com/office/drawing/2014/main" id="{F0F6887C-4A4F-EE9D-42A2-0C65F1EBB689}"/>
              </a:ext>
            </a:extLst>
          </p:cNvPr>
          <p:cNvSpPr>
            <a:spLocks noGrp="1"/>
          </p:cNvSpPr>
          <p:nvPr>
            <p:ph type="title"/>
          </p:nvPr>
        </p:nvSpPr>
        <p:spPr>
          <a:xfrm>
            <a:off x="681567" y="3810000"/>
            <a:ext cx="8305800" cy="792162"/>
          </a:xfrm>
        </p:spPr>
        <p:txBody>
          <a:bodyPr/>
          <a:lstStyle/>
          <a:p>
            <a:pPr algn="l"/>
            <a:r>
              <a:rPr lang="en-US" b="0" i="0" dirty="0">
                <a:solidFill>
                  <a:srgbClr val="404041"/>
                </a:solidFill>
                <a:effectLst/>
                <a:highlight>
                  <a:srgbClr val="FFFFFF"/>
                </a:highlight>
                <a:latin typeface="Oswald" panose="00000500000000000000" pitchFamily="2" charset="0"/>
              </a:rPr>
              <a:t>IEEE Conference on Standards for Communications and Networking</a:t>
            </a:r>
            <a:br>
              <a:rPr lang="en-US" b="0" i="0" dirty="0">
                <a:solidFill>
                  <a:srgbClr val="404041"/>
                </a:solidFill>
                <a:effectLst/>
                <a:highlight>
                  <a:srgbClr val="FFFFFF"/>
                </a:highlight>
                <a:latin typeface="Oswald" panose="00000500000000000000" pitchFamily="2" charset="0"/>
              </a:rPr>
            </a:br>
            <a:r>
              <a:rPr lang="en-US" b="0" i="0" dirty="0">
                <a:solidFill>
                  <a:srgbClr val="404041"/>
                </a:solidFill>
                <a:effectLst/>
                <a:highlight>
                  <a:srgbClr val="FFFFFF"/>
                </a:highlight>
                <a:latin typeface="Oswald" panose="00000500000000000000" pitchFamily="2" charset="0"/>
              </a:rPr>
              <a:t>25–27 November 2024 // Belgrade, Serbia</a:t>
            </a:r>
            <a:br>
              <a:rPr lang="en-US" b="0" i="0" dirty="0">
                <a:solidFill>
                  <a:srgbClr val="404041"/>
                </a:solidFill>
                <a:effectLst/>
                <a:highlight>
                  <a:srgbClr val="FFFFFF"/>
                </a:highlight>
                <a:latin typeface="Oswald" panose="00000500000000000000" pitchFamily="2" charset="0"/>
              </a:rPr>
            </a:br>
            <a:br>
              <a:rPr lang="en-US" b="0" i="0" dirty="0">
                <a:solidFill>
                  <a:srgbClr val="404041"/>
                </a:solidFill>
                <a:effectLst/>
                <a:highlight>
                  <a:srgbClr val="FFFFFF"/>
                </a:highlight>
                <a:latin typeface="Oswald" panose="00000500000000000000" pitchFamily="2" charset="0"/>
              </a:rPr>
            </a:br>
            <a:r>
              <a:rPr lang="en-US" sz="2800" b="0" i="0" dirty="0">
                <a:solidFill>
                  <a:srgbClr val="404041"/>
                </a:solidFill>
                <a:effectLst/>
                <a:highlight>
                  <a:srgbClr val="FFFFFF"/>
                </a:highlight>
                <a:latin typeface="Oswald" panose="00000500000000000000" pitchFamily="2" charset="0"/>
              </a:rPr>
              <a:t>Online Workshop:</a:t>
            </a:r>
            <a:br>
              <a:rPr lang="en-US" b="0" i="0" dirty="0">
                <a:solidFill>
                  <a:srgbClr val="404041"/>
                </a:solidFill>
                <a:effectLst/>
                <a:highlight>
                  <a:srgbClr val="FFFFFF"/>
                </a:highlight>
                <a:latin typeface="Oswald" panose="00000500000000000000" pitchFamily="2" charset="0"/>
              </a:rPr>
            </a:br>
            <a:r>
              <a:rPr lang="en-US" sz="1800" b="0" i="0" dirty="0">
                <a:solidFill>
                  <a:srgbClr val="616161"/>
                </a:solidFill>
                <a:effectLst/>
                <a:latin typeface="Open Sans" panose="020B0606030504020204" pitchFamily="34" charset="0"/>
              </a:rPr>
              <a:t>Why Standards Matter: How IEEE Standards Drive Industry Advancement and Foster Entrepreneurial Success</a:t>
            </a:r>
            <a:br>
              <a:rPr lang="en-US" b="0" i="0" dirty="0">
                <a:solidFill>
                  <a:srgbClr val="404041"/>
                </a:solidFill>
                <a:effectLst/>
                <a:highlight>
                  <a:srgbClr val="FFFFFF"/>
                </a:highlight>
                <a:latin typeface="Oswald" panose="00000500000000000000" pitchFamily="2" charset="0"/>
              </a:rPr>
            </a:br>
            <a:r>
              <a:rPr lang="en-US" sz="2400" b="0" i="0" dirty="0">
                <a:solidFill>
                  <a:srgbClr val="404041"/>
                </a:solidFill>
                <a:effectLst/>
                <a:highlight>
                  <a:srgbClr val="FFFFFF"/>
                </a:highlight>
                <a:latin typeface="Oswald" panose="00000500000000000000" pitchFamily="2" charset="0"/>
              </a:rPr>
              <a:t>https://events.vtools.ieee.org/event/register/434033</a:t>
            </a:r>
            <a:br>
              <a:rPr lang="en-US" b="0" i="0" dirty="0">
                <a:solidFill>
                  <a:srgbClr val="404041"/>
                </a:solidFill>
                <a:effectLst/>
                <a:highlight>
                  <a:srgbClr val="F1F1F2"/>
                </a:highlight>
                <a:latin typeface="Lucida Grande"/>
              </a:rPr>
            </a:br>
            <a:r>
              <a:rPr lang="en-US" sz="2400" b="0" i="0" dirty="0">
                <a:solidFill>
                  <a:srgbClr val="404041"/>
                </a:solidFill>
                <a:effectLst/>
                <a:highlight>
                  <a:srgbClr val="F1F1F2"/>
                </a:highlight>
                <a:latin typeface="Lucida Grande"/>
              </a:rPr>
              <a:t>David Law, Glenn Parsons</a:t>
            </a:r>
            <a:endParaRPr lang="en-US" b="0" i="0" dirty="0">
              <a:solidFill>
                <a:srgbClr val="404041"/>
              </a:solidFill>
              <a:effectLst/>
              <a:highlight>
                <a:srgbClr val="FFFFFF"/>
              </a:highlight>
              <a:latin typeface="Oswald" panose="00000500000000000000" pitchFamily="2" charset="0"/>
            </a:endParaRPr>
          </a:p>
        </p:txBody>
      </p:sp>
      <p:pic>
        <p:nvPicPr>
          <p:cNvPr id="8" name="Picture 2" descr="Home">
            <a:extLst>
              <a:ext uri="{FF2B5EF4-FFF2-40B4-BE49-F238E27FC236}">
                <a16:creationId xmlns:a16="http://schemas.microsoft.com/office/drawing/2014/main" id="{D8BAA200-7813-B778-D803-5D07D8DA64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824" y="838200"/>
            <a:ext cx="3887978" cy="1112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34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September 2024 WG Minutes (24/035r0) </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a:t>
            </a:r>
          </a:p>
          <a:p>
            <a:r>
              <a:rPr lang="en-US" sz="2800" dirty="0">
                <a:ea typeface="Calibri" panose="020F0502020204030204" pitchFamily="34" charset="0"/>
                <a:cs typeface="Calibri" panose="020F0502020204030204" pitchFamily="34" charset="0"/>
              </a:rPr>
              <a:t>Seconded by:</a:t>
            </a: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4418</TotalTime>
  <Words>2021</Words>
  <Application>Microsoft Office PowerPoint</Application>
  <PresentationFormat>Custom</PresentationFormat>
  <Paragraphs>212</Paragraphs>
  <Slides>22</Slides>
  <Notes>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22</vt:i4>
      </vt:variant>
    </vt:vector>
  </HeadingPairs>
  <TitlesOfParts>
    <vt:vector size="35" baseType="lpstr">
      <vt:lpstr>MS Gothic</vt:lpstr>
      <vt:lpstr>Arial</vt:lpstr>
      <vt:lpstr>Arial Unicode MS</vt:lpstr>
      <vt:lpstr>Calibri</vt:lpstr>
      <vt:lpstr>Courier New</vt:lpstr>
      <vt:lpstr>Lucida Grande</vt:lpstr>
      <vt:lpstr>Monotype Sorts</vt:lpstr>
      <vt:lpstr>Open Sans</vt:lpstr>
      <vt:lpstr>Oswald</vt:lpstr>
      <vt:lpstr>Times New Roman</vt:lpstr>
      <vt:lpstr>Verdana</vt:lpstr>
      <vt:lpstr>Wingdings</vt:lpstr>
      <vt:lpstr>Office Theme</vt:lpstr>
      <vt:lpstr>November 2024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802.19.3a Task Group</vt:lpstr>
      <vt:lpstr>Coexistence Meetings</vt:lpstr>
      <vt:lpstr>Schedule</vt:lpstr>
      <vt:lpstr>Public Visibility SC Activities</vt:lpstr>
      <vt:lpstr>IEEE Conference on Standards for Communications and Networking 25–27 November 2024 // Belgrade, Serbia  Online Workshop: Why Standards Matter: How IEEE Standards Drive Industry Advancement and Foster Entrepreneurial Success https://events.vtools.ieee.org/event/register/434033 David Law, Glenn Parsons</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176</cp:revision>
  <cp:lastPrinted>2015-01-08T23:35:49Z</cp:lastPrinted>
  <dcterms:created xsi:type="dcterms:W3CDTF">2014-10-30T17:06:39Z</dcterms:created>
  <dcterms:modified xsi:type="dcterms:W3CDTF">2024-11-08T09:09:12Z</dcterms:modified>
</cp:coreProperties>
</file>