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318" r:id="rId3"/>
    <p:sldId id="315" r:id="rId4"/>
    <p:sldId id="314" r:id="rId5"/>
    <p:sldId id="312" r:id="rId6"/>
    <p:sldId id="317" r:id="rId7"/>
    <p:sldId id="313"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629" autoAdjust="0"/>
    <p:restoredTop sz="94127" autoAdjust="0"/>
  </p:normalViewPr>
  <p:slideViewPr>
    <p:cSldViewPr>
      <p:cViewPr varScale="1">
        <p:scale>
          <a:sx n="73" d="100"/>
          <a:sy n="73" d="100"/>
        </p:scale>
        <p:origin x="1416" y="58"/>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3" d="100"/>
          <a:sy n="83" d="100"/>
        </p:scale>
        <p:origin x="3816" y="8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9/9/2024</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Benjamin Rolfe, BCA et al</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t>Sept 2024</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t>Sept 2024</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Benjamin Rolfe, BCA et al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802.19-24/0033r1</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development.standards.ieee.org/myproject-web/app#viewpar/14995/11032"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t>Sept 2024</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a:t>Benjamin Rolfe, BCA et 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8940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3600" dirty="0"/>
              <a:t>TG 19.3a Agenda and Meeting Slides </a:t>
            </a:r>
            <a:br>
              <a:rPr lang="en-US" sz="3600" dirty="0"/>
            </a:br>
            <a:r>
              <a:rPr lang="en-US" sz="3600" dirty="0"/>
              <a:t>Sept 2024</a:t>
            </a:r>
            <a:endParaRPr lang="en-GB" sz="3600" dirty="0"/>
          </a:p>
        </p:txBody>
      </p:sp>
      <p:sp>
        <p:nvSpPr>
          <p:cNvPr id="3074" name="Rectangle 2"/>
          <p:cNvSpPr>
            <a:spLocks noGrp="1" noChangeArrowheads="1"/>
          </p:cNvSpPr>
          <p:nvPr>
            <p:ph type="body" idx="1"/>
          </p:nvPr>
        </p:nvSpPr>
        <p:spPr>
          <a:xfrm>
            <a:off x="731520" y="17102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200" b="0" dirty="0"/>
              <a:t>Date: 2024-09-09</a:t>
            </a:r>
            <a:endParaRPr lang="en-GB" sz="2200" b="0" dirty="0">
              <a:highlight>
                <a:srgbClr val="FFFF00"/>
              </a:highlight>
            </a:endParaRP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
        <p:nvSpPr>
          <p:cNvPr id="13" name="Rectangle 4">
            <a:extLst>
              <a:ext uri="{FF2B5EF4-FFF2-40B4-BE49-F238E27FC236}">
                <a16:creationId xmlns:a16="http://schemas.microsoft.com/office/drawing/2014/main" id="{11DA9CE0-040E-4838-A418-077971D49C84}"/>
              </a:ext>
            </a:extLst>
          </p:cNvPr>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graphicFrame>
        <p:nvGraphicFramePr>
          <p:cNvPr id="14" name="Table 13">
            <a:extLst>
              <a:ext uri="{FF2B5EF4-FFF2-40B4-BE49-F238E27FC236}">
                <a16:creationId xmlns:a16="http://schemas.microsoft.com/office/drawing/2014/main" id="{EA28245D-D5A1-4C4C-87E9-81BA55C2B95A}"/>
              </a:ext>
            </a:extLst>
          </p:cNvPr>
          <p:cNvGraphicFramePr>
            <a:graphicFrameLocks noGrp="1"/>
          </p:cNvGraphicFramePr>
          <p:nvPr>
            <p:extLst>
              <p:ext uri="{D42A27DB-BD31-4B8C-83A1-F6EECF244321}">
                <p14:modId xmlns:p14="http://schemas.microsoft.com/office/powerpoint/2010/main" val="4115696754"/>
              </p:ext>
            </p:extLst>
          </p:nvPr>
        </p:nvGraphicFramePr>
        <p:xfrm>
          <a:off x="497524" y="2590800"/>
          <a:ext cx="8189276" cy="685800"/>
        </p:xfrm>
        <a:graphic>
          <a:graphicData uri="http://schemas.openxmlformats.org/drawingml/2006/table">
            <a:tbl>
              <a:tblPr>
                <a:tableStyleId>{5C22544A-7EE6-4342-B048-85BDC9FD1C3A}</a:tableStyleId>
              </a:tblPr>
              <a:tblGrid>
                <a:gridCol w="2626676">
                  <a:extLst>
                    <a:ext uri="{9D8B030D-6E8A-4147-A177-3AD203B41FA5}">
                      <a16:colId xmlns:a16="http://schemas.microsoft.com/office/drawing/2014/main" val="1982600515"/>
                    </a:ext>
                  </a:extLst>
                </a:gridCol>
                <a:gridCol w="2438400">
                  <a:extLst>
                    <a:ext uri="{9D8B030D-6E8A-4147-A177-3AD203B41FA5}">
                      <a16:colId xmlns:a16="http://schemas.microsoft.com/office/drawing/2014/main" val="2703258511"/>
                    </a:ext>
                  </a:extLst>
                </a:gridCol>
                <a:gridCol w="3124200">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Benjamin Rolfe</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l">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BCA,  et al</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err="1">
                          <a:effectLst/>
                          <a:latin typeface="Calibri" panose="020F0502020204030204" pitchFamily="34" charset="0"/>
                          <a:cs typeface="Calibri" panose="020F0502020204030204" pitchFamily="34" charset="0"/>
                        </a:rPr>
                        <a:t>Ben.rolfe</a:t>
                      </a:r>
                      <a:r>
                        <a:rPr lang="en-US" sz="1800" dirty="0">
                          <a:effectLst/>
                          <a:latin typeface="Calibri" panose="020F0502020204030204" pitchFamily="34" charset="0"/>
                          <a:cs typeface="Calibri" panose="020F0502020204030204" pitchFamily="34" charset="0"/>
                        </a:rPr>
                        <a:t> @ 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3ED6CC-B0C1-697B-19CE-B66292FA60EF}"/>
              </a:ext>
            </a:extLst>
          </p:cNvPr>
          <p:cNvSpPr>
            <a:spLocks noGrp="1"/>
          </p:cNvSpPr>
          <p:nvPr>
            <p:ph type="title"/>
          </p:nvPr>
        </p:nvSpPr>
        <p:spPr/>
        <p:txBody>
          <a:bodyPr/>
          <a:lstStyle/>
          <a:p>
            <a:r>
              <a:rPr lang="en-US" dirty="0"/>
              <a:t>Tg19.3a</a:t>
            </a:r>
          </a:p>
        </p:txBody>
      </p:sp>
      <p:sp>
        <p:nvSpPr>
          <p:cNvPr id="3" name="Content Placeholder 2">
            <a:extLst>
              <a:ext uri="{FF2B5EF4-FFF2-40B4-BE49-F238E27FC236}">
                <a16:creationId xmlns:a16="http://schemas.microsoft.com/office/drawing/2014/main" id="{614D9BAB-3026-C1F6-6349-E15993FE9AB1}"/>
              </a:ext>
            </a:extLst>
          </p:cNvPr>
          <p:cNvSpPr>
            <a:spLocks noGrp="1"/>
          </p:cNvSpPr>
          <p:nvPr>
            <p:ph idx="1"/>
          </p:nvPr>
        </p:nvSpPr>
        <p:spPr>
          <a:xfrm>
            <a:off x="757796" y="1867749"/>
            <a:ext cx="8288868" cy="1332651"/>
          </a:xfrm>
        </p:spPr>
        <p:txBody>
          <a:bodyPr/>
          <a:lstStyle/>
          <a:p>
            <a:pPr marL="0" indent="0" algn="ctr">
              <a:buNone/>
            </a:pPr>
            <a:r>
              <a:rPr lang="en-US" dirty="0"/>
              <a:t>802 Wireless Interim Session, September 2024</a:t>
            </a:r>
          </a:p>
          <a:p>
            <a:pPr marL="0" indent="0" algn="ctr">
              <a:buNone/>
            </a:pPr>
            <a:r>
              <a:rPr lang="en-US" dirty="0"/>
              <a:t>Waikoloa Beach, Hawaii, HI</a:t>
            </a:r>
          </a:p>
          <a:p>
            <a:pPr marL="0" indent="0" algn="ctr">
              <a:buNone/>
            </a:pPr>
            <a:r>
              <a:rPr lang="en-US" dirty="0"/>
              <a:t>And remotely world-wide</a:t>
            </a:r>
          </a:p>
          <a:p>
            <a:pPr marL="0" indent="0" algn="ctr">
              <a:buNone/>
            </a:pPr>
            <a:endParaRPr lang="en-US" dirty="0"/>
          </a:p>
          <a:p>
            <a:pPr marL="0" indent="0" algn="ctr">
              <a:buNone/>
            </a:pPr>
            <a:endParaRPr lang="en-US" dirty="0"/>
          </a:p>
          <a:p>
            <a:pPr marL="0" indent="0" algn="ctr">
              <a:buNone/>
            </a:pPr>
            <a:endParaRPr lang="en-US" dirty="0"/>
          </a:p>
        </p:txBody>
      </p:sp>
      <p:sp>
        <p:nvSpPr>
          <p:cNvPr id="4" name="Slide Number Placeholder 3">
            <a:extLst>
              <a:ext uri="{FF2B5EF4-FFF2-40B4-BE49-F238E27FC236}">
                <a16:creationId xmlns:a16="http://schemas.microsoft.com/office/drawing/2014/main" id="{29D32A22-3967-2626-2AD9-C8274746AAA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FBE8A32-B75A-3AE6-DBE5-14528E14264E}"/>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2F11E009-9C64-474A-2CBB-DD237DB39FF7}"/>
              </a:ext>
            </a:extLst>
          </p:cNvPr>
          <p:cNvSpPr>
            <a:spLocks noGrp="1"/>
          </p:cNvSpPr>
          <p:nvPr>
            <p:ph type="dt" idx="15"/>
          </p:nvPr>
        </p:nvSpPr>
        <p:spPr/>
        <p:txBody>
          <a:bodyPr/>
          <a:lstStyle/>
          <a:p>
            <a:r>
              <a:rPr lang="en-US"/>
              <a:t>Sept 2024</a:t>
            </a:r>
            <a:endParaRPr lang="en-GB" dirty="0"/>
          </a:p>
        </p:txBody>
      </p:sp>
      <p:pic>
        <p:nvPicPr>
          <p:cNvPr id="9" name="Picture 8">
            <a:extLst>
              <a:ext uri="{FF2B5EF4-FFF2-40B4-BE49-F238E27FC236}">
                <a16:creationId xmlns:a16="http://schemas.microsoft.com/office/drawing/2014/main" id="{9B2C536C-1065-796F-5338-A0BA55F5CD84}"/>
              </a:ext>
            </a:extLst>
          </p:cNvPr>
          <p:cNvPicPr>
            <a:picLocks noChangeAspect="1"/>
          </p:cNvPicPr>
          <p:nvPr/>
        </p:nvPicPr>
        <p:blipFill>
          <a:blip r:embed="rId2"/>
          <a:stretch>
            <a:fillRect/>
          </a:stretch>
        </p:blipFill>
        <p:spPr>
          <a:xfrm>
            <a:off x="2895600" y="3453277"/>
            <a:ext cx="4267570" cy="3200677"/>
          </a:xfrm>
          <a:prstGeom prst="rect">
            <a:avLst/>
          </a:prstGeom>
        </p:spPr>
      </p:pic>
    </p:spTree>
    <p:extLst>
      <p:ext uri="{BB962C8B-B14F-4D97-AF65-F5344CB8AC3E}">
        <p14:creationId xmlns:p14="http://schemas.microsoft.com/office/powerpoint/2010/main" val="2668538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61CD2-4CED-8477-B086-28EAC0341CD4}"/>
              </a:ext>
            </a:extLst>
          </p:cNvPr>
          <p:cNvSpPr>
            <a:spLocks noGrp="1"/>
          </p:cNvSpPr>
          <p:nvPr>
            <p:ph type="title"/>
          </p:nvPr>
        </p:nvSpPr>
        <p:spPr/>
        <p:txBody>
          <a:bodyPr/>
          <a:lstStyle/>
          <a:p>
            <a:r>
              <a:rPr lang="en-US" dirty="0"/>
              <a:t>Project Overview</a:t>
            </a:r>
          </a:p>
        </p:txBody>
      </p:sp>
      <p:sp>
        <p:nvSpPr>
          <p:cNvPr id="3" name="Content Placeholder 2">
            <a:extLst>
              <a:ext uri="{FF2B5EF4-FFF2-40B4-BE49-F238E27FC236}">
                <a16:creationId xmlns:a16="http://schemas.microsoft.com/office/drawing/2014/main" id="{C38EF4A4-41C3-F23D-FB95-B7A546465440}"/>
              </a:ext>
            </a:extLst>
          </p:cNvPr>
          <p:cNvSpPr>
            <a:spLocks noGrp="1"/>
          </p:cNvSpPr>
          <p:nvPr>
            <p:ph idx="1"/>
          </p:nvPr>
        </p:nvSpPr>
        <p:spPr/>
        <p:txBody>
          <a:bodyPr>
            <a:normAutofit lnSpcReduction="10000"/>
          </a:bodyPr>
          <a:lstStyle/>
          <a:p>
            <a:r>
              <a:rPr lang="en-US" dirty="0"/>
              <a:t>PAR approved: </a:t>
            </a:r>
            <a:r>
              <a:rPr lang="en-US" dirty="0">
                <a:hlinkClick r:id="rId2"/>
              </a:rPr>
              <a:t>https://development.standards.ieee.org/myproject-web/app#viewpar/14995/11032</a:t>
            </a:r>
            <a:endParaRPr lang="en-US" dirty="0"/>
          </a:p>
          <a:p>
            <a:r>
              <a:rPr lang="en-US" dirty="0"/>
              <a:t>Scope of the project: This amendment updates and expands coexistence recommendations to address new market requirements, increasing data traffic, greater device density of devices, and increased potential for congestion based on both IEEE Std 802.11-2020 and IEEE Std 802.15.4 sub-1 GHz standards. This amendment includes recommendations with respect to new devices, as well as compatibility with deployed legacy devices.</a:t>
            </a:r>
          </a:p>
        </p:txBody>
      </p:sp>
      <p:sp>
        <p:nvSpPr>
          <p:cNvPr id="4" name="Slide Number Placeholder 3">
            <a:extLst>
              <a:ext uri="{FF2B5EF4-FFF2-40B4-BE49-F238E27FC236}">
                <a16:creationId xmlns:a16="http://schemas.microsoft.com/office/drawing/2014/main" id="{8800ED61-657E-F3C7-3D77-EC6944DBA061}"/>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7FE5ABC2-0AA7-0557-2693-C7607253B1D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65273CC0-1519-A8AA-BA42-AE123CC84637}"/>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28960616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DE3B90-7268-31E7-B0F4-9270305AD77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2D9DE4-8B35-88EA-21A2-4AEB2FA5E871}"/>
              </a:ext>
            </a:extLst>
          </p:cNvPr>
          <p:cNvSpPr>
            <a:spLocks noGrp="1"/>
          </p:cNvSpPr>
          <p:nvPr>
            <p:ph type="title"/>
          </p:nvPr>
        </p:nvSpPr>
        <p:spPr/>
        <p:txBody>
          <a:bodyPr/>
          <a:lstStyle/>
          <a:p>
            <a:r>
              <a:rPr lang="en-US" dirty="0"/>
              <a:t>TG Overview</a:t>
            </a:r>
          </a:p>
        </p:txBody>
      </p:sp>
      <p:sp>
        <p:nvSpPr>
          <p:cNvPr id="4" name="Slide Number Placeholder 3">
            <a:extLst>
              <a:ext uri="{FF2B5EF4-FFF2-40B4-BE49-F238E27FC236}">
                <a16:creationId xmlns:a16="http://schemas.microsoft.com/office/drawing/2014/main" id="{E1F1BE84-4982-9799-1572-1063E937201A}"/>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135E74AE-5F01-5099-7757-2768655A2CB2}"/>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D610C5E2-9CE5-B924-70DD-181FDFB7478C}"/>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B9AD9136-DEB8-8D5D-8567-B97C556EB54E}"/>
              </a:ext>
            </a:extLst>
          </p:cNvPr>
          <p:cNvGraphicFramePr>
            <a:graphicFrameLocks noGrp="1"/>
          </p:cNvGraphicFramePr>
          <p:nvPr>
            <p:ph idx="1"/>
            <p:extLst>
              <p:ext uri="{D42A27DB-BD31-4B8C-83A1-F6EECF244321}">
                <p14:modId xmlns:p14="http://schemas.microsoft.com/office/powerpoint/2010/main" val="1297985215"/>
              </p:ext>
            </p:extLst>
          </p:nvPr>
        </p:nvGraphicFramePr>
        <p:xfrm>
          <a:off x="533400" y="2112963"/>
          <a:ext cx="7696200" cy="2595880"/>
        </p:xfrm>
        <a:graphic>
          <a:graphicData uri="http://schemas.openxmlformats.org/drawingml/2006/table">
            <a:tbl>
              <a:tblPr firstRow="1" bandRow="1">
                <a:tableStyleId>{5C22544A-7EE6-4342-B048-85BDC9FD1C3A}</a:tableStyleId>
              </a:tblPr>
              <a:tblGrid>
                <a:gridCol w="381000">
                  <a:extLst>
                    <a:ext uri="{9D8B030D-6E8A-4147-A177-3AD203B41FA5}">
                      <a16:colId xmlns:a16="http://schemas.microsoft.com/office/drawing/2014/main" val="126119602"/>
                    </a:ext>
                  </a:extLst>
                </a:gridCol>
                <a:gridCol w="54864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tblGrid>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80163536"/>
                  </a:ext>
                </a:extLst>
              </a:tr>
              <a:tr h="370840">
                <a:tc>
                  <a:txBody>
                    <a:bodyPr/>
                    <a:lstStyle/>
                    <a:p>
                      <a:r>
                        <a:rPr lang="en-US" sz="1800" dirty="0"/>
                        <a:t>1</a:t>
                      </a:r>
                    </a:p>
                  </a:txBody>
                  <a:tcPr/>
                </a:tc>
                <a:tc>
                  <a:txBody>
                    <a:bodyPr/>
                    <a:lstStyle/>
                    <a:p>
                      <a:r>
                        <a:rPr lang="en-US" sz="1800" dirty="0"/>
                        <a:t>Task Group Chair</a:t>
                      </a:r>
                    </a:p>
                  </a:txBody>
                  <a:tcPr/>
                </a:tc>
                <a:tc>
                  <a:txBody>
                    <a:bodyPr/>
                    <a:lstStyle/>
                    <a:p>
                      <a:r>
                        <a:rPr lang="en-US" sz="1800" dirty="0"/>
                        <a:t>Benjamin Rolfe</a:t>
                      </a:r>
                    </a:p>
                  </a:txBody>
                  <a:tcPr/>
                </a:tc>
                <a:extLst>
                  <a:ext uri="{0D108BD9-81ED-4DB2-BD59-A6C34878D82A}">
                    <a16:rowId xmlns:a16="http://schemas.microsoft.com/office/drawing/2014/main" val="1540932597"/>
                  </a:ext>
                </a:extLst>
              </a:tr>
              <a:tr h="370840">
                <a:tc>
                  <a:txBody>
                    <a:bodyPr/>
                    <a:lstStyle/>
                    <a:p>
                      <a:r>
                        <a:rPr lang="en-US" sz="1800" dirty="0"/>
                        <a:t>2</a:t>
                      </a:r>
                    </a:p>
                  </a:txBody>
                  <a:tcPr/>
                </a:tc>
                <a:tc>
                  <a:txBody>
                    <a:bodyPr/>
                    <a:lstStyle/>
                    <a:p>
                      <a:r>
                        <a:rPr lang="en-US" sz="1800" b="0" i="0" kern="1200" dirty="0">
                          <a:solidFill>
                            <a:schemeClr val="dk1"/>
                          </a:solidFill>
                          <a:effectLst/>
                          <a:latin typeface="+mn-lt"/>
                          <a:ea typeface="+mn-ea"/>
                          <a:cs typeface="+mn-cs"/>
                        </a:rPr>
                        <a:t>Task Group Technical Editor</a:t>
                      </a:r>
                      <a:endParaRPr lang="en-US" sz="1800" dirty="0"/>
                    </a:p>
                  </a:txBody>
                  <a:tcPr/>
                </a:tc>
                <a:tc>
                  <a:txBody>
                    <a:bodyPr/>
                    <a:lstStyle/>
                    <a:p>
                      <a:r>
                        <a:rPr lang="en-US" sz="1800" dirty="0"/>
                        <a:t>Shoichi Kitazawa</a:t>
                      </a:r>
                    </a:p>
                  </a:txBody>
                  <a:tcPr/>
                </a:tc>
                <a:extLst>
                  <a:ext uri="{0D108BD9-81ED-4DB2-BD59-A6C34878D82A}">
                    <a16:rowId xmlns:a16="http://schemas.microsoft.com/office/drawing/2014/main" val="983983276"/>
                  </a:ext>
                </a:extLst>
              </a:tr>
              <a:tr h="370840">
                <a:tc>
                  <a:txBody>
                    <a:bodyPr/>
                    <a:lstStyle/>
                    <a:p>
                      <a:r>
                        <a:rPr lang="en-US" sz="1800" dirty="0"/>
                        <a:t>3</a:t>
                      </a:r>
                    </a:p>
                  </a:txBody>
                  <a:tcPr/>
                </a:tc>
                <a:tc>
                  <a:txBody>
                    <a:bodyPr/>
                    <a:lstStyle/>
                    <a:p>
                      <a:r>
                        <a:rPr lang="en-US" sz="1800" dirty="0"/>
                        <a:t>Task Group Vice Chair</a:t>
                      </a:r>
                    </a:p>
                  </a:txBody>
                  <a:tcPr/>
                </a:tc>
                <a:tc>
                  <a:txBody>
                    <a:bodyPr/>
                    <a:lstStyle/>
                    <a:p>
                      <a:r>
                        <a:rPr lang="en-US" sz="1800" dirty="0"/>
                        <a:t>Kazuto Yano</a:t>
                      </a:r>
                    </a:p>
                  </a:txBody>
                  <a:tcPr/>
                </a:tc>
                <a:extLst>
                  <a:ext uri="{0D108BD9-81ED-4DB2-BD59-A6C34878D82A}">
                    <a16:rowId xmlns:a16="http://schemas.microsoft.com/office/drawing/2014/main" val="3948710630"/>
                  </a:ext>
                </a:extLst>
              </a:tr>
              <a:tr h="370840">
                <a:tc>
                  <a:txBody>
                    <a:bodyPr/>
                    <a:lstStyle/>
                    <a:p>
                      <a:r>
                        <a:rPr lang="en-US" sz="1800" dirty="0"/>
                        <a:t>4</a:t>
                      </a:r>
                    </a:p>
                  </a:txBody>
                  <a:tcPr/>
                </a:tc>
                <a:tc>
                  <a:txBody>
                    <a:bodyPr/>
                    <a:lstStyle/>
                    <a:p>
                      <a:r>
                        <a:rPr lang="en-US" sz="1800" dirty="0"/>
                        <a:t>Task Group Vice Chair</a:t>
                      </a:r>
                    </a:p>
                  </a:txBody>
                  <a:tcPr/>
                </a:tc>
                <a:tc>
                  <a:txBody>
                    <a:bodyPr/>
                    <a:lstStyle/>
                    <a:p>
                      <a:r>
                        <a:rPr lang="en-US" sz="1800" dirty="0"/>
                        <a:t>Joerg Robert</a:t>
                      </a:r>
                    </a:p>
                  </a:txBody>
                  <a:tcPr/>
                </a:tc>
                <a:extLst>
                  <a:ext uri="{0D108BD9-81ED-4DB2-BD59-A6C34878D82A}">
                    <a16:rowId xmlns:a16="http://schemas.microsoft.com/office/drawing/2014/main" val="1625841269"/>
                  </a:ext>
                </a:extLst>
              </a:tr>
              <a:tr h="370840">
                <a:tc>
                  <a:txBody>
                    <a:bodyPr/>
                    <a:lstStyle/>
                    <a:p>
                      <a:r>
                        <a:rPr lang="en-US" sz="1800" dirty="0"/>
                        <a:t>5</a:t>
                      </a:r>
                    </a:p>
                  </a:txBody>
                  <a:tcPr/>
                </a:tc>
                <a:tc>
                  <a:txBody>
                    <a:bodyPr/>
                    <a:lstStyle/>
                    <a:p>
                      <a:r>
                        <a:rPr lang="en-US" sz="1800" dirty="0"/>
                        <a:t>Task Group Recording Secretary</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err="1"/>
                        <a:t>Yukimasa</a:t>
                      </a:r>
                      <a:r>
                        <a:rPr lang="en-US" sz="1800" dirty="0"/>
                        <a:t> Nagai</a:t>
                      </a:r>
                    </a:p>
                  </a:txBody>
                  <a:tcPr/>
                </a:tc>
                <a:extLst>
                  <a:ext uri="{0D108BD9-81ED-4DB2-BD59-A6C34878D82A}">
                    <a16:rowId xmlns:a16="http://schemas.microsoft.com/office/drawing/2014/main" val="3844639547"/>
                  </a:ext>
                </a:extLst>
              </a:tr>
              <a:tr h="370840">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687358324"/>
                  </a:ext>
                </a:extLst>
              </a:tr>
            </a:tbl>
          </a:graphicData>
        </a:graphic>
      </p:graphicFrame>
    </p:spTree>
    <p:extLst>
      <p:ext uri="{BB962C8B-B14F-4D97-AF65-F5344CB8AC3E}">
        <p14:creationId xmlns:p14="http://schemas.microsoft.com/office/powerpoint/2010/main" val="10154371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634C6F-A3C2-4901-B0C9-0630E0486B1A}"/>
              </a:ext>
            </a:extLst>
          </p:cNvPr>
          <p:cNvSpPr>
            <a:spLocks noGrp="1"/>
          </p:cNvSpPr>
          <p:nvPr>
            <p:ph type="title"/>
          </p:nvPr>
        </p:nvSpPr>
        <p:spPr/>
        <p:txBody>
          <a:bodyPr/>
          <a:lstStyle/>
          <a:p>
            <a:r>
              <a:rPr lang="en-US" dirty="0"/>
              <a:t>Agenda</a:t>
            </a:r>
          </a:p>
        </p:txBody>
      </p:sp>
      <p:sp>
        <p:nvSpPr>
          <p:cNvPr id="4" name="Slide Number Placeholder 3">
            <a:extLst>
              <a:ext uri="{FF2B5EF4-FFF2-40B4-BE49-F238E27FC236}">
                <a16:creationId xmlns:a16="http://schemas.microsoft.com/office/drawing/2014/main" id="{65084C7E-844E-4904-941B-28B709F00C00}"/>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EC77173-4E6C-4C89-8F9F-7446C07C75D1}"/>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3CA5FD41-C7F5-4DC0-91EC-7DE3A381BDAE}"/>
              </a:ext>
            </a:extLst>
          </p:cNvPr>
          <p:cNvSpPr>
            <a:spLocks noGrp="1"/>
          </p:cNvSpPr>
          <p:nvPr>
            <p:ph type="dt" idx="15"/>
          </p:nvPr>
        </p:nvSpPr>
        <p:spPr/>
        <p:txBody>
          <a:bodyPr/>
          <a:lstStyle/>
          <a:p>
            <a:r>
              <a:rPr lang="en-US"/>
              <a:t>Sept 2024</a:t>
            </a:r>
            <a:endParaRPr lang="en-GB" dirty="0"/>
          </a:p>
        </p:txBody>
      </p:sp>
      <p:graphicFrame>
        <p:nvGraphicFramePr>
          <p:cNvPr id="9" name="Content Placeholder 8">
            <a:extLst>
              <a:ext uri="{FF2B5EF4-FFF2-40B4-BE49-F238E27FC236}">
                <a16:creationId xmlns:a16="http://schemas.microsoft.com/office/drawing/2014/main" id="{D7C933D6-B5A2-AE4D-8DA9-3676F61FC9F1}"/>
              </a:ext>
            </a:extLst>
          </p:cNvPr>
          <p:cNvGraphicFramePr>
            <a:graphicFrameLocks noGrp="1"/>
          </p:cNvGraphicFramePr>
          <p:nvPr>
            <p:ph idx="1"/>
            <p:extLst>
              <p:ext uri="{D42A27DB-BD31-4B8C-83A1-F6EECF244321}">
                <p14:modId xmlns:p14="http://schemas.microsoft.com/office/powerpoint/2010/main" val="3673783999"/>
              </p:ext>
            </p:extLst>
          </p:nvPr>
        </p:nvGraphicFramePr>
        <p:xfrm>
          <a:off x="533400" y="1676400"/>
          <a:ext cx="8486775" cy="4942840"/>
        </p:xfrm>
        <a:graphic>
          <a:graphicData uri="http://schemas.openxmlformats.org/drawingml/2006/table">
            <a:tbl>
              <a:tblPr firstRow="1" bandRow="1">
                <a:tableStyleId>{5C22544A-7EE6-4342-B048-85BDC9FD1C3A}</a:tableStyleId>
              </a:tblPr>
              <a:tblGrid>
                <a:gridCol w="533400">
                  <a:extLst>
                    <a:ext uri="{9D8B030D-6E8A-4147-A177-3AD203B41FA5}">
                      <a16:colId xmlns:a16="http://schemas.microsoft.com/office/drawing/2014/main" val="126119602"/>
                    </a:ext>
                  </a:extLst>
                </a:gridCol>
                <a:gridCol w="5334000">
                  <a:extLst>
                    <a:ext uri="{9D8B030D-6E8A-4147-A177-3AD203B41FA5}">
                      <a16:colId xmlns:a16="http://schemas.microsoft.com/office/drawing/2014/main" val="3194517717"/>
                    </a:ext>
                  </a:extLst>
                </a:gridCol>
                <a:gridCol w="1828800">
                  <a:extLst>
                    <a:ext uri="{9D8B030D-6E8A-4147-A177-3AD203B41FA5}">
                      <a16:colId xmlns:a16="http://schemas.microsoft.com/office/drawing/2014/main" val="3870017320"/>
                    </a:ext>
                  </a:extLst>
                </a:gridCol>
                <a:gridCol w="790575">
                  <a:extLst>
                    <a:ext uri="{9D8B030D-6E8A-4147-A177-3AD203B41FA5}">
                      <a16:colId xmlns:a16="http://schemas.microsoft.com/office/drawing/2014/main" val="290908767"/>
                    </a:ext>
                  </a:extLst>
                </a:gridCol>
              </a:tblGrid>
              <a:tr h="370840">
                <a:tc>
                  <a:txBody>
                    <a:bodyPr/>
                    <a:lstStyle/>
                    <a:p>
                      <a:endParaRPr lang="en-US" sz="1800" dirty="0"/>
                    </a:p>
                  </a:txBody>
                  <a:tcPr/>
                </a:tc>
                <a:tc>
                  <a:txBody>
                    <a:bodyPr/>
                    <a:lstStyle/>
                    <a:p>
                      <a:r>
                        <a:rPr lang="en-US" sz="1800" dirty="0"/>
                        <a:t>Topic</a:t>
                      </a:r>
                    </a:p>
                  </a:txBody>
                  <a:tcPr/>
                </a:tc>
                <a:tc>
                  <a:txBody>
                    <a:bodyPr/>
                    <a:lstStyle/>
                    <a:p>
                      <a:r>
                        <a:rPr lang="en-US" sz="1800" dirty="0"/>
                        <a:t>Presenter</a:t>
                      </a:r>
                    </a:p>
                  </a:txBody>
                  <a:tcPr/>
                </a:tc>
                <a:tc>
                  <a:txBody>
                    <a:bodyPr/>
                    <a:lstStyle/>
                    <a:p>
                      <a:r>
                        <a:rPr lang="en-US" sz="1800" dirty="0"/>
                        <a:t>Time</a:t>
                      </a:r>
                    </a:p>
                  </a:txBody>
                  <a:tcPr/>
                </a:tc>
                <a:extLst>
                  <a:ext uri="{0D108BD9-81ED-4DB2-BD59-A6C34878D82A}">
                    <a16:rowId xmlns:a16="http://schemas.microsoft.com/office/drawing/2014/main" val="2980163536"/>
                  </a:ext>
                </a:extLst>
              </a:tr>
              <a:tr h="223837">
                <a:tc>
                  <a:txBody>
                    <a:bodyPr/>
                    <a:lstStyle/>
                    <a:p>
                      <a:endParaRPr lang="en-US" sz="1800" dirty="0"/>
                    </a:p>
                  </a:txBody>
                  <a:tcPr/>
                </a:tc>
                <a:tc>
                  <a:txBody>
                    <a:bodyPr/>
                    <a:lstStyle/>
                    <a:p>
                      <a:r>
                        <a:rPr lang="en-US" sz="1800" b="1" dirty="0">
                          <a:solidFill>
                            <a:schemeClr val="accent2">
                              <a:lumMod val="50000"/>
                            </a:schemeClr>
                          </a:solidFill>
                        </a:rPr>
                        <a:t>Monday 09-September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222438553"/>
                  </a:ext>
                </a:extLst>
              </a:tr>
              <a:tr h="223837">
                <a:tc>
                  <a:txBody>
                    <a:bodyPr/>
                    <a:lstStyle/>
                    <a:p>
                      <a:r>
                        <a:rPr lang="en-US" sz="1800" dirty="0"/>
                        <a:t>1</a:t>
                      </a:r>
                    </a:p>
                  </a:txBody>
                  <a:tcPr/>
                </a:tc>
                <a:tc>
                  <a:txBody>
                    <a:bodyPr/>
                    <a:lstStyle/>
                    <a:p>
                      <a:r>
                        <a:rPr lang="en-US" sz="1800" dirty="0"/>
                        <a:t>Intro and overhead</a:t>
                      </a:r>
                    </a:p>
                  </a:txBody>
                  <a:tcPr/>
                </a:tc>
                <a:tc>
                  <a:txBody>
                    <a:bodyPr/>
                    <a:lstStyle/>
                    <a:p>
                      <a:r>
                        <a:rPr lang="en-US" sz="1800" dirty="0"/>
                        <a:t>Chair</a:t>
                      </a:r>
                    </a:p>
                  </a:txBody>
                  <a:tcPr/>
                </a:tc>
                <a:tc>
                  <a:txBody>
                    <a:bodyPr/>
                    <a:lstStyle/>
                    <a:p>
                      <a:r>
                        <a:rPr lang="en-US" sz="1800" dirty="0"/>
                        <a:t>00:10</a:t>
                      </a:r>
                    </a:p>
                  </a:txBody>
                  <a:tcPr/>
                </a:tc>
                <a:extLst>
                  <a:ext uri="{0D108BD9-81ED-4DB2-BD59-A6C34878D82A}">
                    <a16:rowId xmlns:a16="http://schemas.microsoft.com/office/drawing/2014/main" val="2163143134"/>
                  </a:ext>
                </a:extLst>
              </a:tr>
              <a:tr h="355917">
                <a:tc>
                  <a:txBody>
                    <a:bodyPr/>
                    <a:lstStyle/>
                    <a:p>
                      <a:r>
                        <a:rPr lang="en-US" sz="1800" dirty="0"/>
                        <a:t>1.1</a:t>
                      </a:r>
                    </a:p>
                  </a:txBody>
                  <a:tcPr/>
                </a:tc>
                <a:tc>
                  <a:txBody>
                    <a:bodyPr/>
                    <a:lstStyle/>
                    <a:p>
                      <a:r>
                        <a:rPr lang="en-US" sz="1800" dirty="0"/>
                        <a:t>Agenda Review</a:t>
                      </a:r>
                    </a:p>
                  </a:txBody>
                  <a:tcPr/>
                </a:tc>
                <a:tc>
                  <a:txBody>
                    <a:bodyPr/>
                    <a:lstStyle/>
                    <a:p>
                      <a:r>
                        <a:rPr lang="en-US" sz="1800" dirty="0"/>
                        <a:t>Chair</a:t>
                      </a:r>
                    </a:p>
                  </a:txBody>
                  <a:tcPr/>
                </a:tc>
                <a:tc>
                  <a:txBody>
                    <a:bodyPr/>
                    <a:lstStyle/>
                    <a:p>
                      <a:endParaRPr lang="en-US" sz="1800" dirty="0"/>
                    </a:p>
                  </a:txBody>
                  <a:tcPr/>
                </a:tc>
                <a:extLst>
                  <a:ext uri="{0D108BD9-81ED-4DB2-BD59-A6C34878D82A}">
                    <a16:rowId xmlns:a16="http://schemas.microsoft.com/office/drawing/2014/main" val="946731166"/>
                  </a:ext>
                </a:extLst>
              </a:tr>
              <a:tr h="355917">
                <a:tc>
                  <a:txBody>
                    <a:bodyPr/>
                    <a:lstStyle/>
                    <a:p>
                      <a:endParaRPr lang="en-US" sz="1800" dirty="0"/>
                    </a:p>
                  </a:txBody>
                  <a:tcPr/>
                </a:tc>
                <a:tc>
                  <a:txBody>
                    <a:bodyPr/>
                    <a:lstStyle/>
                    <a:p>
                      <a:endParaRPr lang="en-US" sz="1800" dirty="0"/>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507187736"/>
                  </a:ext>
                </a:extLst>
              </a:tr>
              <a:tr h="223837">
                <a:tc>
                  <a:txBody>
                    <a:bodyPr/>
                    <a:lstStyle/>
                    <a:p>
                      <a:r>
                        <a:rPr lang="en-US" sz="1800" dirty="0"/>
                        <a:t>3</a:t>
                      </a:r>
                    </a:p>
                  </a:txBody>
                  <a:tcPr/>
                </a:tc>
                <a:tc>
                  <a:txBody>
                    <a:bodyPr/>
                    <a:lstStyle/>
                    <a:p>
                      <a:pPr algn="l"/>
                      <a:r>
                        <a:rPr lang="en-US" sz="1800" kern="1200" dirty="0">
                          <a:solidFill>
                            <a:schemeClr val="dk1"/>
                          </a:solidFill>
                          <a:latin typeface="+mn-lt"/>
                          <a:ea typeface="+mn-ea"/>
                          <a:cs typeface="+mn-cs"/>
                        </a:rPr>
                        <a:t>Measurement result of radio noise over 920 MHz band emitted from mini PC</a:t>
                      </a:r>
                    </a:p>
                  </a:txBody>
                  <a:tcPr anchor="ctr"/>
                </a:tc>
                <a:tc>
                  <a:txBody>
                    <a:bodyPr/>
                    <a:lstStyle/>
                    <a:p>
                      <a:r>
                        <a:rPr lang="en-US" sz="1800" kern="1200" dirty="0">
                          <a:solidFill>
                            <a:schemeClr val="dk1"/>
                          </a:solidFill>
                          <a:effectLst/>
                          <a:latin typeface="+mn-lt"/>
                          <a:ea typeface="+mn-ea"/>
                          <a:cs typeface="+mn-cs"/>
                        </a:rPr>
                        <a:t>Kazuto Yano</a:t>
                      </a:r>
                      <a:endParaRPr lang="en-US" sz="1800" dirty="0"/>
                    </a:p>
                  </a:txBody>
                  <a:tcPr/>
                </a:tc>
                <a:tc>
                  <a:txBody>
                    <a:bodyPr/>
                    <a:lstStyle/>
                    <a:p>
                      <a:r>
                        <a:rPr lang="en-US" sz="1800" dirty="0"/>
                        <a:t>00:30</a:t>
                      </a:r>
                    </a:p>
                  </a:txBody>
                  <a:tcPr/>
                </a:tc>
                <a:extLst>
                  <a:ext uri="{0D108BD9-81ED-4DB2-BD59-A6C34878D82A}">
                    <a16:rowId xmlns:a16="http://schemas.microsoft.com/office/drawing/2014/main" val="36521392"/>
                  </a:ext>
                </a:extLst>
              </a:tr>
              <a:tr h="223837">
                <a:tc>
                  <a:txBody>
                    <a:bodyPr/>
                    <a:lstStyle/>
                    <a:p>
                      <a:r>
                        <a:rPr lang="en-US" sz="1800" dirty="0"/>
                        <a:t>4</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kern="1200" dirty="0">
                          <a:solidFill>
                            <a:schemeClr val="dk1"/>
                          </a:solidFill>
                          <a:latin typeface="+mn-lt"/>
                          <a:ea typeface="+mn-ea"/>
                          <a:cs typeface="+mn-cs"/>
                        </a:rPr>
                        <a:t>IEEE 802.11ah and IEEE 802.15.4g SUN OFDM PHY Coexistence Simulation</a:t>
                      </a:r>
                    </a:p>
                  </a:txBody>
                  <a:tcPr/>
                </a:tc>
                <a:tc>
                  <a:txBody>
                    <a:bodyPr/>
                    <a:lstStyle/>
                    <a:p>
                      <a:r>
                        <a:rPr lang="en-US" sz="1920" b="0" i="0" kern="1200" dirty="0" err="1">
                          <a:solidFill>
                            <a:schemeClr val="dk1"/>
                          </a:solidFill>
                          <a:effectLst/>
                          <a:latin typeface="+mn-lt"/>
                          <a:ea typeface="+mn-ea"/>
                          <a:cs typeface="+mn-cs"/>
                        </a:rPr>
                        <a:t>Takenori</a:t>
                      </a:r>
                      <a:r>
                        <a:rPr lang="en-US" sz="1920" b="0" i="0" kern="1200" dirty="0">
                          <a:solidFill>
                            <a:schemeClr val="dk1"/>
                          </a:solidFill>
                          <a:effectLst/>
                          <a:latin typeface="+mn-lt"/>
                          <a:ea typeface="+mn-ea"/>
                          <a:cs typeface="+mn-cs"/>
                        </a:rPr>
                        <a:t> Sumi</a:t>
                      </a:r>
                      <a:endParaRPr lang="en-US" sz="1800" dirty="0"/>
                    </a:p>
                  </a:txBody>
                  <a:tcPr/>
                </a:tc>
                <a:tc>
                  <a:txBody>
                    <a:bodyPr/>
                    <a:lstStyle/>
                    <a:p>
                      <a:r>
                        <a:rPr lang="en-US" sz="1800" dirty="0"/>
                        <a:t>00:20</a:t>
                      </a:r>
                    </a:p>
                  </a:txBody>
                  <a:tcPr/>
                </a:tc>
                <a:extLst>
                  <a:ext uri="{0D108BD9-81ED-4DB2-BD59-A6C34878D82A}">
                    <a16:rowId xmlns:a16="http://schemas.microsoft.com/office/drawing/2014/main" val="1399996930"/>
                  </a:ext>
                </a:extLst>
              </a:tr>
              <a:tr h="223837">
                <a:tc>
                  <a:txBody>
                    <a:bodyPr/>
                    <a:lstStyle/>
                    <a:p>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1" dirty="0">
                          <a:solidFill>
                            <a:schemeClr val="accent2">
                              <a:lumMod val="50000"/>
                            </a:schemeClr>
                          </a:solidFill>
                        </a:rPr>
                        <a:t>Thursday 12-September</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2921502864"/>
                  </a:ext>
                </a:extLst>
              </a:tr>
              <a:tr h="223837">
                <a:tc>
                  <a:txBody>
                    <a:bodyPr/>
                    <a:lstStyle/>
                    <a:p>
                      <a:r>
                        <a:rPr lang="en-US" sz="1800" dirty="0"/>
                        <a:t>5</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802.15.4 Coexistence Feature Summary</a:t>
                      </a:r>
                    </a:p>
                  </a:txBody>
                  <a:tcPr/>
                </a:tc>
                <a:tc>
                  <a:txBody>
                    <a:bodyPr/>
                    <a:lstStyle/>
                    <a:p>
                      <a:r>
                        <a:rPr lang="en-US" sz="1800" dirty="0"/>
                        <a:t>B. Rolfe</a:t>
                      </a:r>
                    </a:p>
                  </a:txBody>
                  <a:tcPr/>
                </a:tc>
                <a:tc>
                  <a:txBody>
                    <a:bodyPr/>
                    <a:lstStyle/>
                    <a:p>
                      <a:r>
                        <a:rPr lang="en-US" sz="1800" dirty="0"/>
                        <a:t>00:20</a:t>
                      </a:r>
                    </a:p>
                  </a:txBody>
                  <a:tcPr/>
                </a:tc>
                <a:extLst>
                  <a:ext uri="{0D108BD9-81ED-4DB2-BD59-A6C34878D82A}">
                    <a16:rowId xmlns:a16="http://schemas.microsoft.com/office/drawing/2014/main" val="2480054099"/>
                  </a:ext>
                </a:extLst>
              </a:tr>
              <a:tr h="223837">
                <a:tc>
                  <a:txBody>
                    <a:bodyPr/>
                    <a:lstStyle/>
                    <a:p>
                      <a:r>
                        <a:rPr lang="en-US" sz="1800" dirty="0"/>
                        <a:t>6</a:t>
                      </a:r>
                    </a:p>
                  </a:txBody>
                  <a:tcPr/>
                </a:tc>
                <a:tc>
                  <a:txBody>
                    <a:bodyPr/>
                    <a:lstStyle/>
                    <a:p>
                      <a:r>
                        <a:rPr lang="en-US" sz="1800" dirty="0"/>
                        <a:t>Call for Contributions for November</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r>
                        <a:rPr lang="en-US" sz="1800" dirty="0"/>
                        <a:t>00:05</a:t>
                      </a:r>
                    </a:p>
                  </a:txBody>
                  <a:tcPr/>
                </a:tc>
                <a:extLst>
                  <a:ext uri="{0D108BD9-81ED-4DB2-BD59-A6C34878D82A}">
                    <a16:rowId xmlns:a16="http://schemas.microsoft.com/office/drawing/2014/main" val="3104991797"/>
                  </a:ext>
                </a:extLst>
              </a:tr>
              <a:tr h="223837">
                <a:tc>
                  <a:txBody>
                    <a:bodyPr/>
                    <a:lstStyle/>
                    <a:p>
                      <a:r>
                        <a:rPr lang="en-US" sz="1800" dirty="0"/>
                        <a:t>6</a:t>
                      </a:r>
                    </a:p>
                  </a:txBody>
                  <a:tcPr/>
                </a:tc>
                <a:tc>
                  <a:txBody>
                    <a:bodyPr/>
                    <a:lstStyle/>
                    <a:p>
                      <a:r>
                        <a:rPr lang="en-US" sz="1800" dirty="0" err="1"/>
                        <a:t>Aob</a:t>
                      </a:r>
                      <a:endParaRPr lang="en-US" sz="1800" dirty="0"/>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Chair</a:t>
                      </a:r>
                    </a:p>
                  </a:txBody>
                  <a:tcPr/>
                </a:tc>
                <a:tc>
                  <a:txBody>
                    <a:bodyPr/>
                    <a:lstStyle/>
                    <a:p>
                      <a:endParaRPr lang="en-US" sz="1800" dirty="0"/>
                    </a:p>
                  </a:txBody>
                  <a:tcPr/>
                </a:tc>
                <a:extLst>
                  <a:ext uri="{0D108BD9-81ED-4DB2-BD59-A6C34878D82A}">
                    <a16:rowId xmlns:a16="http://schemas.microsoft.com/office/drawing/2014/main" val="3533736417"/>
                  </a:ext>
                </a:extLst>
              </a:tr>
              <a:tr h="223837">
                <a:tc>
                  <a:txBody>
                    <a:bodyPr/>
                    <a:lstStyle/>
                    <a:p>
                      <a:r>
                        <a:rPr lang="en-US" sz="1800" dirty="0"/>
                        <a:t>7</a:t>
                      </a:r>
                    </a:p>
                  </a:txBody>
                  <a:tcPr/>
                </a:tc>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dirty="0"/>
                        <a:t>Adjourn</a:t>
                      </a:r>
                    </a:p>
                  </a:txBody>
                  <a:tcPr/>
                </a:tc>
                <a:tc>
                  <a:txBody>
                    <a:bodyPr/>
                    <a:lstStyle/>
                    <a:p>
                      <a:endParaRPr lang="en-US" sz="1800" dirty="0"/>
                    </a:p>
                  </a:txBody>
                  <a:tcPr/>
                </a:tc>
                <a:tc>
                  <a:txBody>
                    <a:bodyPr/>
                    <a:lstStyle/>
                    <a:p>
                      <a:endParaRPr lang="en-US" sz="1800" dirty="0"/>
                    </a:p>
                  </a:txBody>
                  <a:tcPr/>
                </a:tc>
                <a:extLst>
                  <a:ext uri="{0D108BD9-81ED-4DB2-BD59-A6C34878D82A}">
                    <a16:rowId xmlns:a16="http://schemas.microsoft.com/office/drawing/2014/main" val="438814077"/>
                  </a:ext>
                </a:extLst>
              </a:tr>
            </a:tbl>
          </a:graphicData>
        </a:graphic>
      </p:graphicFrame>
    </p:spTree>
    <p:extLst>
      <p:ext uri="{BB962C8B-B14F-4D97-AF65-F5344CB8AC3E}">
        <p14:creationId xmlns:p14="http://schemas.microsoft.com/office/powerpoint/2010/main" val="807392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FD7BCA-FC59-5391-3243-821440BE30BB}"/>
              </a:ext>
            </a:extLst>
          </p:cNvPr>
          <p:cNvSpPr>
            <a:spLocks noGrp="1"/>
          </p:cNvSpPr>
          <p:nvPr>
            <p:ph type="title"/>
          </p:nvPr>
        </p:nvSpPr>
        <p:spPr>
          <a:xfrm>
            <a:off x="731520" y="731523"/>
            <a:ext cx="8288868" cy="640078"/>
          </a:xfrm>
        </p:spPr>
        <p:txBody>
          <a:bodyPr/>
          <a:lstStyle/>
          <a:p>
            <a:r>
              <a:rPr lang="en-US" dirty="0"/>
              <a:t>Near Term Milestones</a:t>
            </a:r>
          </a:p>
        </p:txBody>
      </p:sp>
      <p:sp>
        <p:nvSpPr>
          <p:cNvPr id="3" name="Content Placeholder 2">
            <a:extLst>
              <a:ext uri="{FF2B5EF4-FFF2-40B4-BE49-F238E27FC236}">
                <a16:creationId xmlns:a16="http://schemas.microsoft.com/office/drawing/2014/main" id="{5783AA9D-34B5-B7DA-651D-FDE22F7F3005}"/>
              </a:ext>
            </a:extLst>
          </p:cNvPr>
          <p:cNvSpPr>
            <a:spLocks noGrp="1"/>
          </p:cNvSpPr>
          <p:nvPr>
            <p:ph idx="1"/>
          </p:nvPr>
        </p:nvSpPr>
        <p:spPr>
          <a:xfrm>
            <a:off x="731520" y="1456270"/>
            <a:ext cx="8288868" cy="5044439"/>
          </a:xfrm>
        </p:spPr>
        <p:txBody>
          <a:bodyPr/>
          <a:lstStyle/>
          <a:p>
            <a:pPr>
              <a:buFont typeface="Wingdings" panose="05000000000000000000" pitchFamily="2" charset="2"/>
              <a:buChar char="ü"/>
            </a:pPr>
            <a:r>
              <a:rPr lang="en-US" dirty="0"/>
              <a:t>PAR Approval</a:t>
            </a:r>
          </a:p>
          <a:p>
            <a:pPr>
              <a:buFont typeface="Wingdings" panose="05000000000000000000" pitchFamily="2" charset="2"/>
              <a:buChar char="ü"/>
            </a:pPr>
            <a:r>
              <a:rPr lang="en-US" dirty="0"/>
              <a:t>Officer appointment </a:t>
            </a:r>
          </a:p>
          <a:p>
            <a:pPr>
              <a:buFont typeface="Wingdings" panose="05000000000000000000" pitchFamily="2" charset="2"/>
              <a:buChar char="ü"/>
            </a:pPr>
            <a:r>
              <a:rPr lang="en-US" dirty="0"/>
              <a:t>Call for contributions for May 2024 Wireless interim</a:t>
            </a:r>
          </a:p>
          <a:p>
            <a:r>
              <a:rPr lang="en-US" dirty="0"/>
              <a:t>Collect background information </a:t>
            </a:r>
          </a:p>
          <a:p>
            <a:pPr lvl="1"/>
            <a:r>
              <a:rPr lang="en-US" dirty="0"/>
              <a:t>Use cases</a:t>
            </a:r>
          </a:p>
          <a:p>
            <a:pPr lvl="1"/>
            <a:r>
              <a:rPr lang="en-US" dirty="0"/>
              <a:t>Technical constraints and characteristics </a:t>
            </a:r>
          </a:p>
          <a:p>
            <a:pPr lvl="1"/>
            <a:r>
              <a:rPr lang="en-US" b="1" u="sng" dirty="0"/>
              <a:t>Supporting data (simulation, measurements)</a:t>
            </a:r>
          </a:p>
          <a:p>
            <a:r>
              <a:rPr lang="en-US" dirty="0"/>
              <a:t>Discuss and agree on initial project timeline</a:t>
            </a:r>
          </a:p>
          <a:p>
            <a:pPr lvl="1"/>
            <a:r>
              <a:rPr lang="en-US" dirty="0"/>
              <a:t>Develop technical content</a:t>
            </a:r>
          </a:p>
          <a:p>
            <a:pPr lvl="1"/>
            <a:r>
              <a:rPr lang="en-US" dirty="0"/>
              <a:t>Produce draft</a:t>
            </a:r>
          </a:p>
          <a:p>
            <a:pPr lvl="1"/>
            <a:r>
              <a:rPr lang="en-US" dirty="0"/>
              <a:t>Working group ballot </a:t>
            </a:r>
          </a:p>
          <a:p>
            <a:pPr lvl="1"/>
            <a:r>
              <a:rPr lang="en-US" dirty="0"/>
              <a:t>SA Ballot</a:t>
            </a:r>
          </a:p>
        </p:txBody>
      </p:sp>
      <p:sp>
        <p:nvSpPr>
          <p:cNvPr id="4" name="Slide Number Placeholder 3">
            <a:extLst>
              <a:ext uri="{FF2B5EF4-FFF2-40B4-BE49-F238E27FC236}">
                <a16:creationId xmlns:a16="http://schemas.microsoft.com/office/drawing/2014/main" id="{D332B66D-D35A-E50A-775A-2393290B919B}"/>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BA7BEF4-1B86-2C09-3DB2-15235E100B56}"/>
              </a:ext>
            </a:extLst>
          </p:cNvPr>
          <p:cNvSpPr>
            <a:spLocks noGrp="1"/>
          </p:cNvSpPr>
          <p:nvPr>
            <p:ph type="ftr" idx="14"/>
          </p:nvPr>
        </p:nvSpPr>
        <p:spPr/>
        <p:txBody>
          <a:bodyPr/>
          <a:lstStyle/>
          <a:p>
            <a:r>
              <a:rPr lang="en-GB"/>
              <a:t>Benjamin Rolfe, BCA et al</a:t>
            </a:r>
            <a:endParaRPr lang="en-GB" dirty="0"/>
          </a:p>
        </p:txBody>
      </p:sp>
      <p:sp>
        <p:nvSpPr>
          <p:cNvPr id="6" name="Date Placeholder 5">
            <a:extLst>
              <a:ext uri="{FF2B5EF4-FFF2-40B4-BE49-F238E27FC236}">
                <a16:creationId xmlns:a16="http://schemas.microsoft.com/office/drawing/2014/main" id="{B84E0999-8B9C-6DA5-31CB-D243E2DA5B39}"/>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6959684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F4C2CC-58ED-D147-FB1C-B7BE480C7F5A}"/>
              </a:ext>
            </a:extLst>
          </p:cNvPr>
          <p:cNvSpPr>
            <a:spLocks noGrp="1"/>
          </p:cNvSpPr>
          <p:nvPr>
            <p:ph type="title"/>
          </p:nvPr>
        </p:nvSpPr>
        <p:spPr/>
        <p:txBody>
          <a:bodyPr/>
          <a:lstStyle/>
          <a:p>
            <a:r>
              <a:rPr lang="en-US" dirty="0"/>
              <a:t>Next Steps</a:t>
            </a:r>
          </a:p>
        </p:txBody>
      </p:sp>
      <p:sp>
        <p:nvSpPr>
          <p:cNvPr id="3" name="Content Placeholder 2">
            <a:extLst>
              <a:ext uri="{FF2B5EF4-FFF2-40B4-BE49-F238E27FC236}">
                <a16:creationId xmlns:a16="http://schemas.microsoft.com/office/drawing/2014/main" id="{FE246931-35EF-A5D4-7AB2-D329B39726AE}"/>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F6DE101D-6094-661C-BEB0-F5EF60B5C59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B5732C2D-948D-6E51-833D-44AE4B7B6AB5}"/>
              </a:ext>
            </a:extLst>
          </p:cNvPr>
          <p:cNvSpPr>
            <a:spLocks noGrp="1"/>
          </p:cNvSpPr>
          <p:nvPr>
            <p:ph type="ftr" idx="14"/>
          </p:nvPr>
        </p:nvSpPr>
        <p:spPr/>
        <p:txBody>
          <a:bodyPr/>
          <a:lstStyle/>
          <a:p>
            <a:r>
              <a:rPr lang="da-DK"/>
              <a:t>Benjamin Rolfe, BCA et al</a:t>
            </a:r>
            <a:endParaRPr lang="en-GB" dirty="0"/>
          </a:p>
        </p:txBody>
      </p:sp>
      <p:sp>
        <p:nvSpPr>
          <p:cNvPr id="6" name="Date Placeholder 5">
            <a:extLst>
              <a:ext uri="{FF2B5EF4-FFF2-40B4-BE49-F238E27FC236}">
                <a16:creationId xmlns:a16="http://schemas.microsoft.com/office/drawing/2014/main" id="{2E7EAAAA-02B8-B421-2C15-8D0EFBB14361}"/>
              </a:ext>
            </a:extLst>
          </p:cNvPr>
          <p:cNvSpPr>
            <a:spLocks noGrp="1"/>
          </p:cNvSpPr>
          <p:nvPr>
            <p:ph type="dt" idx="15"/>
          </p:nvPr>
        </p:nvSpPr>
        <p:spPr/>
        <p:txBody>
          <a:bodyPr/>
          <a:lstStyle/>
          <a:p>
            <a:r>
              <a:rPr lang="en-US"/>
              <a:t>Sept 2024</a:t>
            </a:r>
            <a:endParaRPr lang="en-GB" dirty="0"/>
          </a:p>
        </p:txBody>
      </p:sp>
    </p:spTree>
    <p:extLst>
      <p:ext uri="{BB962C8B-B14F-4D97-AF65-F5344CB8AC3E}">
        <p14:creationId xmlns:p14="http://schemas.microsoft.com/office/powerpoint/2010/main" val="412466981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2277</TotalTime>
  <Words>451</Words>
  <Application>Microsoft Office PowerPoint</Application>
  <PresentationFormat>Custom</PresentationFormat>
  <Paragraphs>107</Paragraphs>
  <Slides>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Arial Unicode MS</vt:lpstr>
      <vt:lpstr>Arial</vt:lpstr>
      <vt:lpstr>Calibri</vt:lpstr>
      <vt:lpstr>Courier New</vt:lpstr>
      <vt:lpstr>Times New Roman</vt:lpstr>
      <vt:lpstr>Wingdings</vt:lpstr>
      <vt:lpstr>Office Theme</vt:lpstr>
      <vt:lpstr>TG 19.3a Agenda and Meeting Slides  Sept 2024</vt:lpstr>
      <vt:lpstr>Tg19.3a</vt:lpstr>
      <vt:lpstr>Project Overview</vt:lpstr>
      <vt:lpstr>TG Overview</vt:lpstr>
      <vt:lpstr>Agenda</vt:lpstr>
      <vt:lpstr>Near Term Milestones</vt:lpstr>
      <vt:lpstr>Next Steps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188</cp:revision>
  <cp:lastPrinted>2015-01-08T23:35:49Z</cp:lastPrinted>
  <dcterms:created xsi:type="dcterms:W3CDTF">2014-10-30T17:06:39Z</dcterms:created>
  <dcterms:modified xsi:type="dcterms:W3CDTF">2024-09-10T04:43:53Z</dcterms:modified>
</cp:coreProperties>
</file>