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8" r:id="rId3"/>
    <p:sldId id="315" r:id="rId4"/>
    <p:sldId id="314" r:id="rId5"/>
    <p:sldId id="312" r:id="rId6"/>
    <p:sldId id="317" r:id="rId7"/>
    <p:sldId id="313"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29" autoAdjust="0"/>
    <p:restoredTop sz="94127" autoAdjust="0"/>
  </p:normalViewPr>
  <p:slideViewPr>
    <p:cSldViewPr>
      <p:cViewPr varScale="1">
        <p:scale>
          <a:sx n="73" d="100"/>
          <a:sy n="73" d="100"/>
        </p:scale>
        <p:origin x="141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9/9/2024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802.19-24/0033r0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Sept 2024</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2024-09-09</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115696754"/>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et 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867749"/>
            <a:ext cx="8288868" cy="1332651"/>
          </a:xfrm>
        </p:spPr>
        <p:txBody>
          <a:bodyPr/>
          <a:lstStyle/>
          <a:p>
            <a:pPr marL="0" indent="0" algn="ctr">
              <a:buNone/>
            </a:pPr>
            <a:r>
              <a:rPr lang="en-US" dirty="0"/>
              <a:t>802 Wireless Interim Session, September 2024</a:t>
            </a:r>
          </a:p>
          <a:p>
            <a:pPr marL="0" indent="0" algn="ctr">
              <a:buNone/>
            </a:pPr>
            <a:r>
              <a:rPr lang="en-US" dirty="0"/>
              <a:t>Waikoloa Beach, Hawaii, HI</a:t>
            </a:r>
          </a:p>
          <a:p>
            <a:pPr marL="0" indent="0" algn="ctr">
              <a:buNone/>
            </a:pPr>
            <a:r>
              <a:rPr lang="en-US" dirty="0"/>
              <a:t>And remotely world-wide</a:t>
            </a:r>
          </a:p>
          <a:p>
            <a:pPr marL="0" indent="0" algn="ctr">
              <a:buNone/>
            </a:pPr>
            <a:endParaRPr lang="en-US" dirty="0"/>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Sept 2024</a:t>
            </a:r>
            <a:endParaRPr lang="en-GB" dirty="0"/>
          </a:p>
        </p:txBody>
      </p:sp>
      <p:pic>
        <p:nvPicPr>
          <p:cNvPr id="9" name="Picture 8">
            <a:extLst>
              <a:ext uri="{FF2B5EF4-FFF2-40B4-BE49-F238E27FC236}">
                <a16:creationId xmlns:a16="http://schemas.microsoft.com/office/drawing/2014/main" id="{9B2C536C-1065-796F-5338-A0BA55F5CD84}"/>
              </a:ext>
            </a:extLst>
          </p:cNvPr>
          <p:cNvPicPr>
            <a:picLocks noChangeAspect="1"/>
          </p:cNvPicPr>
          <p:nvPr/>
        </p:nvPicPr>
        <p:blipFill>
          <a:blip r:embed="rId2"/>
          <a:stretch>
            <a:fillRect/>
          </a:stretch>
        </p:blipFill>
        <p:spPr>
          <a:xfrm>
            <a:off x="2895600" y="3453277"/>
            <a:ext cx="4267570" cy="3200677"/>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Sept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Sept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1005021536"/>
              </p:ext>
            </p:extLst>
          </p:nvPr>
        </p:nvGraphicFramePr>
        <p:xfrm>
          <a:off x="533400" y="1676400"/>
          <a:ext cx="8486775" cy="494284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126119602"/>
                    </a:ext>
                  </a:extLst>
                </a:gridCol>
                <a:gridCol w="53340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gridCol w="790575">
                  <a:extLst>
                    <a:ext uri="{9D8B030D-6E8A-4147-A177-3AD203B41FA5}">
                      <a16:colId xmlns:a16="http://schemas.microsoft.com/office/drawing/2014/main" val="290908767"/>
                    </a:ext>
                  </a:extLst>
                </a:gridCol>
              </a:tblGrid>
              <a:tr h="370840">
                <a:tc>
                  <a:txBody>
                    <a:bodyPr/>
                    <a:lstStyle/>
                    <a:p>
                      <a:endParaRPr lang="en-US" sz="1800" dirty="0"/>
                    </a:p>
                  </a:txBody>
                  <a:tcPr/>
                </a:tc>
                <a:tc>
                  <a:txBody>
                    <a:bodyPr/>
                    <a:lstStyle/>
                    <a:p>
                      <a:r>
                        <a:rPr lang="en-US" sz="1800" dirty="0"/>
                        <a:t>Topic</a:t>
                      </a:r>
                    </a:p>
                  </a:txBody>
                  <a:tcPr/>
                </a:tc>
                <a:tc>
                  <a:txBody>
                    <a:bodyPr/>
                    <a:lstStyle/>
                    <a:p>
                      <a:r>
                        <a:rPr lang="en-US" sz="1800" dirty="0"/>
                        <a:t>Presenter</a:t>
                      </a:r>
                    </a:p>
                  </a:txBody>
                  <a:tcPr/>
                </a:tc>
                <a:tc>
                  <a:txBody>
                    <a:bodyPr/>
                    <a:lstStyle/>
                    <a:p>
                      <a:r>
                        <a:rPr lang="en-US" sz="1800" dirty="0"/>
                        <a:t>Time</a:t>
                      </a:r>
                    </a:p>
                  </a:txBody>
                  <a:tcPr/>
                </a:tc>
                <a:extLst>
                  <a:ext uri="{0D108BD9-81ED-4DB2-BD59-A6C34878D82A}">
                    <a16:rowId xmlns:a16="http://schemas.microsoft.com/office/drawing/2014/main" val="2980163536"/>
                  </a:ext>
                </a:extLst>
              </a:tr>
              <a:tr h="223837">
                <a:tc>
                  <a:txBody>
                    <a:bodyPr/>
                    <a:lstStyle/>
                    <a:p>
                      <a:endParaRPr lang="en-US" sz="1800" dirty="0"/>
                    </a:p>
                  </a:txBody>
                  <a:tcPr/>
                </a:tc>
                <a:tc>
                  <a:txBody>
                    <a:bodyPr/>
                    <a:lstStyle/>
                    <a:p>
                      <a:r>
                        <a:rPr lang="en-US" sz="1800" b="1" dirty="0">
                          <a:solidFill>
                            <a:schemeClr val="accent2">
                              <a:lumMod val="50000"/>
                            </a:schemeClr>
                          </a:solidFill>
                        </a:rPr>
                        <a:t>Monday 09-September</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222438553"/>
                  </a:ext>
                </a:extLst>
              </a:tr>
              <a:tr h="223837">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2163143134"/>
                  </a:ext>
                </a:extLst>
              </a:tr>
              <a:tr h="355917">
                <a:tc>
                  <a:txBody>
                    <a:bodyPr/>
                    <a:lstStyle/>
                    <a:p>
                      <a:r>
                        <a:rPr lang="en-US" sz="1800" dirty="0"/>
                        <a:t>1.1</a:t>
                      </a:r>
                    </a:p>
                  </a:txBody>
                  <a:tcPr/>
                </a:tc>
                <a:tc>
                  <a:txBody>
                    <a:bodyPr/>
                    <a:lstStyle/>
                    <a:p>
                      <a:r>
                        <a:rPr lang="en-US" sz="1800" dirty="0"/>
                        <a:t>Agenda Review</a:t>
                      </a:r>
                    </a:p>
                  </a:txBody>
                  <a:tcPr/>
                </a:tc>
                <a:tc>
                  <a:txBody>
                    <a:bodyPr/>
                    <a:lstStyle/>
                    <a:p>
                      <a:r>
                        <a:rPr lang="en-US" sz="1800" dirty="0"/>
                        <a:t>Chair</a:t>
                      </a:r>
                    </a:p>
                  </a:txBody>
                  <a:tcPr/>
                </a:tc>
                <a:tc>
                  <a:txBody>
                    <a:bodyPr/>
                    <a:lstStyle/>
                    <a:p>
                      <a:endParaRPr lang="en-US" sz="1800" dirty="0"/>
                    </a:p>
                  </a:txBody>
                  <a:tcPr/>
                </a:tc>
                <a:extLst>
                  <a:ext uri="{0D108BD9-81ED-4DB2-BD59-A6C34878D82A}">
                    <a16:rowId xmlns:a16="http://schemas.microsoft.com/office/drawing/2014/main" val="946731166"/>
                  </a:ext>
                </a:extLst>
              </a:tr>
              <a:tr h="355917">
                <a:tc>
                  <a:txBody>
                    <a:bodyPr/>
                    <a:lstStyle/>
                    <a:p>
                      <a:r>
                        <a:rPr lang="en-US" sz="1800" dirty="0"/>
                        <a:t>1.2</a:t>
                      </a:r>
                    </a:p>
                  </a:txBody>
                  <a:tcPr/>
                </a:tc>
                <a:tc>
                  <a:txBody>
                    <a:bodyPr/>
                    <a:lstStyle/>
                    <a:p>
                      <a:r>
                        <a:rPr lang="en-US" sz="1800" dirty="0"/>
                        <a:t>Approval of Minutes</a:t>
                      </a:r>
                    </a:p>
                  </a:txBody>
                  <a:tcPr/>
                </a:tc>
                <a:tc>
                  <a:txBody>
                    <a:bodyPr/>
                    <a:lstStyle/>
                    <a:p>
                      <a:r>
                        <a:rPr lang="en-US" sz="1800" dirty="0"/>
                        <a:t>Chair</a:t>
                      </a:r>
                    </a:p>
                  </a:txBody>
                  <a:tcPr/>
                </a:tc>
                <a:tc>
                  <a:txBody>
                    <a:bodyPr/>
                    <a:lstStyle/>
                    <a:p>
                      <a:endParaRPr lang="en-US" sz="1800" dirty="0"/>
                    </a:p>
                  </a:txBody>
                  <a:tcPr/>
                </a:tc>
                <a:extLst>
                  <a:ext uri="{0D108BD9-81ED-4DB2-BD59-A6C34878D82A}">
                    <a16:rowId xmlns:a16="http://schemas.microsoft.com/office/drawing/2014/main" val="507187736"/>
                  </a:ext>
                </a:extLst>
              </a:tr>
              <a:tr h="223837">
                <a:tc>
                  <a:txBody>
                    <a:bodyPr/>
                    <a:lstStyle/>
                    <a:p>
                      <a:r>
                        <a:rPr lang="en-US" sz="1800" dirty="0"/>
                        <a:t>3</a:t>
                      </a:r>
                    </a:p>
                  </a:txBody>
                  <a:tcPr/>
                </a:tc>
                <a:tc>
                  <a:txBody>
                    <a:bodyPr/>
                    <a:lstStyle/>
                    <a:p>
                      <a:pPr algn="l"/>
                      <a:r>
                        <a:rPr lang="en-US" sz="1800" kern="1200" dirty="0">
                          <a:solidFill>
                            <a:schemeClr val="dk1"/>
                          </a:solidFill>
                          <a:latin typeface="+mn-lt"/>
                          <a:ea typeface="+mn-ea"/>
                          <a:cs typeface="+mn-cs"/>
                        </a:rPr>
                        <a:t>Measurement result of radio noise over 920 MHz band emitted from mini PC</a:t>
                      </a:r>
                    </a:p>
                  </a:txBody>
                  <a:tcPr anchor="ctr"/>
                </a:tc>
                <a:tc>
                  <a:txBody>
                    <a:bodyPr/>
                    <a:lstStyle/>
                    <a:p>
                      <a:r>
                        <a:rPr lang="en-US" sz="1800" kern="1200" dirty="0">
                          <a:solidFill>
                            <a:schemeClr val="dk1"/>
                          </a:solidFill>
                          <a:effectLst/>
                          <a:latin typeface="+mn-lt"/>
                          <a:ea typeface="+mn-ea"/>
                          <a:cs typeface="+mn-cs"/>
                        </a:rPr>
                        <a:t>Kazuto Yano</a:t>
                      </a:r>
                      <a:endParaRPr lang="en-US" sz="1800" dirty="0"/>
                    </a:p>
                  </a:txBody>
                  <a:tcPr/>
                </a:tc>
                <a:tc>
                  <a:txBody>
                    <a:bodyPr/>
                    <a:lstStyle/>
                    <a:p>
                      <a:r>
                        <a:rPr lang="en-US" sz="1800" dirty="0"/>
                        <a:t>00:30</a:t>
                      </a:r>
                    </a:p>
                  </a:txBody>
                  <a:tcPr/>
                </a:tc>
                <a:extLst>
                  <a:ext uri="{0D108BD9-81ED-4DB2-BD59-A6C34878D82A}">
                    <a16:rowId xmlns:a16="http://schemas.microsoft.com/office/drawing/2014/main" val="36521392"/>
                  </a:ext>
                </a:extLst>
              </a:tr>
              <a:tr h="223837">
                <a:tc>
                  <a:txBody>
                    <a:bodyPr/>
                    <a:lstStyle/>
                    <a:p>
                      <a:r>
                        <a:rPr lang="en-US" sz="1800" dirty="0"/>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IEEE 802.11ah and IEEE 802.15.4g SUN OFDM PHY Coexistence Simulation</a:t>
                      </a:r>
                    </a:p>
                  </a:txBody>
                  <a:tcPr/>
                </a:tc>
                <a:tc>
                  <a:txBody>
                    <a:bodyPr/>
                    <a:lstStyle/>
                    <a:p>
                      <a:r>
                        <a:rPr lang="en-US" sz="1920" b="0" i="0" kern="1200" dirty="0" err="1">
                          <a:solidFill>
                            <a:schemeClr val="dk1"/>
                          </a:solidFill>
                          <a:effectLst/>
                          <a:latin typeface="+mn-lt"/>
                          <a:ea typeface="+mn-ea"/>
                          <a:cs typeface="+mn-cs"/>
                        </a:rPr>
                        <a:t>Takenori</a:t>
                      </a:r>
                      <a:r>
                        <a:rPr lang="en-US" sz="1920" b="0" i="0" kern="1200" dirty="0">
                          <a:solidFill>
                            <a:schemeClr val="dk1"/>
                          </a:solidFill>
                          <a:effectLst/>
                          <a:latin typeface="+mn-lt"/>
                          <a:ea typeface="+mn-ea"/>
                          <a:cs typeface="+mn-cs"/>
                        </a:rPr>
                        <a:t> Sumi</a:t>
                      </a:r>
                      <a:endParaRPr lang="en-US" sz="1800" dirty="0"/>
                    </a:p>
                  </a:txBody>
                  <a:tcPr/>
                </a:tc>
                <a:tc>
                  <a:txBody>
                    <a:bodyPr/>
                    <a:lstStyle/>
                    <a:p>
                      <a:r>
                        <a:rPr lang="en-US" sz="1800" dirty="0"/>
                        <a:t>00:20</a:t>
                      </a:r>
                    </a:p>
                  </a:txBody>
                  <a:tcPr/>
                </a:tc>
                <a:extLst>
                  <a:ext uri="{0D108BD9-81ED-4DB2-BD59-A6C34878D82A}">
                    <a16:rowId xmlns:a16="http://schemas.microsoft.com/office/drawing/2014/main" val="1399996930"/>
                  </a:ext>
                </a:extLst>
              </a:tr>
              <a:tr h="223837">
                <a:tc>
                  <a:txBody>
                    <a:bodyPr/>
                    <a:lstStyle/>
                    <a:p>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1" dirty="0">
                          <a:solidFill>
                            <a:schemeClr val="accent2">
                              <a:lumMod val="50000"/>
                            </a:schemeClr>
                          </a:solidFill>
                        </a:rPr>
                        <a:t>Thursday 12-September</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21502864"/>
                  </a:ext>
                </a:extLst>
              </a:tr>
              <a:tr h="223837">
                <a:tc>
                  <a:txBody>
                    <a:bodyPr/>
                    <a:lstStyle/>
                    <a:p>
                      <a:r>
                        <a:rPr lang="en-US" sz="18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802.15.4 Coexistence Feature Summary</a:t>
                      </a:r>
                    </a:p>
                  </a:txBody>
                  <a:tcPr/>
                </a:tc>
                <a:tc>
                  <a:txBody>
                    <a:bodyPr/>
                    <a:lstStyle/>
                    <a:p>
                      <a:r>
                        <a:rPr lang="en-US" sz="1800" dirty="0"/>
                        <a:t>B. Rolfe</a:t>
                      </a:r>
                    </a:p>
                  </a:txBody>
                  <a:tcPr/>
                </a:tc>
                <a:tc>
                  <a:txBody>
                    <a:bodyPr/>
                    <a:lstStyle/>
                    <a:p>
                      <a:r>
                        <a:rPr lang="en-US" sz="1800" dirty="0"/>
                        <a:t>00:20</a:t>
                      </a:r>
                    </a:p>
                  </a:txBody>
                  <a:tcPr/>
                </a:tc>
                <a:extLst>
                  <a:ext uri="{0D108BD9-81ED-4DB2-BD59-A6C34878D82A}">
                    <a16:rowId xmlns:a16="http://schemas.microsoft.com/office/drawing/2014/main" val="2480054099"/>
                  </a:ext>
                </a:extLst>
              </a:tr>
              <a:tr h="223837">
                <a:tc>
                  <a:txBody>
                    <a:bodyPr/>
                    <a:lstStyle/>
                    <a:p>
                      <a:r>
                        <a:rPr lang="en-US" sz="1800" dirty="0"/>
                        <a:t>6</a:t>
                      </a:r>
                    </a:p>
                  </a:txBody>
                  <a:tcPr/>
                </a:tc>
                <a:tc>
                  <a:txBody>
                    <a:bodyPr/>
                    <a:lstStyle/>
                    <a:p>
                      <a:r>
                        <a:rPr lang="en-US" sz="1800" dirty="0"/>
                        <a:t>Call for Contributions for November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r>
                        <a:rPr lang="en-US" sz="1800" dirty="0"/>
                        <a:t>00:05</a:t>
                      </a:r>
                    </a:p>
                  </a:txBody>
                  <a:tcPr/>
                </a:tc>
                <a:extLst>
                  <a:ext uri="{0D108BD9-81ED-4DB2-BD59-A6C34878D82A}">
                    <a16:rowId xmlns:a16="http://schemas.microsoft.com/office/drawing/2014/main" val="3104991797"/>
                  </a:ext>
                </a:extLst>
              </a:tr>
              <a:tr h="223837">
                <a:tc>
                  <a:txBody>
                    <a:bodyPr/>
                    <a:lstStyle/>
                    <a:p>
                      <a:r>
                        <a:rPr lang="en-US" sz="1800" dirty="0"/>
                        <a:t>6</a:t>
                      </a:r>
                    </a:p>
                  </a:txBody>
                  <a:tcPr/>
                </a:tc>
                <a:tc>
                  <a:txBody>
                    <a:bodyPr/>
                    <a:lstStyle/>
                    <a:p>
                      <a:r>
                        <a:rPr lang="en-US" sz="1800" dirty="0" err="1"/>
                        <a:t>Aob</a:t>
                      </a:r>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endParaRPr lang="en-US" sz="1800" dirty="0"/>
                    </a:p>
                  </a:txBody>
                  <a:tcPr/>
                </a:tc>
                <a:extLst>
                  <a:ext uri="{0D108BD9-81ED-4DB2-BD59-A6C34878D82A}">
                    <a16:rowId xmlns:a16="http://schemas.microsoft.com/office/drawing/2014/main" val="3533736417"/>
                  </a:ext>
                </a:extLst>
              </a:tr>
              <a:tr h="223837">
                <a:tc>
                  <a:txBody>
                    <a:bodyPr/>
                    <a:lstStyle/>
                    <a:p>
                      <a:r>
                        <a:rPr lang="en-US" sz="1800" dirty="0"/>
                        <a:t>7</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Adjourn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38814077"/>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044439"/>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r>
              <a:rPr lang="en-US" dirty="0"/>
              <a:t>Discuss and agree on initial project timeline</a:t>
            </a:r>
          </a:p>
          <a:p>
            <a:pPr lvl="1"/>
            <a:r>
              <a:rPr lang="en-US" dirty="0"/>
              <a:t>Develop technical content</a:t>
            </a:r>
          </a:p>
          <a:p>
            <a:pPr lvl="1"/>
            <a:r>
              <a:rPr lang="en-US" dirty="0"/>
              <a:t>Produce draft</a:t>
            </a:r>
          </a:p>
          <a:p>
            <a:pPr lvl="1"/>
            <a:r>
              <a:rPr lang="en-US" dirty="0"/>
              <a:t>Working group ballot </a:t>
            </a:r>
          </a:p>
          <a:p>
            <a:pPr lvl="1"/>
            <a:r>
              <a:rPr lang="en-US" dirty="0"/>
              <a:t>SA Ballot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C2CC-58ED-D147-FB1C-B7BE480C7F5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E246931-35EF-A5D4-7AB2-D329B39726AE}"/>
              </a:ext>
            </a:extLst>
          </p:cNvPr>
          <p:cNvSpPr>
            <a:spLocks noGrp="1"/>
          </p:cNvSpPr>
          <p:nvPr>
            <p:ph idx="1"/>
          </p:nvPr>
        </p:nvSpPr>
        <p:spPr/>
        <p:txBody>
          <a:bodyPr/>
          <a:lstStyle/>
          <a:p>
            <a:pPr marL="0" indent="0">
              <a:buNone/>
            </a:pPr>
            <a:endParaRPr lang="en-US" dirty="0"/>
          </a:p>
        </p:txBody>
      </p:sp>
      <p:sp>
        <p:nvSpPr>
          <p:cNvPr id="4" name="Slide Number Placeholder 3">
            <a:extLst>
              <a:ext uri="{FF2B5EF4-FFF2-40B4-BE49-F238E27FC236}">
                <a16:creationId xmlns:a16="http://schemas.microsoft.com/office/drawing/2014/main" id="{F6DE101D-6094-661C-BEB0-F5EF60B5C59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5732C2D-948D-6E51-833D-44AE4B7B6AB5}"/>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2E7EAAAA-02B8-B421-2C15-8D0EFBB14361}"/>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41246698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2218</TotalTime>
  <Words>456</Words>
  <Application>Microsoft Office PowerPoint</Application>
  <PresentationFormat>Custom</PresentationFormat>
  <Paragraphs>110</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Calibri</vt:lpstr>
      <vt:lpstr>Courier New</vt:lpstr>
      <vt:lpstr>Times New Roman</vt:lpstr>
      <vt:lpstr>Wingdings</vt:lpstr>
      <vt:lpstr>Office Theme</vt:lpstr>
      <vt:lpstr>TG 19.3a Agenda and Meeting Slides  Sept 2024</vt:lpstr>
      <vt:lpstr>Tg19.3a</vt:lpstr>
      <vt:lpstr>Project Overview</vt:lpstr>
      <vt:lpstr>TG Overview</vt:lpstr>
      <vt:lpstr>Agenda</vt:lpstr>
      <vt:lpstr>Near Term Milestones</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186</cp:revision>
  <cp:lastPrinted>2015-01-08T23:35:49Z</cp:lastPrinted>
  <dcterms:created xsi:type="dcterms:W3CDTF">2014-10-30T17:06:39Z</dcterms:created>
  <dcterms:modified xsi:type="dcterms:W3CDTF">2024-09-10T03:45:05Z</dcterms:modified>
</cp:coreProperties>
</file>