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46" r:id="rId21"/>
    <p:sldId id="345" r:id="rId22"/>
    <p:sldId id="318" r:id="rId23"/>
    <p:sldId id="342" r:id="rId24"/>
    <p:sldId id="343" r:id="rId25"/>
    <p:sldId id="344" r:id="rId2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73" d="100"/>
          <a:sy n="73" d="100"/>
        </p:scale>
        <p:origin x="2059"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802.19-24/0030r1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802world.org/wireless/"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computer.org/csdl/video-library/video/1Z28geqxdsI"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1.xml"/><Relationship Id="rId5" Type="http://schemas.openxmlformats.org/officeDocument/2006/relationships/hyperlink" Target="https://lnkd.in/d3zK8mcQ" TargetMode="External"/><Relationship Id="rId4" Type="http://schemas.openxmlformats.org/officeDocument/2006/relationships/hyperlink" Target="https://lnkd.in/ddpSWaQa"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No voting between July and September meetings.</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AM1)</a:t>
            </a:r>
          </a:p>
          <a:p>
            <a:pPr lvl="1"/>
            <a:r>
              <a:rPr lang="en-US" sz="2200" b="1" dirty="0"/>
              <a:t>802.11 Coex (Tuesday PM3) – Joint meeting with 802.15.4ab</a:t>
            </a:r>
          </a:p>
          <a:p>
            <a:pPr lvl="1"/>
            <a:r>
              <a:rPr lang="en-US" sz="2200" b="1" dirty="0"/>
              <a:t>802.11 </a:t>
            </a:r>
            <a:r>
              <a:rPr lang="en-US" sz="2200" b="1" dirty="0" err="1"/>
              <a:t>Coex</a:t>
            </a:r>
            <a:r>
              <a:rPr lang="en-US" sz="2200" b="1" dirty="0"/>
              <a:t> (Thursday AM1)</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8FC053D7-00CA-3989-E284-8FE98EC88288}"/>
              </a:ext>
            </a:extLst>
          </p:cNvPr>
          <p:cNvPicPr>
            <a:picLocks noChangeAspect="1"/>
          </p:cNvPicPr>
          <p:nvPr/>
        </p:nvPicPr>
        <p:blipFill>
          <a:blip r:embed="rId2"/>
          <a:stretch>
            <a:fillRect/>
          </a:stretch>
        </p:blipFill>
        <p:spPr>
          <a:xfrm>
            <a:off x="1743278" y="2133600"/>
            <a:ext cx="6111240" cy="122682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September IEEE 802 plenary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https://802world.org/wireless/</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F356BF-EA60-1F41-42AD-B898606FE45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BD2CDB1-1A6A-3963-0E7C-6713EE09BC21}"/>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6DB79422-BAF5-FA48-848E-16EE6F3665DF}"/>
              </a:ext>
            </a:extLst>
          </p:cNvPr>
          <p:cNvSpPr>
            <a:spLocks noGrp="1"/>
          </p:cNvSpPr>
          <p:nvPr>
            <p:ph type="dt" idx="15"/>
          </p:nvPr>
        </p:nvSpPr>
        <p:spPr/>
        <p:txBody>
          <a:bodyPr/>
          <a:lstStyle/>
          <a:p>
            <a:r>
              <a:rPr lang="en-US"/>
              <a:t>September 2024</a:t>
            </a:r>
            <a:endParaRPr lang="en-GB" dirty="0"/>
          </a:p>
        </p:txBody>
      </p:sp>
      <p:sp>
        <p:nvSpPr>
          <p:cNvPr id="7" name="Title 1">
            <a:extLst>
              <a:ext uri="{FF2B5EF4-FFF2-40B4-BE49-F238E27FC236}">
                <a16:creationId xmlns:a16="http://schemas.microsoft.com/office/drawing/2014/main" id="{46836A59-DF9B-9BFC-BEAF-615D92C2D741}"/>
              </a:ext>
            </a:extLst>
          </p:cNvPr>
          <p:cNvSpPr>
            <a:spLocks noGrp="1"/>
          </p:cNvSpPr>
          <p:nvPr>
            <p:ph type="title"/>
          </p:nvPr>
        </p:nvSpPr>
        <p:spPr>
          <a:xfrm>
            <a:off x="577426" y="806019"/>
            <a:ext cx="8534400" cy="792162"/>
          </a:xfrm>
        </p:spPr>
        <p:txBody>
          <a:bodyPr/>
          <a:lstStyle/>
          <a:p>
            <a:r>
              <a:rPr lang="en-US" sz="2400" b="0" i="0" dirty="0">
                <a:solidFill>
                  <a:srgbClr val="000000"/>
                </a:solidFill>
                <a:effectLst/>
                <a:latin typeface="Verdana" panose="020B0604030504040204" pitchFamily="34" charset="0"/>
              </a:rPr>
              <a:t>Public Visibility SC Activities</a:t>
            </a:r>
            <a:endParaRPr lang="en-US" sz="4400" dirty="0"/>
          </a:p>
        </p:txBody>
      </p:sp>
      <p:sp>
        <p:nvSpPr>
          <p:cNvPr id="8" name="Content Placeholder 2">
            <a:extLst>
              <a:ext uri="{FF2B5EF4-FFF2-40B4-BE49-F238E27FC236}">
                <a16:creationId xmlns:a16="http://schemas.microsoft.com/office/drawing/2014/main" id="{74EFFE2A-936C-13B9-FD10-F882B891555C}"/>
              </a:ext>
            </a:extLst>
          </p:cNvPr>
          <p:cNvSpPr>
            <a:spLocks noGrp="1"/>
          </p:cNvSpPr>
          <p:nvPr>
            <p:ph idx="1"/>
          </p:nvPr>
        </p:nvSpPr>
        <p:spPr>
          <a:xfrm>
            <a:off x="599651" y="1742644"/>
            <a:ext cx="8512176" cy="5135562"/>
          </a:xfrm>
        </p:spPr>
        <p:txBody>
          <a:bodyPr>
            <a:normAutofit/>
          </a:bodyPr>
          <a:lstStyle/>
          <a:p>
            <a:pPr marL="914400" lvl="2" indent="0">
              <a:buNone/>
            </a:pPr>
            <a:endParaRPr lang="en-US" altLang="en-US" sz="1600" b="1" dirty="0">
              <a:solidFill>
                <a:schemeClr val="tx1"/>
              </a:solidFill>
              <a:cs typeface="Calibri" panose="020F0502020204030204" pitchFamily="34" charset="0"/>
            </a:endParaRPr>
          </a:p>
          <a:p>
            <a:pPr marL="914400" lvl="2" indent="0">
              <a:buNone/>
            </a:pPr>
            <a:r>
              <a:rPr lang="en-US" altLang="en-US" sz="1600" b="1" dirty="0">
                <a:solidFill>
                  <a:schemeClr val="tx1"/>
                </a:solidFill>
                <a:cs typeface="Calibri" panose="020F0502020204030204" pitchFamily="34" charset="0"/>
              </a:rPr>
              <a:t>IEEE 802 has a </a:t>
            </a:r>
            <a:r>
              <a:rPr lang="en-US" altLang="en-US" sz="1600" b="1" dirty="0" err="1">
                <a:solidFill>
                  <a:schemeClr val="tx1"/>
                </a:solidFill>
                <a:cs typeface="Calibri" panose="020F0502020204030204" pitchFamily="34" charset="0"/>
              </a:rPr>
              <a:t>linkedin</a:t>
            </a:r>
            <a:r>
              <a:rPr lang="en-US" altLang="en-US" sz="1600" b="1" dirty="0">
                <a:solidFill>
                  <a:schemeClr val="tx1"/>
                </a:solidFill>
                <a:cs typeface="Calibri" panose="020F0502020204030204" pitchFamily="34" charset="0"/>
              </a:rPr>
              <a:t> page</a:t>
            </a:r>
          </a:p>
          <a:p>
            <a:pPr marL="914400" lvl="2" indent="0">
              <a:buNone/>
            </a:pPr>
            <a:r>
              <a:rPr lang="en-US" altLang="en-US" sz="1600" b="1" dirty="0">
                <a:solidFill>
                  <a:schemeClr val="tx1"/>
                </a:solidFill>
                <a:cs typeface="Calibri" panose="020F0502020204030204" pitchFamily="34" charset="0"/>
              </a:rPr>
              <a:t>LinkedIn – </a:t>
            </a:r>
            <a:r>
              <a:rPr lang="en-US" altLang="en-US" sz="1600" b="1" dirty="0">
                <a:solidFill>
                  <a:schemeClr val="tx1"/>
                </a:solidFill>
                <a:cs typeface="Calibri" panose="020F0502020204030204" pitchFamily="34" charset="0"/>
                <a:hlinkClick r:id="rId2">
                  <a:extLst>
                    <a:ext uri="{A12FA001-AC4F-418D-AE19-62706E023703}">
                      <ahyp:hlinkClr xmlns:ahyp="http://schemas.microsoft.com/office/drawing/2018/hyperlinkcolor" val="tx"/>
                    </a:ext>
                  </a:extLst>
                </a:hlinkClick>
              </a:rPr>
              <a:t>https://www.linkedin.com/company/ieee802</a:t>
            </a:r>
            <a:r>
              <a:rPr lang="en-US" altLang="en-US" sz="1600" b="1" dirty="0">
                <a:solidFill>
                  <a:schemeClr val="tx1"/>
                </a:solidFill>
                <a:cs typeface="Calibri" panose="020F0502020204030204" pitchFamily="34" charset="0"/>
              </a:rPr>
              <a:t> </a:t>
            </a:r>
          </a:p>
          <a:p>
            <a:pPr marL="914400" lvl="2" indent="0">
              <a:buNone/>
            </a:pPr>
            <a:r>
              <a:rPr lang="en-US" altLang="en-US" sz="1600" b="1" dirty="0">
                <a:solidFill>
                  <a:schemeClr val="tx1"/>
                </a:solidFill>
                <a:cs typeface="Calibri" panose="020F0502020204030204" pitchFamily="34" charset="0"/>
              </a:rPr>
              <a:t>We have 4868 followers help us to reach 5000</a:t>
            </a:r>
          </a:p>
          <a:p>
            <a:pPr marL="914400" lvl="2" indent="0">
              <a:buNone/>
            </a:pPr>
            <a:endParaRPr lang="en-US" altLang="en-US" sz="1600" b="1" dirty="0">
              <a:solidFill>
                <a:schemeClr val="tx1"/>
              </a:solidFill>
              <a:cs typeface="Calibri" panose="020F0502020204030204" pitchFamily="34" charset="0"/>
            </a:endParaRPr>
          </a:p>
          <a:p>
            <a:pPr marL="914400" lvl="2" indent="0">
              <a:buNone/>
            </a:pPr>
            <a:r>
              <a:rPr lang="en-US" altLang="en-US" sz="1600" b="1" dirty="0">
                <a:solidFill>
                  <a:schemeClr val="tx1"/>
                </a:solidFill>
                <a:cs typeface="Calibri" panose="020F0502020204030204" pitchFamily="34" charset="0"/>
              </a:rPr>
              <a:t>Some of the latest IEEE 802 related activities:</a:t>
            </a:r>
          </a:p>
          <a:p>
            <a:pPr marL="914400" lvl="2" indent="0">
              <a:buNone/>
            </a:pPr>
            <a:r>
              <a:rPr lang="en-US" sz="1600" b="1" i="0" dirty="0">
                <a:solidFill>
                  <a:schemeClr val="tx1"/>
                </a:solidFill>
                <a:effectLst/>
                <a:highlight>
                  <a:srgbClr val="FFFFFF"/>
                </a:highlight>
                <a:latin typeface="-apple-system"/>
              </a:rPr>
              <a:t>IEEE Computer Society webinar about IEEE 802.11be (Wi-Fi 7)  July 30, 2024 </a:t>
            </a:r>
          </a:p>
          <a:p>
            <a:pPr marL="914400" lvl="2" indent="0">
              <a:buNone/>
            </a:pPr>
            <a:r>
              <a:rPr lang="en-US" altLang="en-US" sz="1600" b="1" dirty="0">
                <a:solidFill>
                  <a:schemeClr val="tx1"/>
                </a:solidFill>
                <a:highlight>
                  <a:srgbClr val="FFFFFF"/>
                </a:highlight>
                <a:latin typeface="-apple-system"/>
                <a:cs typeface="Calibri" panose="020F0502020204030204" pitchFamily="34" charset="0"/>
              </a:rPr>
              <a:t>is available:</a:t>
            </a:r>
            <a:endParaRPr lang="en-US" altLang="en-US" sz="1600" b="1" dirty="0">
              <a:solidFill>
                <a:schemeClr val="tx1"/>
              </a:solidFill>
              <a:cs typeface="Calibri" panose="020F0502020204030204" pitchFamily="34" charset="0"/>
            </a:endParaRPr>
          </a:p>
          <a:p>
            <a:pPr marL="914400" lvl="2" indent="0">
              <a:buNone/>
            </a:pPr>
            <a:r>
              <a:rPr lang="en-US" sz="1600" b="1" i="0" dirty="0">
                <a:solidFill>
                  <a:schemeClr val="tx1"/>
                </a:solidFill>
                <a:effectLst/>
                <a:highlight>
                  <a:srgbClr val="FFFFFF"/>
                </a:highlight>
                <a:latin typeface="-apple-system"/>
                <a:hlinkClick r:id="rId3">
                  <a:extLst>
                    <a:ext uri="{A12FA001-AC4F-418D-AE19-62706E023703}">
                      <ahyp:hlinkClr xmlns:ahyp="http://schemas.microsoft.com/office/drawing/2018/hyperlinkcolor" val="tx"/>
                    </a:ext>
                  </a:extLst>
                </a:hlinkClick>
              </a:rPr>
              <a:t>https://www.computer.org/csdl/video-library/video/1Z28geqxdsI</a:t>
            </a:r>
            <a:endParaRPr lang="en-US" sz="1600" b="1" i="0" dirty="0">
              <a:solidFill>
                <a:schemeClr val="tx1"/>
              </a:solidFill>
              <a:effectLst/>
              <a:highlight>
                <a:srgbClr val="FFFFFF"/>
              </a:highlight>
              <a:latin typeface="-apple-system"/>
            </a:endParaRPr>
          </a:p>
          <a:p>
            <a:pPr marL="914400" lvl="2" indent="0">
              <a:buNone/>
            </a:pPr>
            <a:endParaRPr lang="en-US" altLang="en-US" sz="1600" b="1" dirty="0">
              <a:solidFill>
                <a:schemeClr val="tx1"/>
              </a:solidFill>
              <a:highlight>
                <a:srgbClr val="FFFFFF"/>
              </a:highlight>
              <a:latin typeface="-apple-system"/>
              <a:cs typeface="Calibri" panose="020F0502020204030204" pitchFamily="34" charset="0"/>
            </a:endParaRPr>
          </a:p>
          <a:p>
            <a:pPr marL="914400" lvl="2" indent="0">
              <a:buNone/>
            </a:pPr>
            <a:r>
              <a:rPr lang="en-US" sz="1600" b="1" i="0" dirty="0">
                <a:solidFill>
                  <a:schemeClr val="tx1"/>
                </a:solidFill>
                <a:effectLst/>
                <a:highlight>
                  <a:srgbClr val="FFFFFF"/>
                </a:highlight>
                <a:latin typeface="-apple-system"/>
              </a:rPr>
              <a:t>IEEE SA IEEE 802.11ah </a:t>
            </a:r>
            <a:r>
              <a:rPr lang="en-US" sz="1600" b="1" i="0" dirty="0" err="1">
                <a:solidFill>
                  <a:schemeClr val="tx1"/>
                </a:solidFill>
                <a:effectLst/>
                <a:highlight>
                  <a:srgbClr val="FFFFFF"/>
                </a:highlight>
                <a:latin typeface="-apple-system"/>
              </a:rPr>
              <a:t>HaLow</a:t>
            </a:r>
            <a:r>
              <a:rPr lang="en-US" sz="1600" b="1" i="0" dirty="0">
                <a:solidFill>
                  <a:schemeClr val="tx1"/>
                </a:solidFill>
                <a:effectLst/>
                <a:highlight>
                  <a:srgbClr val="FFFFFF"/>
                </a:highlight>
                <a:latin typeface="-apple-system"/>
              </a:rPr>
              <a:t> webinar: </a:t>
            </a:r>
            <a:r>
              <a:rPr lang="en-US" sz="1600" b="1" dirty="0">
                <a:solidFill>
                  <a:schemeClr val="tx1"/>
                </a:solidFill>
                <a:highlight>
                  <a:srgbClr val="FFFFFF"/>
                </a:highlight>
                <a:latin typeface="-apple-system"/>
              </a:rPr>
              <a:t> </a:t>
            </a:r>
            <a:r>
              <a:rPr lang="en-US" sz="1600" b="1" i="0" dirty="0">
                <a:solidFill>
                  <a:schemeClr val="tx1"/>
                </a:solidFill>
                <a:effectLst/>
                <a:highlight>
                  <a:srgbClr val="FFFFFF"/>
                </a:highlight>
                <a:latin typeface="-apple-system"/>
              </a:rPr>
              <a:t>20 June 2024 </a:t>
            </a:r>
            <a:br>
              <a:rPr lang="en-US" sz="1600" b="1" i="0" dirty="0">
                <a:solidFill>
                  <a:schemeClr val="tx1"/>
                </a:solidFill>
                <a:effectLst/>
                <a:highlight>
                  <a:srgbClr val="FFFFFF"/>
                </a:highlight>
                <a:latin typeface="-apple-system"/>
              </a:rPr>
            </a:br>
            <a:r>
              <a:rPr lang="en-US" sz="1600" b="1" i="0" dirty="0">
                <a:solidFill>
                  <a:schemeClr val="tx1"/>
                </a:solidFill>
                <a:effectLst/>
                <a:highlight>
                  <a:srgbClr val="FFFFFF"/>
                </a:highlight>
                <a:latin typeface="-apple-system"/>
              </a:rPr>
              <a:t>to watch:</a:t>
            </a:r>
          </a:p>
          <a:p>
            <a:pPr marL="914400" lvl="2" indent="0">
              <a:buNone/>
            </a:pPr>
            <a:r>
              <a:rPr lang="en-US" sz="1600" b="1" i="0" dirty="0">
                <a:solidFill>
                  <a:schemeClr val="tx1"/>
                </a:solidFill>
                <a:effectLst/>
                <a:highlight>
                  <a:srgbClr val="FFFFFF"/>
                </a:highlight>
                <a:latin typeface="-apple-system"/>
                <a:hlinkClick r:id="rId4">
                  <a:extLst>
                    <a:ext uri="{A12FA001-AC4F-418D-AE19-62706E023703}">
                      <ahyp:hlinkClr xmlns:ahyp="http://schemas.microsoft.com/office/drawing/2018/hyperlinkcolor" val="tx"/>
                    </a:ext>
                  </a:extLst>
                </a:hlinkClick>
              </a:rPr>
              <a:t>https://lnkd.in/ddpSWaQa</a:t>
            </a:r>
            <a:endParaRPr lang="en-US" sz="1600" b="1" i="0" dirty="0">
              <a:solidFill>
                <a:schemeClr val="tx1"/>
              </a:solidFill>
              <a:effectLst/>
              <a:highlight>
                <a:srgbClr val="FFFFFF"/>
              </a:highlight>
              <a:latin typeface="-apple-system"/>
            </a:endParaRPr>
          </a:p>
          <a:p>
            <a:pPr marL="914400" lvl="2" indent="0">
              <a:buNone/>
            </a:pPr>
            <a:endParaRPr lang="en-US" sz="1600" b="1" dirty="0">
              <a:solidFill>
                <a:schemeClr val="tx1"/>
              </a:solidFill>
              <a:highlight>
                <a:srgbClr val="FFFFFF"/>
              </a:highlight>
              <a:latin typeface="-apple-system"/>
            </a:endParaRPr>
          </a:p>
          <a:p>
            <a:pPr marL="914400" lvl="2" indent="0">
              <a:buNone/>
            </a:pPr>
            <a:r>
              <a:rPr lang="en-US" sz="1600" b="1" i="0" dirty="0">
                <a:solidFill>
                  <a:schemeClr val="tx1"/>
                </a:solidFill>
                <a:effectLst/>
                <a:highlight>
                  <a:srgbClr val="FFFFFF"/>
                </a:highlight>
                <a:latin typeface="-apple-system"/>
              </a:rPr>
              <a:t>Recording of the latest IEEE 802 – ITU Workshop:</a:t>
            </a:r>
          </a:p>
          <a:p>
            <a:pPr marL="914400" lvl="2" indent="0">
              <a:buNone/>
            </a:pPr>
            <a:r>
              <a:rPr lang="en-US" sz="1600" b="1" i="0" dirty="0">
                <a:solidFill>
                  <a:schemeClr val="tx1"/>
                </a:solidFill>
                <a:effectLst/>
                <a:highlight>
                  <a:srgbClr val="FFFFFF"/>
                </a:highlight>
                <a:latin typeface="-apple-system"/>
                <a:hlinkClick r:id="rId5">
                  <a:extLst>
                    <a:ext uri="{A12FA001-AC4F-418D-AE19-62706E023703}">
                      <ahyp:hlinkClr xmlns:ahyp="http://schemas.microsoft.com/office/drawing/2018/hyperlinkcolor" val="tx"/>
                    </a:ext>
                  </a:extLst>
                </a:hlinkClick>
              </a:rPr>
              <a:t>https://lnkd.in/d3zK8mcQ</a:t>
            </a:r>
            <a:r>
              <a:rPr lang="en-US" sz="1600" b="1" dirty="0">
                <a:solidFill>
                  <a:schemeClr val="tx1"/>
                </a:solidFill>
                <a:highlight>
                  <a:srgbClr val="FFFFFF"/>
                </a:highlight>
                <a:latin typeface="-apple-system"/>
              </a:rPr>
              <a:t> </a:t>
            </a:r>
            <a:endParaRPr lang="en-US" sz="1600" b="1" i="0" dirty="0">
              <a:solidFill>
                <a:schemeClr val="tx1"/>
              </a:solidFill>
              <a:effectLst/>
              <a:highlight>
                <a:srgbClr val="FFFFFF"/>
              </a:highlight>
              <a:latin typeface="-apple-system"/>
            </a:endParaRPr>
          </a:p>
          <a:p>
            <a:pPr marL="914400" lvl="2" indent="0">
              <a:buNone/>
            </a:pPr>
            <a:endParaRPr lang="en-US" altLang="en-US" sz="1600" dirty="0">
              <a:cs typeface="Calibri" panose="020F0502020204030204" pitchFamily="34" charset="0"/>
            </a:endParaRPr>
          </a:p>
          <a:p>
            <a:pPr marL="0" indent="0">
              <a:buNone/>
            </a:pPr>
            <a:endParaRPr lang="en-US" sz="1600" u="sng" dirty="0"/>
          </a:p>
          <a:p>
            <a:pPr marL="0" indent="0">
              <a:buNone/>
            </a:pPr>
            <a:endParaRPr lang="en-US" sz="1600" dirty="0"/>
          </a:p>
        </p:txBody>
      </p:sp>
    </p:spTree>
    <p:extLst>
      <p:ext uri="{BB962C8B-B14F-4D97-AF65-F5344CB8AC3E}">
        <p14:creationId xmlns:p14="http://schemas.microsoft.com/office/powerpoint/2010/main" val="2870283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0BCB15B-F6AC-3E24-52D9-423E1998ABD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7B1E1C3-BA58-7AA3-AA59-EF16FB51123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4CC6211-344F-2208-05EB-B0562024DD8A}"/>
              </a:ext>
            </a:extLst>
          </p:cNvPr>
          <p:cNvSpPr>
            <a:spLocks noGrp="1"/>
          </p:cNvSpPr>
          <p:nvPr>
            <p:ph type="dt" idx="15"/>
          </p:nvPr>
        </p:nvSpPr>
        <p:spPr/>
        <p:txBody>
          <a:bodyPr/>
          <a:lstStyle/>
          <a:p>
            <a:r>
              <a:rPr lang="en-US"/>
              <a:t>September 2024</a:t>
            </a:r>
            <a:endParaRPr lang="en-GB" dirty="0"/>
          </a:p>
        </p:txBody>
      </p:sp>
      <p:sp>
        <p:nvSpPr>
          <p:cNvPr id="7" name="Title 1">
            <a:extLst>
              <a:ext uri="{FF2B5EF4-FFF2-40B4-BE49-F238E27FC236}">
                <a16:creationId xmlns:a16="http://schemas.microsoft.com/office/drawing/2014/main" id="{F0F6887C-4A4F-EE9D-42A2-0C65F1EBB689}"/>
              </a:ext>
            </a:extLst>
          </p:cNvPr>
          <p:cNvSpPr>
            <a:spLocks noGrp="1"/>
          </p:cNvSpPr>
          <p:nvPr>
            <p:ph type="title"/>
          </p:nvPr>
        </p:nvSpPr>
        <p:spPr>
          <a:xfrm>
            <a:off x="675524" y="4267200"/>
            <a:ext cx="8305800" cy="792162"/>
          </a:xfrm>
        </p:spPr>
        <p:txBody>
          <a:bodyPr/>
          <a:lstStyle/>
          <a:p>
            <a:pPr algn="l"/>
            <a:r>
              <a:rPr lang="en-US" b="0" i="0" dirty="0">
                <a:solidFill>
                  <a:srgbClr val="404041"/>
                </a:solidFill>
                <a:effectLst/>
                <a:highlight>
                  <a:srgbClr val="FFFFFF"/>
                </a:highlight>
                <a:latin typeface="Oswald" panose="00000500000000000000" pitchFamily="2" charset="0"/>
              </a:rPr>
              <a:t>IEEE Conference on Standards for Communications and Networking</a:t>
            </a:r>
            <a:br>
              <a:rPr lang="en-US" b="0" i="0" dirty="0">
                <a:solidFill>
                  <a:srgbClr val="404041"/>
                </a:solidFill>
                <a:effectLst/>
                <a:highlight>
                  <a:srgbClr val="FFFFFF"/>
                </a:highlight>
                <a:latin typeface="Oswald" panose="00000500000000000000" pitchFamily="2" charset="0"/>
              </a:rPr>
            </a:br>
            <a:r>
              <a:rPr lang="en-US" b="0" i="0" dirty="0">
                <a:solidFill>
                  <a:srgbClr val="404041"/>
                </a:solidFill>
                <a:effectLst/>
                <a:highlight>
                  <a:srgbClr val="FFFFFF"/>
                </a:highlight>
                <a:latin typeface="Oswald" panose="00000500000000000000" pitchFamily="2" charset="0"/>
              </a:rPr>
              <a:t>25–27 November 2024 // Belgrade, Serbia</a:t>
            </a:r>
            <a:br>
              <a:rPr lang="en-US" b="0" i="0" dirty="0">
                <a:solidFill>
                  <a:srgbClr val="404041"/>
                </a:solidFill>
                <a:effectLst/>
                <a:highlight>
                  <a:srgbClr val="FFFFFF"/>
                </a:highlight>
                <a:latin typeface="Oswald" panose="00000500000000000000" pitchFamily="2" charset="0"/>
              </a:rPr>
            </a:br>
            <a:br>
              <a:rPr lang="en-US" b="0" i="0" dirty="0">
                <a:solidFill>
                  <a:srgbClr val="404041"/>
                </a:solidFill>
                <a:effectLst/>
                <a:highlight>
                  <a:srgbClr val="FFFFFF"/>
                </a:highlight>
                <a:latin typeface="Oswald" panose="00000500000000000000" pitchFamily="2" charset="0"/>
              </a:rPr>
            </a:br>
            <a:r>
              <a:rPr lang="en-US" sz="2400" b="0" i="0" dirty="0">
                <a:solidFill>
                  <a:srgbClr val="58595B"/>
                </a:solidFill>
                <a:effectLst/>
                <a:highlight>
                  <a:srgbClr val="F1F1F2"/>
                </a:highlight>
                <a:latin typeface="Oswald" panose="00000500000000000000" pitchFamily="2" charset="0"/>
              </a:rPr>
              <a:t>Submission (Long/Short papers):</a:t>
            </a:r>
            <a:br>
              <a:rPr lang="en-US" sz="2400" b="0" i="0" dirty="0">
                <a:solidFill>
                  <a:srgbClr val="404041"/>
                </a:solidFill>
                <a:effectLst/>
                <a:highlight>
                  <a:srgbClr val="F1F1F2"/>
                </a:highlight>
                <a:latin typeface="Lucida Grande"/>
              </a:rPr>
            </a:br>
            <a:r>
              <a:rPr lang="en-US" sz="2400" b="0" i="0" dirty="0">
                <a:solidFill>
                  <a:srgbClr val="FF0000"/>
                </a:solidFill>
                <a:effectLst/>
                <a:highlight>
                  <a:srgbClr val="F1F1F2"/>
                </a:highlight>
                <a:latin typeface="Oswald" panose="00000500000000000000" pitchFamily="2" charset="0"/>
              </a:rPr>
              <a:t>15 September 2024</a:t>
            </a:r>
            <a:br>
              <a:rPr lang="en-US" sz="2400" b="0" i="0" dirty="0">
                <a:solidFill>
                  <a:srgbClr val="404041"/>
                </a:solidFill>
                <a:effectLst/>
                <a:highlight>
                  <a:srgbClr val="F1F1F2"/>
                </a:highlight>
                <a:latin typeface="Lucida Grande"/>
              </a:rPr>
            </a:br>
            <a:r>
              <a:rPr lang="en-US" sz="2400" b="0" i="0" dirty="0">
                <a:solidFill>
                  <a:srgbClr val="58595B"/>
                </a:solidFill>
                <a:effectLst/>
                <a:highlight>
                  <a:srgbClr val="F1F1F2"/>
                </a:highlight>
                <a:latin typeface="Oswald" panose="00000500000000000000" pitchFamily="2" charset="0"/>
              </a:rPr>
              <a:t>Submission (Special Session on Research Projects):</a:t>
            </a:r>
            <a:br>
              <a:rPr lang="en-US" sz="2400" b="0" i="0" dirty="0">
                <a:solidFill>
                  <a:srgbClr val="404041"/>
                </a:solidFill>
                <a:effectLst/>
                <a:highlight>
                  <a:srgbClr val="F1F1F2"/>
                </a:highlight>
                <a:latin typeface="Lucida Grande"/>
              </a:rPr>
            </a:br>
            <a:r>
              <a:rPr lang="en-US" sz="2400" b="0" i="0" dirty="0">
                <a:solidFill>
                  <a:srgbClr val="FF0000"/>
                </a:solidFill>
                <a:effectLst/>
                <a:highlight>
                  <a:srgbClr val="F1F1F2"/>
                </a:highlight>
                <a:latin typeface="Oswald" panose="00000500000000000000" pitchFamily="2" charset="0"/>
              </a:rPr>
              <a:t>15 September 2024</a:t>
            </a:r>
            <a:br>
              <a:rPr lang="en-US" sz="2400" b="0" i="0" dirty="0">
                <a:solidFill>
                  <a:srgbClr val="FF0000"/>
                </a:solidFill>
                <a:effectLst/>
                <a:highlight>
                  <a:srgbClr val="F1F1F2"/>
                </a:highlight>
                <a:latin typeface="Oswald" panose="00000500000000000000" pitchFamily="2" charset="0"/>
              </a:rPr>
            </a:br>
            <a:br>
              <a:rPr lang="en-US" sz="2400" b="0" i="0" dirty="0">
                <a:solidFill>
                  <a:srgbClr val="FF0000"/>
                </a:solidFill>
                <a:effectLst/>
                <a:highlight>
                  <a:srgbClr val="F1F1F2"/>
                </a:highlight>
                <a:latin typeface="Oswald" panose="00000500000000000000" pitchFamily="2" charset="0"/>
              </a:rPr>
            </a:br>
            <a:r>
              <a:rPr lang="en-US" sz="2400" b="0" i="0" dirty="0">
                <a:solidFill>
                  <a:srgbClr val="FF0000"/>
                </a:solidFill>
                <a:effectLst/>
                <a:highlight>
                  <a:srgbClr val="F1F1F2"/>
                </a:highlight>
                <a:latin typeface="Oswald" panose="00000500000000000000" pitchFamily="2" charset="0"/>
              </a:rPr>
              <a:t>cscn2024.ieee-cscn.org/</a:t>
            </a:r>
            <a:br>
              <a:rPr lang="en-US" b="0" i="0" dirty="0">
                <a:solidFill>
                  <a:srgbClr val="404041"/>
                </a:solidFill>
                <a:effectLst/>
                <a:highlight>
                  <a:srgbClr val="F1F1F2"/>
                </a:highlight>
                <a:latin typeface="Lucida Grande"/>
              </a:rPr>
            </a:br>
            <a:endParaRPr lang="en-US" b="0" i="0" dirty="0">
              <a:solidFill>
                <a:srgbClr val="404041"/>
              </a:solidFill>
              <a:effectLst/>
              <a:highlight>
                <a:srgbClr val="FFFFFF"/>
              </a:highlight>
              <a:latin typeface="Oswald" panose="00000500000000000000" pitchFamily="2" charset="0"/>
            </a:endParaRPr>
          </a:p>
        </p:txBody>
      </p:sp>
      <p:pic>
        <p:nvPicPr>
          <p:cNvPr id="8" name="Picture 2" descr="Home">
            <a:extLst>
              <a:ext uri="{FF2B5EF4-FFF2-40B4-BE49-F238E27FC236}">
                <a16:creationId xmlns:a16="http://schemas.microsoft.com/office/drawing/2014/main" id="{D8BAA200-7813-B778-D803-5D07D8DA6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4" y="838200"/>
            <a:ext cx="3887978" cy="1112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34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July 2024 WG Minutes (24/028r0)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a:t>
            </a:r>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
        <p:nvSpPr>
          <p:cNvPr id="10" name="Rectangle 9">
            <a:extLst>
              <a:ext uri="{FF2B5EF4-FFF2-40B4-BE49-F238E27FC236}">
                <a16:creationId xmlns:a16="http://schemas.microsoft.com/office/drawing/2014/main" id="{86737688-E973-5BB2-4D31-452DACDB99AE}"/>
              </a:ext>
            </a:extLst>
          </p:cNvPr>
          <p:cNvSpPr>
            <a:spLocks noGrp="1" noChangeArrowheads="1"/>
          </p:cNvSpPr>
          <p:nvPr/>
        </p:nvSpPr>
        <p:spPr bwMode="auto">
          <a:xfrm>
            <a:off x="914400" y="2248693"/>
            <a:ext cx="8197427"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400" dirty="0"/>
              <a:t>The IEEE 802 LMSC has requested feedback from the 802 Working Groups by offering two options for adjusting the time slot definitions for the 2025 July IEEE 802 Plenary.  The WG Chairs are to consult with their WGs for consideration and report back to the IEEE 802 Executive Secretary (Jon Rosdahl).</a:t>
            </a:r>
          </a:p>
        </p:txBody>
      </p:sp>
    </p:spTree>
    <p:extLst>
      <p:ext uri="{BB962C8B-B14F-4D97-AF65-F5344CB8AC3E}">
        <p14:creationId xmlns:p14="http://schemas.microsoft.com/office/powerpoint/2010/main" val="593132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a:t>
            </a:r>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
        <p:nvSpPr>
          <p:cNvPr id="9" name="TextBox 8">
            <a:extLst>
              <a:ext uri="{FF2B5EF4-FFF2-40B4-BE49-F238E27FC236}">
                <a16:creationId xmlns:a16="http://schemas.microsoft.com/office/drawing/2014/main" id="{659A4071-BE26-4B1D-52EB-A2D4E15D9542}"/>
              </a:ext>
            </a:extLst>
          </p:cNvPr>
          <p:cNvSpPr txBox="1"/>
          <p:nvPr/>
        </p:nvSpPr>
        <p:spPr>
          <a:xfrm>
            <a:off x="990600" y="1720808"/>
            <a:ext cx="7848600" cy="4555093"/>
          </a:xfrm>
          <a:prstGeom prst="rect">
            <a:avLst/>
          </a:prstGeom>
          <a:noFill/>
        </p:spPr>
        <p:txBody>
          <a:bodyPr wrap="square">
            <a:sp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Summary: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Restaurants in Spain do not typically open for dinner </a:t>
            </a:r>
            <a:r>
              <a:rPr kumimoji="0" lang="en-US" sz="2000" b="1" i="0" u="none" strike="noStrike" kern="0" cap="none" spc="0" normalizeH="0" baseline="0" noProof="0" dirty="0">
                <a:ln>
                  <a:noFill/>
                </a:ln>
                <a:solidFill>
                  <a:srgbClr val="000000"/>
                </a:solidFill>
                <a:effectLst/>
                <a:uLnTx/>
                <a:uFillTx/>
                <a:latin typeface="Times New Roman"/>
                <a:ea typeface="MS Gothic"/>
                <a:cs typeface="+mn-cs"/>
              </a:rPr>
              <a:t>until 8 pm</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Time for Dinner will generally</a:t>
            </a:r>
            <a:r>
              <a:rPr kumimoji="0" lang="en-US" sz="2000" b="1" i="0" u="none" strike="noStrike" kern="0" cap="none" spc="0" normalizeH="0" baseline="0" noProof="0" dirty="0">
                <a:ln>
                  <a:noFill/>
                </a:ln>
                <a:solidFill>
                  <a:schemeClr val="tx1"/>
                </a:solidFill>
                <a:effectLst/>
                <a:uLnTx/>
                <a:uFillTx/>
                <a:latin typeface="Times New Roman"/>
                <a:ea typeface="MS Gothic"/>
                <a:cs typeface="+mn-cs"/>
              </a:rPr>
              <a:t> take more than one hour </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to get your meal.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This means that our nominal 6-7:30pm (18:00-19:30) dinner break would not allow anyone time to eat and return for an evening meeting during our plenary session.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WGs are free to choose their own start times, but the nominal slot times would be set up in IMAT for WGs to align scheduled breaks, lunch, and dinner periods.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The IEEE 802 LMSC has requested feedback from the 802 Working Groups by offering two options for consideration.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Each Working Group and TAG chair has been asked to conduct the straw poll on the following slide.</a:t>
            </a:r>
          </a:p>
        </p:txBody>
      </p:sp>
    </p:spTree>
    <p:extLst>
      <p:ext uri="{BB962C8B-B14F-4D97-AF65-F5344CB8AC3E}">
        <p14:creationId xmlns:p14="http://schemas.microsoft.com/office/powerpoint/2010/main" val="3011298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E5C3D3-82B9-AACE-9563-FFE65669817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BD539F4-18EE-54C8-15F0-2352D1F527DC}"/>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6CB721B0-3376-1906-A56F-517C3E6DCCB0}"/>
              </a:ext>
            </a:extLst>
          </p:cNvPr>
          <p:cNvSpPr>
            <a:spLocks noGrp="1"/>
          </p:cNvSpPr>
          <p:nvPr>
            <p:ph type="dt" idx="15"/>
          </p:nvPr>
        </p:nvSpPr>
        <p:spPr/>
        <p:txBody>
          <a:bodyPr/>
          <a:lstStyle/>
          <a:p>
            <a:r>
              <a:rPr lang="en-US"/>
              <a:t>September 2024</a:t>
            </a:r>
            <a:endParaRPr lang="en-GB" dirty="0"/>
          </a:p>
        </p:txBody>
      </p:sp>
      <p:sp>
        <p:nvSpPr>
          <p:cNvPr id="9" name="Title 1">
            <a:extLst>
              <a:ext uri="{FF2B5EF4-FFF2-40B4-BE49-F238E27FC236}">
                <a16:creationId xmlns:a16="http://schemas.microsoft.com/office/drawing/2014/main" id="{2536F488-0B64-CB45-7042-4AC5FDA56C59}"/>
              </a:ext>
            </a:extLst>
          </p:cNvPr>
          <p:cNvSpPr>
            <a:spLocks noGrp="1"/>
          </p:cNvSpPr>
          <p:nvPr/>
        </p:nvSpPr>
        <p:spPr bwMode="auto">
          <a:xfrm>
            <a:off x="315409" y="838200"/>
            <a:ext cx="8915401"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Straw Poll on Time Change for 2025 July 802 Plenary</a:t>
            </a:r>
          </a:p>
        </p:txBody>
      </p:sp>
      <p:sp>
        <p:nvSpPr>
          <p:cNvPr id="10" name="Rectangle 9">
            <a:extLst>
              <a:ext uri="{FF2B5EF4-FFF2-40B4-BE49-F238E27FC236}">
                <a16:creationId xmlns:a16="http://schemas.microsoft.com/office/drawing/2014/main" id="{BA5817D1-5FE1-FFEC-6988-5CAC06DF6BCE}"/>
              </a:ext>
            </a:extLst>
          </p:cNvPr>
          <p:cNvSpPr>
            <a:spLocks noGrp="1" noChangeArrowheads="1"/>
          </p:cNvSpPr>
          <p:nvPr/>
        </p:nvSpPr>
        <p:spPr bwMode="auto">
          <a:xfrm>
            <a:off x="376766" y="2004961"/>
            <a:ext cx="8915401"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dirty="0"/>
              <a:t>Straw Poll:</a:t>
            </a:r>
          </a:p>
          <a:p>
            <a:r>
              <a:rPr lang="en-US" sz="2000" b="0" dirty="0"/>
              <a:t>Considering the opening times for the restaurants in Madrid, Spain, I prefer the adjust the planned times for meetings:</a:t>
            </a:r>
          </a:p>
          <a:p>
            <a:r>
              <a:rPr lang="en-US" sz="2000" dirty="0"/>
              <a:t>Option 1: Keep nominal schedule, but add PM3 before dinner</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dirty="0"/>
              <a:t>Results: # Option 1;   -- # Option 2;     -- # Abstain;  </a:t>
            </a:r>
          </a:p>
        </p:txBody>
      </p:sp>
    </p:spTree>
    <p:extLst>
      <p:ext uri="{BB962C8B-B14F-4D97-AF65-F5344CB8AC3E}">
        <p14:creationId xmlns:p14="http://schemas.microsoft.com/office/powerpoint/2010/main" val="71584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4083</TotalTime>
  <Words>2423</Words>
  <Application>Microsoft Office PowerPoint</Application>
  <PresentationFormat>Custom</PresentationFormat>
  <Paragraphs>257</Paragraphs>
  <Slides>25</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25</vt:i4>
      </vt:variant>
    </vt:vector>
  </HeadingPairs>
  <TitlesOfParts>
    <vt:vector size="38" baseType="lpstr">
      <vt:lpstr>MS Gothic</vt:lpstr>
      <vt:lpstr>-apple-system</vt:lpstr>
      <vt:lpstr>Arial</vt:lpstr>
      <vt:lpstr>Arial Unicode MS</vt:lpstr>
      <vt:lpstr>Calibri</vt:lpstr>
      <vt:lpstr>Courier New</vt:lpstr>
      <vt:lpstr>Lucida Grande</vt:lpstr>
      <vt:lpstr>Monotype Sorts</vt:lpstr>
      <vt:lpstr>Oswald</vt:lpstr>
      <vt:lpstr>Times New Roman</vt:lpstr>
      <vt:lpstr>Verdana</vt:lpstr>
      <vt:lpstr>Wingdings</vt:lpstr>
      <vt:lpstr>Office Theme</vt:lpstr>
      <vt:lpstr>September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Public Visibility SC Activities</vt:lpstr>
      <vt:lpstr>IEEE Conference on Standards for Communications and Networking 25–27 November 2024 // Belgrade, Serbia  Submission (Long/Short papers): 15 September 2024 Submission (Special Session on Research Projects): 15 September 2024  cscn2024.ieee-cscn.org/ </vt:lpstr>
      <vt:lpstr>Motion</vt:lpstr>
      <vt:lpstr>Strawpoll</vt:lpstr>
      <vt:lpstr>Strawpoll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174</cp:revision>
  <cp:lastPrinted>2015-01-08T23:35:49Z</cp:lastPrinted>
  <dcterms:created xsi:type="dcterms:W3CDTF">2014-10-30T17:06:39Z</dcterms:created>
  <dcterms:modified xsi:type="dcterms:W3CDTF">2024-09-09T18:11:59Z</dcterms:modified>
</cp:coreProperties>
</file>