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333" r:id="rId3"/>
    <p:sldId id="258" r:id="rId4"/>
    <p:sldId id="340" r:id="rId5"/>
    <p:sldId id="261" r:id="rId6"/>
    <p:sldId id="263" r:id="rId7"/>
    <p:sldId id="341" r:id="rId8"/>
    <p:sldId id="265" r:id="rId9"/>
    <p:sldId id="266" r:id="rId10"/>
    <p:sldId id="270" r:id="rId11"/>
    <p:sldId id="330" r:id="rId12"/>
    <p:sldId id="331" r:id="rId13"/>
    <p:sldId id="332" r:id="rId14"/>
    <p:sldId id="264" r:id="rId15"/>
    <p:sldId id="312" r:id="rId16"/>
    <p:sldId id="313" r:id="rId17"/>
    <p:sldId id="316" r:id="rId18"/>
    <p:sldId id="315" r:id="rId19"/>
    <p:sldId id="304" r:id="rId20"/>
    <p:sldId id="318" r:id="rId21"/>
    <p:sldId id="342" r:id="rId22"/>
    <p:sldId id="343" r:id="rId23"/>
    <p:sldId id="344" r:id="rId24"/>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911" autoAdjust="0"/>
    <p:restoredTop sz="94127" autoAdjust="0"/>
  </p:normalViewPr>
  <p:slideViewPr>
    <p:cSldViewPr>
      <p:cViewPr varScale="1">
        <p:scale>
          <a:sx n="73" d="100"/>
          <a:sy n="73" d="100"/>
        </p:scale>
        <p:origin x="2059"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9/8/2024</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Baykas, </a:t>
            </a:r>
            <a:r>
              <a:rPr lang="en-GB" dirty="0" err="1"/>
              <a:t>Ofinno</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September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September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Baykas, </a:t>
            </a:r>
            <a:r>
              <a:rPr lang="en-GB" dirty="0" err="1"/>
              <a:t>Ofinno</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802.19-24/0030r0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802world.org/wireless/"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September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September 2024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2024-07-11</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4065101915"/>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err="1">
                          <a:effectLst/>
                          <a:latin typeface="Calibri" panose="020F0502020204030204" pitchFamily="34" charset="0"/>
                          <a:cs typeface="Calibri" panose="020F0502020204030204" pitchFamily="34" charset="0"/>
                        </a:rPr>
                        <a:t>Ofinno</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65024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406400" y="1381760"/>
            <a:ext cx="9022080" cy="5120640"/>
          </a:xfrm>
        </p:spPr>
        <p:txBody>
          <a:bodyPr/>
          <a:lstStyle/>
          <a:p>
            <a:pPr>
              <a:buClrTx/>
            </a:pPr>
            <a:r>
              <a:rPr lang="en-GB" altLang="en-US" sz="1707" dirty="0">
                <a:ea typeface="MS Gothic" panose="020B0609070205080204" pitchFamily="49" charset="-128"/>
              </a:rPr>
              <a:t>All participation in IEEE 802 Working Group meetings is on an individual basis</a:t>
            </a:r>
          </a:p>
          <a:p>
            <a:pPr>
              <a:buClrTx/>
            </a:pPr>
            <a:r>
              <a:rPr lang="en-GB" altLang="en-US" sz="1493" i="1" dirty="0">
                <a:ea typeface="MS Gothic" panose="020B0609070205080204" pitchFamily="49" charset="-128"/>
              </a:rPr>
              <a:t>•     </a:t>
            </a:r>
            <a:r>
              <a:rPr lang="en-GB" altLang="en-US" sz="1493" dirty="0">
                <a:ea typeface="MS Gothic" panose="020B0609070205080204" pitchFamily="49" charset="-128"/>
              </a:rPr>
              <a:t>Participants in the IEEE standards development individual process shall act based on their qualifications and experience. (</a:t>
            </a:r>
            <a:r>
              <a:rPr lang="en-GB" altLang="en-US" sz="1493" u="sng" dirty="0">
                <a:solidFill>
                  <a:srgbClr val="CCCCFF"/>
                </a:solidFill>
                <a:ea typeface="MS Gothic" panose="020B0609070205080204" pitchFamily="49" charset="-128"/>
                <a:hlinkClick r:id="rId2"/>
              </a:rPr>
              <a:t>https://standards.ieee.org/develop/policies/bylaws/sb_bylaws.pdf</a:t>
            </a:r>
            <a:r>
              <a:rPr lang="en-GB" altLang="en-US" sz="1493" dirty="0">
                <a:ea typeface="MS Gothic" panose="020B0609070205080204" pitchFamily="49" charset="-128"/>
              </a:rPr>
              <a:t>section 5.2.1)</a:t>
            </a:r>
          </a:p>
          <a:p>
            <a:pPr>
              <a:buClrTx/>
            </a:pPr>
            <a:r>
              <a:rPr lang="en-GB" altLang="en-US" sz="1493"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93" dirty="0" err="1">
                <a:ea typeface="MS Gothic" panose="020B0609070205080204" pitchFamily="49" charset="-128"/>
              </a:rPr>
              <a:t>subclause</a:t>
            </a:r>
            <a:r>
              <a:rPr lang="en-GB" altLang="en-US" sz="1493" dirty="0">
                <a:ea typeface="MS Gothic" panose="020B0609070205080204" pitchFamily="49" charset="-128"/>
              </a:rPr>
              <a:t> 4.2.1 “Establishment”, of the IEEE 802 LMSC Working Group Policies and Procedures)</a:t>
            </a:r>
          </a:p>
          <a:p>
            <a:pPr marL="364079"/>
            <a:r>
              <a:rPr lang="en-GB" altLang="en-US" sz="1493"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64079"/>
            <a:r>
              <a:rPr lang="en-GB" altLang="en-US" sz="1493"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93" u="sng" dirty="0">
                <a:solidFill>
                  <a:srgbClr val="CCCCFF"/>
                </a:solidFill>
                <a:ea typeface="MS Gothic" panose="020B0609070205080204" pitchFamily="49" charset="-128"/>
                <a:hlinkClick r:id="rId3"/>
              </a:rPr>
              <a:t>https://standards.ieee.org/develop/policies/bylaws/sb_bylaws.pdf </a:t>
            </a:r>
            <a:r>
              <a:rPr lang="en-GB" altLang="en-US" sz="1493" dirty="0">
                <a:ea typeface="MS Gothic" panose="020B0609070205080204" pitchFamily="49" charset="-128"/>
              </a:rPr>
              <a:t> section 5.2.1.3 and the IEEE 802 LMSC Working Group Policies and Procedures, </a:t>
            </a:r>
            <a:r>
              <a:rPr lang="en-GB" altLang="en-US" sz="1493" dirty="0" err="1">
                <a:ea typeface="MS Gothic" panose="020B0609070205080204" pitchFamily="49" charset="-128"/>
              </a:rPr>
              <a:t>subclause</a:t>
            </a:r>
            <a:r>
              <a:rPr lang="en-GB" altLang="en-US" sz="1493" dirty="0">
                <a:ea typeface="MS Gothic" panose="020B0609070205080204" pitchFamily="49" charset="-128"/>
              </a:rPr>
              <a:t> 3.4.1 “Chair”, list item x.</a:t>
            </a:r>
          </a:p>
          <a:p>
            <a:pPr>
              <a:buClrTx/>
            </a:pPr>
            <a:r>
              <a:rPr lang="en-GB" altLang="en-US" sz="1707"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93" dirty="0">
                <a:ea typeface="MS Gothic" panose="020B0609070205080204" pitchFamily="49" charset="-128"/>
              </a:rPr>
              <a:t>(Latest revision of IEEE 802 LMSC Working Group Policies and Procedures: </a:t>
            </a:r>
            <a:r>
              <a:rPr lang="en-GB" altLang="en-US" sz="1493" dirty="0">
                <a:ea typeface="MS Gothic" panose="020B0609070205080204" pitchFamily="49" charset="-128"/>
                <a:hlinkClick r:id="rId4"/>
              </a:rPr>
              <a:t>http://www.ieee802.org/devdocs.shtml</a:t>
            </a:r>
            <a:r>
              <a:rPr lang="en-GB" altLang="en-US" sz="1493" dirty="0">
                <a:ea typeface="MS Gothic" panose="020B0609070205080204" pitchFamily="49" charset="-128"/>
              </a:rPr>
              <a:t> and Participation slide: </a:t>
            </a:r>
            <a:r>
              <a:rPr lang="en-GB" altLang="en-US" sz="1493" dirty="0">
                <a:ea typeface="MS Gothic" panose="020B0609070205080204" pitchFamily="49" charset="-128"/>
                <a:hlinkClick r:id="rId5"/>
              </a:rPr>
              <a:t>https://mentor.ieee.org/802-ec/dcn/16/ec-16-0180-03-00EC-ieee-802-participation-slide.ppt</a:t>
            </a:r>
            <a:r>
              <a:rPr lang="en-GB" altLang="en-US" sz="1493" dirty="0">
                <a:ea typeface="MS Gothic" panose="020B0609070205080204" pitchFamily="49" charset="-128"/>
              </a:rPr>
              <a:t> )</a:t>
            </a:r>
            <a:br>
              <a:rPr lang="en-GB" altLang="en-US" sz="1493" dirty="0">
                <a:ea typeface="MS Gothic" panose="020B0609070205080204" pitchFamily="49" charset="-128"/>
              </a:rPr>
            </a:br>
            <a:endParaRPr lang="en-GB" altLang="en-US" sz="1493" dirty="0">
              <a:ea typeface="MS Gothic" panose="020B0609070205080204" pitchFamily="49" charset="-128"/>
            </a:endParaRPr>
          </a:p>
          <a:p>
            <a:endParaRPr lang="en-US" sz="128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#5</a:t>
            </a:r>
            <a:endParaRPr lang="en-US" altLang="en-US" sz="2560" dirty="0"/>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743374" y="355600"/>
            <a:ext cx="2457014" cy="291253"/>
          </a:xfrm>
        </p:spPr>
        <p:txBody>
          <a:bodyPr/>
          <a:lstStyle/>
          <a:p>
            <a:r>
              <a:rPr lang="en-US"/>
              <a:t>September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920" dirty="0"/>
              <a:t>By participating in this activity, you agree to comply with the IEEE Code of Ethics, all applicable laws, and all IEEE policies and procedures including, but not limited to, the IEEE SA Copyright Policy.</a:t>
            </a:r>
            <a:endParaRPr lang="en-US" sz="1920" dirty="0"/>
          </a:p>
          <a:p>
            <a:pPr lvl="1">
              <a:buFont typeface="Arial" panose="020B0604020202020204" pitchFamily="34" charset="0"/>
              <a:buChar char="•"/>
            </a:pPr>
            <a:r>
              <a:rPr lang="en-GB" sz="1493" dirty="0"/>
              <a:t>Previously Published material (copyright assertion indicated) shall not be presented/submitted to the Working Group nor incorporated into a Working Group draft unless permission is granted. </a:t>
            </a:r>
            <a:endParaRPr lang="en-US" sz="1493" dirty="0"/>
          </a:p>
          <a:p>
            <a:pPr lvl="1">
              <a:buFont typeface="Arial" panose="020B0604020202020204" pitchFamily="34" charset="0"/>
              <a:buChar char="•"/>
            </a:pPr>
            <a:r>
              <a:rPr lang="en-GB" sz="1493" dirty="0"/>
              <a:t>Prior to presentation or submission, you shall notify the Working Group Chair of previously Published material and should assist the Chair in obtaining copyright permission acceptable to IEEE SA.</a:t>
            </a:r>
            <a:endParaRPr lang="en-US" sz="1493" dirty="0"/>
          </a:p>
          <a:p>
            <a:pPr lvl="1">
              <a:buFont typeface="Arial" panose="020B0604020202020204" pitchFamily="34" charset="0"/>
              <a:buChar char="•"/>
            </a:pPr>
            <a:r>
              <a:rPr lang="en-GB" sz="1493" dirty="0"/>
              <a:t>For material that is not previously Published, IEEE is automatically granted a license to use any material that is presented or submitted</a:t>
            </a:r>
            <a:endParaRPr lang="en-US" sz="1493"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1707" dirty="0"/>
              <a:t>The IEEE SA Copyright Policy is described in the IEEE SA Standards Board Bylaws and IEEE SA Standards Board Operations Manual</a:t>
            </a:r>
          </a:p>
          <a:p>
            <a:pPr marL="853467" lvl="1" indent="-365771">
              <a:buFont typeface="Arial" panose="020B0604020202020204" pitchFamily="34" charset="0"/>
              <a:buChar char="•"/>
            </a:pPr>
            <a:r>
              <a:rPr lang="en-US" sz="1493" dirty="0"/>
              <a:t>IEEE SA Copyright Policy, see </a:t>
            </a:r>
            <a:br>
              <a:rPr lang="en-US" sz="1493" dirty="0"/>
            </a:br>
            <a:r>
              <a:rPr lang="en-US" sz="1493" dirty="0"/>
              <a:t>	Clause 7 of the IEEE SA Standards Board Bylaws</a:t>
            </a:r>
            <a:br>
              <a:rPr lang="en-US" sz="1493" dirty="0"/>
            </a:br>
            <a:r>
              <a:rPr lang="en-US" sz="1493" dirty="0"/>
              <a:t> 	</a:t>
            </a:r>
            <a:r>
              <a:rPr lang="en-US" sz="1493" dirty="0">
                <a:hlinkClick r:id="rId2"/>
              </a:rPr>
              <a:t>https://standards.ieee.org/about/policies/bylaws/sect6-7.html#7</a:t>
            </a:r>
            <a:br>
              <a:rPr lang="en-US" sz="1493" dirty="0"/>
            </a:br>
            <a:r>
              <a:rPr lang="en-US" sz="1493" dirty="0"/>
              <a:t>	Clause 6.1 of the IEEE SA Standards Board Operations Manual</a:t>
            </a:r>
            <a:br>
              <a:rPr lang="en-US" sz="1493" dirty="0"/>
            </a:br>
            <a:r>
              <a:rPr lang="en-US" sz="1493" dirty="0"/>
              <a:t>	</a:t>
            </a:r>
            <a:r>
              <a:rPr lang="en-US" sz="1493" dirty="0">
                <a:hlinkClick r:id="rId3"/>
              </a:rPr>
              <a:t>https://standards.ieee.org/about/policies/opman/sect6.html</a:t>
            </a:r>
            <a:endParaRPr lang="en-US" sz="1493" dirty="0"/>
          </a:p>
          <a:p>
            <a:pPr>
              <a:buFont typeface="Arial" panose="020B0604020202020204" pitchFamily="34" charset="0"/>
              <a:buChar char="•"/>
            </a:pPr>
            <a:r>
              <a:rPr lang="en-US" sz="1707" dirty="0"/>
              <a:t>IEEE SA Copyright Permission</a:t>
            </a:r>
          </a:p>
          <a:p>
            <a:pPr marL="853467" lvl="1" indent="-365771">
              <a:buFont typeface="Arial" panose="020B0604020202020204" pitchFamily="34" charset="0"/>
              <a:buChar char="•"/>
            </a:pPr>
            <a:r>
              <a:rPr lang="en-US" sz="1493" dirty="0">
                <a:hlinkClick r:id="rId4"/>
              </a:rPr>
              <a:t>https://standards.ieee.org/content/dam/ieee-standards/standards/web/documents/other/permissionltrs.zip</a:t>
            </a:r>
            <a:endParaRPr lang="en-US" sz="1493" dirty="0"/>
          </a:p>
          <a:p>
            <a:pPr>
              <a:buFont typeface="Arial" panose="020B0604020202020204" pitchFamily="34" charset="0"/>
              <a:buChar char="•"/>
            </a:pPr>
            <a:r>
              <a:rPr lang="en-US" sz="1707" dirty="0"/>
              <a:t>IEEE SA Copyright FAQs</a:t>
            </a:r>
          </a:p>
          <a:p>
            <a:pPr marL="853467" lvl="1" indent="-365771">
              <a:buFont typeface="Arial" panose="020B0604020202020204" pitchFamily="34" charset="0"/>
              <a:buChar char="•"/>
            </a:pPr>
            <a:r>
              <a:rPr lang="en-US" sz="1493" dirty="0">
                <a:hlinkClick r:id="rId5"/>
              </a:rPr>
              <a:t>http://standards.ieee.org/faqs/copyrights.html/</a:t>
            </a:r>
            <a:endParaRPr lang="en-US" sz="1493" dirty="0"/>
          </a:p>
          <a:p>
            <a:pPr>
              <a:buFont typeface="Arial" panose="020B0604020202020204" pitchFamily="34" charset="0"/>
              <a:buChar char="•"/>
            </a:pPr>
            <a:r>
              <a:rPr lang="en-US" sz="1707" dirty="0"/>
              <a:t>IEEE SA Best Practices for IEEE Standards Development </a:t>
            </a:r>
          </a:p>
          <a:p>
            <a:pPr marL="853467" lvl="1" indent="-365771">
              <a:buFont typeface="Arial" panose="020B0604020202020204" pitchFamily="34" charset="0"/>
              <a:buChar char="•"/>
            </a:pPr>
            <a:r>
              <a:rPr lang="en-US" sz="1493" dirty="0">
                <a:hlinkClick r:id="rId6"/>
              </a:rPr>
              <a:t>http://standards.ieee.org/develop/policies/best_practices_for_ieee_standards_development_051215.pdf</a:t>
            </a:r>
            <a:endParaRPr lang="en-US" sz="1493" dirty="0"/>
          </a:p>
          <a:p>
            <a:pPr>
              <a:buFont typeface="Arial" panose="020B0604020202020204" pitchFamily="34" charset="0"/>
              <a:buChar char="•"/>
            </a:pPr>
            <a:r>
              <a:rPr lang="en-US" sz="1707" dirty="0"/>
              <a:t>Distribution of Draft Standards (see 6.1.3 of the SASB Operations Manual)</a:t>
            </a:r>
          </a:p>
          <a:p>
            <a:pPr marL="853467" lvl="1" indent="-365771">
              <a:buFont typeface="Arial" panose="020B0604020202020204" pitchFamily="34" charset="0"/>
              <a:buChar char="•"/>
            </a:pPr>
            <a:r>
              <a:rPr lang="en-US" sz="1493" dirty="0">
                <a:hlinkClick r:id="rId3"/>
              </a:rPr>
              <a:t>https://standards.ieee.org/about/policies/opman/sect6.html</a:t>
            </a:r>
            <a:endParaRPr lang="en-US" sz="1493"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53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graphicFrame>
        <p:nvGraphicFramePr>
          <p:cNvPr id="7" name="Table 7">
            <a:extLst>
              <a:ext uri="{FF2B5EF4-FFF2-40B4-BE49-F238E27FC236}">
                <a16:creationId xmlns:a16="http://schemas.microsoft.com/office/drawing/2014/main" id="{B5B7CB12-09D5-4CA9-9FC9-014EDD959C5A}"/>
              </a:ext>
            </a:extLst>
          </p:cNvPr>
          <p:cNvGraphicFramePr>
            <a:graphicFrameLocks noGrp="1"/>
          </p:cNvGraphicFramePr>
          <p:nvPr>
            <p:ph idx="1"/>
            <p:extLst>
              <p:ext uri="{D42A27DB-BD31-4B8C-83A1-F6EECF244321}">
                <p14:modId xmlns:p14="http://schemas.microsoft.com/office/powerpoint/2010/main" val="1575560089"/>
              </p:ext>
            </p:extLst>
          </p:nvPr>
        </p:nvGraphicFramePr>
        <p:xfrm>
          <a:off x="731838" y="2112963"/>
          <a:ext cx="8288336" cy="237744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(Ofinno)</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bl>
          </a:graphicData>
        </a:graphic>
      </p:graphicFrame>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a:xfrm>
            <a:off x="6096000" y="6941268"/>
            <a:ext cx="3396821" cy="245533"/>
          </a:xfrm>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80739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416-7B90-4E0E-8796-4BBB6DB4243A}"/>
              </a:ext>
            </a:extLst>
          </p:cNvPr>
          <p:cNvSpPr>
            <a:spLocks noGrp="1"/>
          </p:cNvSpPr>
          <p:nvPr>
            <p:ph type="title"/>
          </p:nvPr>
        </p:nvSpPr>
        <p:spPr>
          <a:xfrm>
            <a:off x="743373" y="731522"/>
            <a:ext cx="8277016" cy="1136227"/>
          </a:xfrm>
        </p:spPr>
        <p:txBody>
          <a:bodyPr/>
          <a:lstStyle/>
          <a:p>
            <a:r>
              <a:rPr lang="en-US" sz="3200" dirty="0"/>
              <a:t>Coexistence Assessment documents</a:t>
            </a:r>
          </a:p>
        </p:txBody>
      </p:sp>
      <p:sp>
        <p:nvSpPr>
          <p:cNvPr id="3" name="Content Placeholder 2">
            <a:extLst>
              <a:ext uri="{FF2B5EF4-FFF2-40B4-BE49-F238E27FC236}">
                <a16:creationId xmlns:a16="http://schemas.microsoft.com/office/drawing/2014/main" id="{00ECBD66-7829-4FC5-A0DC-BB47AEB85123}"/>
              </a:ext>
            </a:extLst>
          </p:cNvPr>
          <p:cNvSpPr>
            <a:spLocks noGrp="1"/>
          </p:cNvSpPr>
          <p:nvPr>
            <p:ph idx="1"/>
          </p:nvPr>
        </p:nvSpPr>
        <p:spPr/>
        <p:txBody>
          <a:bodyPr/>
          <a:lstStyle/>
          <a:p>
            <a:pPr algn="l">
              <a:spcAft>
                <a:spcPts val="0"/>
              </a:spcAft>
            </a:pPr>
            <a:r>
              <a:rPr lang="en-US" sz="1600" b="0" i="0" dirty="0">
                <a:solidFill>
                  <a:srgbClr val="222222"/>
                </a:solidFill>
                <a:effectLst/>
                <a:highlight>
                  <a:srgbClr val="FFFFFF"/>
                </a:highlight>
                <a:latin typeface="Arial" panose="020B0604020202020204" pitchFamily="34" charset="0"/>
              </a:rPr>
              <a:t>       No voting between July and September meetings.</a:t>
            </a:r>
          </a:p>
          <a:p>
            <a:endParaRPr lang="en-US" sz="2400" dirty="0"/>
          </a:p>
        </p:txBody>
      </p:sp>
      <p:sp>
        <p:nvSpPr>
          <p:cNvPr id="4" name="Slide Number Placeholder 3">
            <a:extLst>
              <a:ext uri="{FF2B5EF4-FFF2-40B4-BE49-F238E27FC236}">
                <a16:creationId xmlns:a16="http://schemas.microsoft.com/office/drawing/2014/main" id="{BA69075E-F14D-4E48-99BD-CD0110F986C7}"/>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84029E5-777C-445A-BCEF-5958FC4E959C}"/>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E65E7056-66EE-434F-AEA3-6CA0731A57A3}"/>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3685603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Task Group</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p:txBody>
          <a:bodyPr/>
          <a:lstStyle/>
          <a:p>
            <a:r>
              <a:rPr lang="en-US" sz="2400" dirty="0"/>
              <a:t>Task Group 3a started its activities </a:t>
            </a:r>
          </a:p>
          <a:p>
            <a:r>
              <a:rPr lang="en-US" sz="240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a:t>
            </a:r>
          </a:p>
          <a:p>
            <a:r>
              <a:rPr lang="en-US" sz="2400" dirty="0"/>
              <a:t>This amendment includes recommendations with respect to new devices, as well as compatibility with deployed legacy devices</a:t>
            </a:r>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3344716-9975-A61A-BA49-3D8A3325E956}"/>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188031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5E43D-F4B2-7DC8-477A-6488912A7EE7}"/>
              </a:ext>
            </a:extLst>
          </p:cNvPr>
          <p:cNvSpPr>
            <a:spLocks noGrp="1"/>
          </p:cNvSpPr>
          <p:nvPr>
            <p:ph type="title"/>
          </p:nvPr>
        </p:nvSpPr>
        <p:spPr/>
        <p:txBody>
          <a:bodyPr/>
          <a:lstStyle/>
          <a:p>
            <a:r>
              <a:rPr lang="en-US" dirty="0"/>
              <a:t>Coexistence Meetings</a:t>
            </a:r>
          </a:p>
        </p:txBody>
      </p:sp>
      <p:sp>
        <p:nvSpPr>
          <p:cNvPr id="3" name="Content Placeholder 2">
            <a:extLst>
              <a:ext uri="{FF2B5EF4-FFF2-40B4-BE49-F238E27FC236}">
                <a16:creationId xmlns:a16="http://schemas.microsoft.com/office/drawing/2014/main" id="{B94B127E-ADAA-8BA8-1F79-B398D26D464A}"/>
              </a:ext>
            </a:extLst>
          </p:cNvPr>
          <p:cNvSpPr>
            <a:spLocks noGrp="1"/>
          </p:cNvSpPr>
          <p:nvPr>
            <p:ph idx="1"/>
          </p:nvPr>
        </p:nvSpPr>
        <p:spPr/>
        <p:txBody>
          <a:bodyPr/>
          <a:lstStyle/>
          <a:p>
            <a:r>
              <a:rPr lang="en-US" sz="2400" dirty="0"/>
              <a:t>This week there are several coexistence related meetings</a:t>
            </a:r>
          </a:p>
          <a:p>
            <a:pPr lvl="1"/>
            <a:r>
              <a:rPr lang="en-US" sz="2200" b="1" dirty="0"/>
              <a:t>802.11 Coex (Tuesday AM1)</a:t>
            </a:r>
          </a:p>
          <a:p>
            <a:pPr lvl="1"/>
            <a:r>
              <a:rPr lang="en-US" sz="2200" b="1" dirty="0"/>
              <a:t>802.11 Coex (Tuesday PM3) – Joint meeting with 802.15.4ab</a:t>
            </a:r>
          </a:p>
          <a:p>
            <a:pPr lvl="1"/>
            <a:r>
              <a:rPr lang="en-US" sz="2200" b="1" dirty="0"/>
              <a:t>802.11 </a:t>
            </a:r>
            <a:r>
              <a:rPr lang="en-US" sz="2200" b="1" dirty="0" err="1"/>
              <a:t>Coex</a:t>
            </a:r>
            <a:r>
              <a:rPr lang="en-US" sz="2200" b="1" dirty="0"/>
              <a:t> (Thursday AM1)</a:t>
            </a:r>
          </a:p>
        </p:txBody>
      </p:sp>
      <p:sp>
        <p:nvSpPr>
          <p:cNvPr id="4" name="Slide Number Placeholder 3">
            <a:extLst>
              <a:ext uri="{FF2B5EF4-FFF2-40B4-BE49-F238E27FC236}">
                <a16:creationId xmlns:a16="http://schemas.microsoft.com/office/drawing/2014/main" id="{75DDEC10-1912-710A-F28B-B5041DB7E986}"/>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2E87AEF-1FCF-567C-B639-25E800BFEF7E}"/>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70F37425-8D69-32F4-12F2-75C8ACD3B870}"/>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2413815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a:t>September 2024</a:t>
            </a:r>
            <a:endParaRPr lang="en-GB" dirty="0"/>
          </a:p>
        </p:txBody>
      </p:sp>
      <p:pic>
        <p:nvPicPr>
          <p:cNvPr id="7" name="Picture 6">
            <a:extLst>
              <a:ext uri="{FF2B5EF4-FFF2-40B4-BE49-F238E27FC236}">
                <a16:creationId xmlns:a16="http://schemas.microsoft.com/office/drawing/2014/main" id="{8FC053D7-00CA-3989-E284-8FE98EC88288}"/>
              </a:ext>
            </a:extLst>
          </p:cNvPr>
          <p:cNvPicPr>
            <a:picLocks noChangeAspect="1"/>
          </p:cNvPicPr>
          <p:nvPr/>
        </p:nvPicPr>
        <p:blipFill>
          <a:blip r:embed="rId2"/>
          <a:stretch>
            <a:fillRect/>
          </a:stretch>
        </p:blipFill>
        <p:spPr>
          <a:xfrm>
            <a:off x="1743278" y="2133600"/>
            <a:ext cx="6111240" cy="1226820"/>
          </a:xfrm>
          <a:prstGeom prst="rect">
            <a:avLst/>
          </a:prstGeom>
        </p:spPr>
      </p:pic>
    </p:spTree>
    <p:extLst>
      <p:ext uri="{BB962C8B-B14F-4D97-AF65-F5344CB8AC3E}">
        <p14:creationId xmlns:p14="http://schemas.microsoft.com/office/powerpoint/2010/main" val="693098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56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2133" dirty="0"/>
              <a:t>This meeting is part of the September IEEE 802 plenary session</a:t>
            </a:r>
          </a:p>
          <a:p>
            <a:pPr>
              <a:buFont typeface="Arial" panose="020B0604020202020204" pitchFamily="34" charset="0"/>
              <a:buChar char="•"/>
            </a:pPr>
            <a:endParaRPr lang="en-US" sz="2133" dirty="0"/>
          </a:p>
          <a:p>
            <a:pPr>
              <a:buFont typeface="Arial" panose="020B0604020202020204" pitchFamily="34" charset="0"/>
              <a:buChar char="•"/>
            </a:pPr>
            <a:r>
              <a:rPr lang="en-US" sz="2133" dirty="0"/>
              <a:t>You must pay the registration fee whether attending in-person or remotely</a:t>
            </a:r>
          </a:p>
          <a:p>
            <a:pPr>
              <a:buFont typeface="Arial" panose="020B0604020202020204" pitchFamily="34" charset="0"/>
              <a:buChar char="•"/>
            </a:pPr>
            <a:endParaRPr lang="en-US" sz="2133" dirty="0"/>
          </a:p>
          <a:p>
            <a:pPr>
              <a:buFont typeface="Arial" panose="020B0604020202020204" pitchFamily="34" charset="0"/>
              <a:buChar char="•"/>
            </a:pPr>
            <a:r>
              <a:rPr lang="en-US" sz="2133" dirty="0"/>
              <a:t>If you have not already done so, you can register here: </a:t>
            </a:r>
            <a:r>
              <a:rPr lang="en-US" sz="2133" dirty="0">
                <a:hlinkClick r:id="rId2"/>
              </a:rPr>
              <a:t>https://802world.org/wireless/</a:t>
            </a:r>
            <a:endParaRPr lang="en-US" sz="2133" dirty="0"/>
          </a:p>
          <a:p>
            <a:pPr>
              <a:buFont typeface="Arial" panose="020B0604020202020204" pitchFamily="34" charset="0"/>
              <a:buChar char="•"/>
            </a:pPr>
            <a:endParaRPr lang="en-US" sz="2133" dirty="0"/>
          </a:p>
          <a:p>
            <a:pPr>
              <a:buFont typeface="Arial" panose="020B0604020202020204" pitchFamily="34" charset="0"/>
              <a:buChar char="•"/>
            </a:pPr>
            <a:r>
              <a:rPr lang="en-US" sz="2133" dirty="0"/>
              <a:t>If you do not intend to register for this session you must leave this meeting and, if you have logged attendance on IMAT, email the 802.19 chair or vice chair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a:xfrm>
            <a:off x="5943600" y="6907108"/>
            <a:ext cx="3396821" cy="245533"/>
          </a:xfrm>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4BA4-1D4F-689B-400D-28D8ECD327BE}"/>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C8389C03-E097-EE88-EC35-BB7443A6658B}"/>
              </a:ext>
            </a:extLst>
          </p:cNvPr>
          <p:cNvSpPr>
            <a:spLocks noGrp="1"/>
          </p:cNvSpPr>
          <p:nvPr>
            <p:ph idx="1"/>
          </p:nvPr>
        </p:nvSpPr>
        <p:spPr/>
        <p:txBody>
          <a:bodyPr/>
          <a:lstStyle/>
          <a:p>
            <a:r>
              <a:rPr lang="en-US" sz="2800" dirty="0">
                <a:ea typeface="Calibri" panose="020F0502020204030204" pitchFamily="34" charset="0"/>
                <a:cs typeface="Calibri" panose="020F0502020204030204" pitchFamily="34" charset="0"/>
              </a:rPr>
              <a:t>To approve meeting minutes 	July 2024 WG Minutes (24/028r0) </a:t>
            </a:r>
          </a:p>
          <a:p>
            <a:endParaRPr lang="en-US" sz="2800" dirty="0">
              <a:ea typeface="Calibri" panose="020F0502020204030204" pitchFamily="34" charset="0"/>
              <a:cs typeface="Calibri" panose="020F0502020204030204" pitchFamily="34" charset="0"/>
            </a:endParaRPr>
          </a:p>
          <a:p>
            <a:r>
              <a:rPr lang="en-US" sz="2800" dirty="0">
                <a:ea typeface="Calibri" panose="020F0502020204030204" pitchFamily="34" charset="0"/>
                <a:cs typeface="Calibri" panose="020F0502020204030204" pitchFamily="34" charset="0"/>
              </a:rPr>
              <a:t>Moved by:</a:t>
            </a:r>
          </a:p>
          <a:p>
            <a:r>
              <a:rPr lang="en-US" sz="2800" dirty="0">
                <a:ea typeface="Calibri" panose="020F0502020204030204" pitchFamily="34" charset="0"/>
                <a:cs typeface="Calibri" panose="020F0502020204030204" pitchFamily="34" charset="0"/>
              </a:rPr>
              <a:t>Seconded by:</a:t>
            </a:r>
          </a:p>
          <a:p>
            <a:endParaRPr lang="en-US" sz="2800" dirty="0">
              <a:ea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D6537D69-5235-78FF-5722-4E8C4737840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928A8F91-A8E1-89D6-DBC8-2E88E16CF41F}"/>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EC6F8A59-075F-FB30-383E-8EC021B1C073}"/>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8766745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4BA4-1D4F-689B-400D-28D8ECD327BE}"/>
              </a:ext>
            </a:extLst>
          </p:cNvPr>
          <p:cNvSpPr>
            <a:spLocks noGrp="1"/>
          </p:cNvSpPr>
          <p:nvPr>
            <p:ph type="title"/>
          </p:nvPr>
        </p:nvSpPr>
        <p:spPr/>
        <p:txBody>
          <a:bodyPr/>
          <a:lstStyle/>
          <a:p>
            <a:r>
              <a:rPr lang="en-US" dirty="0" err="1"/>
              <a:t>Strawpoll</a:t>
            </a:r>
            <a:endParaRPr lang="en-US" dirty="0"/>
          </a:p>
        </p:txBody>
      </p:sp>
      <p:sp>
        <p:nvSpPr>
          <p:cNvPr id="4" name="Slide Number Placeholder 3">
            <a:extLst>
              <a:ext uri="{FF2B5EF4-FFF2-40B4-BE49-F238E27FC236}">
                <a16:creationId xmlns:a16="http://schemas.microsoft.com/office/drawing/2014/main" id="{D6537D69-5235-78FF-5722-4E8C4737840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928A8F91-A8E1-89D6-DBC8-2E88E16CF41F}"/>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EC6F8A59-075F-FB30-383E-8EC021B1C073}"/>
              </a:ext>
            </a:extLst>
          </p:cNvPr>
          <p:cNvSpPr>
            <a:spLocks noGrp="1"/>
          </p:cNvSpPr>
          <p:nvPr>
            <p:ph type="dt" idx="15"/>
          </p:nvPr>
        </p:nvSpPr>
        <p:spPr/>
        <p:txBody>
          <a:bodyPr/>
          <a:lstStyle/>
          <a:p>
            <a:r>
              <a:rPr lang="en-US"/>
              <a:t>September 2024</a:t>
            </a:r>
            <a:endParaRPr lang="en-GB" dirty="0"/>
          </a:p>
        </p:txBody>
      </p:sp>
      <p:sp>
        <p:nvSpPr>
          <p:cNvPr id="10" name="Rectangle 9">
            <a:extLst>
              <a:ext uri="{FF2B5EF4-FFF2-40B4-BE49-F238E27FC236}">
                <a16:creationId xmlns:a16="http://schemas.microsoft.com/office/drawing/2014/main" id="{86737688-E973-5BB2-4D31-452DACDB99AE}"/>
              </a:ext>
            </a:extLst>
          </p:cNvPr>
          <p:cNvSpPr>
            <a:spLocks noGrp="1" noChangeArrowheads="1"/>
          </p:cNvSpPr>
          <p:nvPr/>
        </p:nvSpPr>
        <p:spPr bwMode="auto">
          <a:xfrm>
            <a:off x="914400" y="2248693"/>
            <a:ext cx="8197427"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2400" dirty="0"/>
              <a:t>The IEEE 802 LMSC has requested feedback from the 802 Working Groups by offering two options for adjusting the time slot definitions for the 2025 July IEEE 802 Plenary.  The WG Chairs are to consult with their WGs for consideration and report back to the IEEE 802 Executive Secretary (Jon Rosdahl).</a:t>
            </a:r>
          </a:p>
        </p:txBody>
      </p:sp>
    </p:spTree>
    <p:extLst>
      <p:ext uri="{BB962C8B-B14F-4D97-AF65-F5344CB8AC3E}">
        <p14:creationId xmlns:p14="http://schemas.microsoft.com/office/powerpoint/2010/main" val="5931325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4BA4-1D4F-689B-400D-28D8ECD327BE}"/>
              </a:ext>
            </a:extLst>
          </p:cNvPr>
          <p:cNvSpPr>
            <a:spLocks noGrp="1"/>
          </p:cNvSpPr>
          <p:nvPr>
            <p:ph type="title"/>
          </p:nvPr>
        </p:nvSpPr>
        <p:spPr/>
        <p:txBody>
          <a:bodyPr/>
          <a:lstStyle/>
          <a:p>
            <a:r>
              <a:rPr lang="en-US" dirty="0" err="1"/>
              <a:t>Strawpoll</a:t>
            </a:r>
            <a:endParaRPr lang="en-US" dirty="0"/>
          </a:p>
        </p:txBody>
      </p:sp>
      <p:sp>
        <p:nvSpPr>
          <p:cNvPr id="4" name="Slide Number Placeholder 3">
            <a:extLst>
              <a:ext uri="{FF2B5EF4-FFF2-40B4-BE49-F238E27FC236}">
                <a16:creationId xmlns:a16="http://schemas.microsoft.com/office/drawing/2014/main" id="{D6537D69-5235-78FF-5722-4E8C4737840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A8F91-A8E1-89D6-DBC8-2E88E16CF41F}"/>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EC6F8A59-075F-FB30-383E-8EC021B1C073}"/>
              </a:ext>
            </a:extLst>
          </p:cNvPr>
          <p:cNvSpPr>
            <a:spLocks noGrp="1"/>
          </p:cNvSpPr>
          <p:nvPr>
            <p:ph type="dt" idx="15"/>
          </p:nvPr>
        </p:nvSpPr>
        <p:spPr/>
        <p:txBody>
          <a:bodyPr/>
          <a:lstStyle/>
          <a:p>
            <a:r>
              <a:rPr lang="en-US"/>
              <a:t>September 2024</a:t>
            </a:r>
            <a:endParaRPr lang="en-GB" dirty="0"/>
          </a:p>
        </p:txBody>
      </p:sp>
      <p:sp>
        <p:nvSpPr>
          <p:cNvPr id="9" name="TextBox 8">
            <a:extLst>
              <a:ext uri="{FF2B5EF4-FFF2-40B4-BE49-F238E27FC236}">
                <a16:creationId xmlns:a16="http://schemas.microsoft.com/office/drawing/2014/main" id="{659A4071-BE26-4B1D-52EB-A2D4E15D9542}"/>
              </a:ext>
            </a:extLst>
          </p:cNvPr>
          <p:cNvSpPr txBox="1"/>
          <p:nvPr/>
        </p:nvSpPr>
        <p:spPr>
          <a:xfrm>
            <a:off x="990600" y="1720808"/>
            <a:ext cx="7848600" cy="4555093"/>
          </a:xfrm>
          <a:prstGeom prst="rect">
            <a:avLst/>
          </a:prstGeom>
          <a:noFill/>
        </p:spPr>
        <p:txBody>
          <a:bodyPr wrap="square">
            <a:spAutoFit/>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000" b="0" i="0" u="none" strike="noStrike" kern="0" cap="none" spc="0" normalizeH="0" baseline="0" noProof="0" dirty="0">
                <a:ln>
                  <a:noFill/>
                </a:ln>
                <a:solidFill>
                  <a:srgbClr val="000000"/>
                </a:solidFill>
                <a:effectLst/>
                <a:uLnTx/>
                <a:uFillTx/>
                <a:latin typeface="Times New Roman"/>
                <a:ea typeface="MS Gothic"/>
                <a:cs typeface="+mn-cs"/>
              </a:rPr>
              <a:t>Summary:</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000" b="0" i="0" u="none" strike="noStrike" kern="0" cap="none" spc="0" normalizeH="0" baseline="0" noProof="0" dirty="0">
                <a:ln>
                  <a:noFill/>
                </a:ln>
                <a:solidFill>
                  <a:srgbClr val="000000"/>
                </a:solidFill>
                <a:effectLst/>
                <a:uLnTx/>
                <a:uFillTx/>
                <a:latin typeface="Times New Roman"/>
                <a:ea typeface="MS Gothic"/>
                <a:cs typeface="+mn-cs"/>
              </a:rPr>
              <a:t>Restaurants in Spain do not typically open for dinner </a:t>
            </a:r>
            <a:r>
              <a:rPr kumimoji="0" lang="en-US" sz="2000" b="1" i="0" u="none" strike="noStrike" kern="0" cap="none" spc="0" normalizeH="0" baseline="0" noProof="0" dirty="0">
                <a:ln>
                  <a:noFill/>
                </a:ln>
                <a:solidFill>
                  <a:srgbClr val="000000"/>
                </a:solidFill>
                <a:effectLst/>
                <a:uLnTx/>
                <a:uFillTx/>
                <a:latin typeface="Times New Roman"/>
                <a:ea typeface="MS Gothic"/>
                <a:cs typeface="+mn-cs"/>
              </a:rPr>
              <a:t>until 8 pm</a:t>
            </a:r>
            <a:r>
              <a:rPr kumimoji="0" lang="en-US" sz="2000" b="0" i="0" u="none" strike="noStrike" kern="0" cap="none" spc="0" normalizeH="0" baseline="0" noProof="0" dirty="0">
                <a:ln>
                  <a:noFill/>
                </a:ln>
                <a:solidFill>
                  <a:srgbClr val="000000"/>
                </a:solidFill>
                <a:effectLst/>
                <a:uLnTx/>
                <a:uFillTx/>
                <a:latin typeface="Times New Roman"/>
                <a:ea typeface="MS Gothic"/>
                <a:cs typeface="+mn-cs"/>
              </a:rPr>
              <a: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000" b="0" i="0" u="none" strike="noStrike" kern="0" cap="none" spc="0" normalizeH="0" baseline="0" noProof="0" dirty="0">
                <a:ln>
                  <a:noFill/>
                </a:ln>
                <a:solidFill>
                  <a:srgbClr val="000000"/>
                </a:solidFill>
                <a:effectLst/>
                <a:uLnTx/>
                <a:uFillTx/>
                <a:latin typeface="Times New Roman"/>
                <a:ea typeface="MS Gothic"/>
                <a:cs typeface="+mn-cs"/>
              </a:rPr>
              <a:t>Time for Dinner will generally</a:t>
            </a:r>
            <a:r>
              <a:rPr kumimoji="0" lang="en-US" sz="2000" b="1" i="0" u="none" strike="noStrike" kern="0" cap="none" spc="0" normalizeH="0" baseline="0" noProof="0" dirty="0">
                <a:ln>
                  <a:noFill/>
                </a:ln>
                <a:solidFill>
                  <a:schemeClr val="tx1"/>
                </a:solidFill>
                <a:effectLst/>
                <a:uLnTx/>
                <a:uFillTx/>
                <a:latin typeface="Times New Roman"/>
                <a:ea typeface="MS Gothic"/>
                <a:cs typeface="+mn-cs"/>
              </a:rPr>
              <a:t> take more than one hour </a:t>
            </a:r>
            <a:r>
              <a:rPr kumimoji="0" lang="en-US" sz="2000" b="0" i="0" u="none" strike="noStrike" kern="0" cap="none" spc="0" normalizeH="0" baseline="0" noProof="0" dirty="0">
                <a:ln>
                  <a:noFill/>
                </a:ln>
                <a:solidFill>
                  <a:srgbClr val="000000"/>
                </a:solidFill>
                <a:effectLst/>
                <a:uLnTx/>
                <a:uFillTx/>
                <a:latin typeface="Times New Roman"/>
                <a:ea typeface="MS Gothic"/>
                <a:cs typeface="+mn-cs"/>
              </a:rPr>
              <a:t>to get your meal.</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000" b="0" i="0" u="none" strike="noStrike" kern="0" cap="none" spc="0" normalizeH="0" baseline="0" noProof="0" dirty="0">
                <a:ln>
                  <a:noFill/>
                </a:ln>
                <a:solidFill>
                  <a:srgbClr val="000000"/>
                </a:solidFill>
                <a:effectLst/>
                <a:uLnTx/>
                <a:uFillTx/>
                <a:latin typeface="Times New Roman"/>
                <a:ea typeface="MS Gothic"/>
                <a:cs typeface="+mn-cs"/>
              </a:rPr>
              <a:t>This means that our nominal 6-7:30pm (18:00-19:30) dinner break would not allow anyone time to eat and return for an evening meeting during our plenary session.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000" b="0" i="0" u="none" strike="noStrike" kern="0" cap="none" spc="0" normalizeH="0" baseline="0" noProof="0" dirty="0">
                <a:ln>
                  <a:noFill/>
                </a:ln>
                <a:solidFill>
                  <a:srgbClr val="000000"/>
                </a:solidFill>
                <a:effectLst/>
                <a:uLnTx/>
                <a:uFillTx/>
                <a:latin typeface="Times New Roman"/>
                <a:ea typeface="MS Gothic"/>
                <a:cs typeface="+mn-cs"/>
              </a:rPr>
              <a:t>WGs are free to choose their own start times, but the nominal slot times would be set up in IMAT for WGs to align scheduled breaks, lunch, and dinner periods.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000" b="0" i="0" u="none" strike="noStrike" kern="0" cap="none" spc="0" normalizeH="0" baseline="0" noProof="0" dirty="0">
                <a:ln>
                  <a:noFill/>
                </a:ln>
                <a:solidFill>
                  <a:srgbClr val="000000"/>
                </a:solidFill>
                <a:effectLst/>
                <a:uLnTx/>
                <a:uFillTx/>
                <a:latin typeface="Times New Roman"/>
                <a:ea typeface="MS Gothic"/>
                <a:cs typeface="+mn-cs"/>
              </a:rPr>
              <a:t>The IEEE 802 LMSC has requested feedback from the 802 Working Groups by offering two options for consideration.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000" b="0" i="0" u="none" strike="noStrike" kern="0" cap="none" spc="0" normalizeH="0" baseline="0" noProof="0" dirty="0">
                <a:ln>
                  <a:noFill/>
                </a:ln>
                <a:solidFill>
                  <a:srgbClr val="000000"/>
                </a:solidFill>
                <a:effectLst/>
                <a:uLnTx/>
                <a:uFillTx/>
                <a:latin typeface="Times New Roman"/>
                <a:ea typeface="MS Gothic"/>
                <a:cs typeface="+mn-cs"/>
              </a:rPr>
              <a:t>Each Working Group and TAG chair has been asked to conduct the straw poll on the following slide.</a:t>
            </a:r>
          </a:p>
        </p:txBody>
      </p:sp>
    </p:spTree>
    <p:extLst>
      <p:ext uri="{BB962C8B-B14F-4D97-AF65-F5344CB8AC3E}">
        <p14:creationId xmlns:p14="http://schemas.microsoft.com/office/powerpoint/2010/main" val="30112980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5E5C3D3-82B9-AACE-9563-FFE656698174}"/>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0BD539F4-18EE-54C8-15F0-2352D1F527DC}"/>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6CB721B0-3376-1906-A56F-517C3E6DCCB0}"/>
              </a:ext>
            </a:extLst>
          </p:cNvPr>
          <p:cNvSpPr>
            <a:spLocks noGrp="1"/>
          </p:cNvSpPr>
          <p:nvPr>
            <p:ph type="dt" idx="15"/>
          </p:nvPr>
        </p:nvSpPr>
        <p:spPr/>
        <p:txBody>
          <a:bodyPr/>
          <a:lstStyle/>
          <a:p>
            <a:r>
              <a:rPr lang="en-US"/>
              <a:t>September 2024</a:t>
            </a:r>
            <a:endParaRPr lang="en-GB" dirty="0"/>
          </a:p>
        </p:txBody>
      </p:sp>
      <p:sp>
        <p:nvSpPr>
          <p:cNvPr id="9" name="Title 1">
            <a:extLst>
              <a:ext uri="{FF2B5EF4-FFF2-40B4-BE49-F238E27FC236}">
                <a16:creationId xmlns:a16="http://schemas.microsoft.com/office/drawing/2014/main" id="{2536F488-0B64-CB45-7042-4AC5FDA56C59}"/>
              </a:ext>
            </a:extLst>
          </p:cNvPr>
          <p:cNvSpPr>
            <a:spLocks noGrp="1"/>
          </p:cNvSpPr>
          <p:nvPr/>
        </p:nvSpPr>
        <p:spPr bwMode="auto">
          <a:xfrm>
            <a:off x="315409" y="838200"/>
            <a:ext cx="8915401"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GB" dirty="0"/>
              <a:t>Straw Poll on Time Change for 2025 July 802 Plenary</a:t>
            </a:r>
          </a:p>
        </p:txBody>
      </p:sp>
      <p:sp>
        <p:nvSpPr>
          <p:cNvPr id="10" name="Rectangle 9">
            <a:extLst>
              <a:ext uri="{FF2B5EF4-FFF2-40B4-BE49-F238E27FC236}">
                <a16:creationId xmlns:a16="http://schemas.microsoft.com/office/drawing/2014/main" id="{BA5817D1-5FE1-FFEC-6988-5CAC06DF6BCE}"/>
              </a:ext>
            </a:extLst>
          </p:cNvPr>
          <p:cNvSpPr>
            <a:spLocks noGrp="1" noChangeArrowheads="1"/>
          </p:cNvSpPr>
          <p:nvPr/>
        </p:nvSpPr>
        <p:spPr bwMode="auto">
          <a:xfrm>
            <a:off x="376766" y="2004961"/>
            <a:ext cx="8915401"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2000" dirty="0"/>
              <a:t>Straw Poll:</a:t>
            </a:r>
          </a:p>
          <a:p>
            <a:r>
              <a:rPr lang="en-US" sz="2000" b="0" dirty="0"/>
              <a:t>Considering the opening times for the restaurants in Madrid, Spain, I prefer the adjust the planned times for meetings:</a:t>
            </a:r>
          </a:p>
          <a:p>
            <a:r>
              <a:rPr lang="en-US" sz="2000" dirty="0"/>
              <a:t>Option 1: Keep nominal schedule, but add PM3 before dinner</a:t>
            </a:r>
          </a:p>
          <a:p>
            <a:pPr lvl="3"/>
            <a:r>
              <a:rPr lang="en-US" dirty="0"/>
              <a:t>AM1=8:00-10:00;  AM2=10:30-12:30; </a:t>
            </a:r>
          </a:p>
          <a:p>
            <a:pPr lvl="3"/>
            <a:r>
              <a:rPr lang="en-US" dirty="0"/>
              <a:t>Lunch 12:30-13:30 </a:t>
            </a:r>
          </a:p>
          <a:p>
            <a:pPr lvl="3"/>
            <a:r>
              <a:rPr lang="en-US" dirty="0"/>
              <a:t>PM1=13:30-15:30; PM2=16:00-18:00; PM3=18:30-20:30</a:t>
            </a:r>
          </a:p>
          <a:p>
            <a:pPr lvl="3"/>
            <a:r>
              <a:rPr lang="en-US" dirty="0"/>
              <a:t>Dinner after 20:30</a:t>
            </a:r>
          </a:p>
          <a:p>
            <a:r>
              <a:rPr lang="en-US" sz="2000" dirty="0"/>
              <a:t>Option2: Move full schedule back 1 hour (start 9 am)  &amp; add PM3 before dinner</a:t>
            </a:r>
          </a:p>
          <a:p>
            <a:pPr lvl="3"/>
            <a:r>
              <a:rPr lang="en-US" dirty="0"/>
              <a:t>AM1=9:00-11:00; AM2=11:30-13:30; </a:t>
            </a:r>
          </a:p>
          <a:p>
            <a:pPr lvl="3"/>
            <a:r>
              <a:rPr lang="en-US" dirty="0"/>
              <a:t>Lunch 13:30-14:30 </a:t>
            </a:r>
          </a:p>
          <a:p>
            <a:pPr lvl="3"/>
            <a:r>
              <a:rPr lang="en-US" dirty="0"/>
              <a:t>PM1=14:30-16:30; PM2=17:00-19:00; PM3=19:30-21:30</a:t>
            </a:r>
          </a:p>
          <a:p>
            <a:pPr lvl="3"/>
            <a:r>
              <a:rPr lang="en-US" dirty="0"/>
              <a:t>Dinner after 21:30</a:t>
            </a:r>
          </a:p>
          <a:p>
            <a:r>
              <a:rPr lang="en-US" dirty="0"/>
              <a:t>Results: # Option 1;   -- # Option 2;     -- # Abstain;  </a:t>
            </a:r>
          </a:p>
        </p:txBody>
      </p:sp>
    </p:spTree>
    <p:extLst>
      <p:ext uri="{BB962C8B-B14F-4D97-AF65-F5344CB8AC3E}">
        <p14:creationId xmlns:p14="http://schemas.microsoft.com/office/powerpoint/2010/main" val="715841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731521" y="2438400"/>
            <a:ext cx="8288867" cy="894080"/>
          </a:xfrm>
        </p:spPr>
        <p:txBody>
          <a:bodyPr/>
          <a:lstStyle/>
          <a:p>
            <a:r>
              <a:rPr lang="en-US" altLang="en-US" sz="2987" dirty="0"/>
              <a:t>Please announce your affiliation when you first address the group during a meeting slot</a:t>
            </a:r>
          </a:p>
          <a:p>
            <a:endParaRPr lang="en-US" sz="2987" dirty="0"/>
          </a:p>
          <a:p>
            <a:endParaRPr lang="en-US" sz="2987" dirty="0"/>
          </a:p>
          <a:p>
            <a:endParaRPr lang="en-US" sz="2987"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743374" y="355600"/>
            <a:ext cx="2457014" cy="291253"/>
          </a:xfrm>
        </p:spPr>
        <p:txBody>
          <a:bodyPr/>
          <a:lstStyle/>
          <a:p>
            <a:r>
              <a:rPr lang="en-US"/>
              <a:t>September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731521" y="3495523"/>
            <a:ext cx="8288867" cy="3005184"/>
          </a:xfrm>
        </p:spPr>
        <p:txBody>
          <a:bodyPr/>
          <a:lstStyle/>
          <a:p>
            <a:pPr lvl="0">
              <a:buFont typeface="Arial" panose="020B0604020202020204" pitchFamily="34" charset="0"/>
              <a:buChar char="•"/>
            </a:pPr>
            <a:r>
              <a:rPr lang="en-GB" sz="1707" dirty="0"/>
              <a:t>Please observe proper decorum in meetings; No Photography or recording </a:t>
            </a:r>
          </a:p>
          <a:p>
            <a:pPr lvl="0">
              <a:buFont typeface="Arial" panose="020B0604020202020204" pitchFamily="34" charset="0"/>
              <a:buChar char="•"/>
            </a:pPr>
            <a:r>
              <a:rPr lang="en-GB" sz="1707" dirty="0"/>
              <a:t>Press (i.e., anyone reporting publicly on this meeting) are to announce their presence (Jan 2019 IEEE-SA Standards Board Ops Manual 5.3.3.2)</a:t>
            </a:r>
            <a:endParaRPr lang="en-GB" sz="1120" dirty="0"/>
          </a:p>
          <a:p>
            <a:pPr lvl="0">
              <a:buFont typeface="Arial" panose="020B0604020202020204" pitchFamily="34" charset="0"/>
              <a:buChar char="•"/>
            </a:pPr>
            <a:r>
              <a:rPr lang="en-GB" sz="1707" dirty="0"/>
              <a:t>Laptop speakers, cell phone / tablet ringers off</a:t>
            </a:r>
          </a:p>
          <a:p>
            <a:pPr lvl="0">
              <a:buFont typeface="Arial" panose="020B0604020202020204" pitchFamily="34" charset="0"/>
              <a:buChar char="•"/>
            </a:pPr>
            <a:r>
              <a:rPr lang="en-GB" sz="1707" dirty="0"/>
              <a:t>Mute when not speaking (teleconference)</a:t>
            </a:r>
          </a:p>
          <a:p>
            <a:pPr>
              <a:buFont typeface="Arial" panose="020B0604020202020204" pitchFamily="34" charset="0"/>
              <a:buChar char="•"/>
            </a:pPr>
            <a:r>
              <a:rPr lang="en-US" sz="1707" dirty="0"/>
              <a:t>Use chat window to enter the queue </a:t>
            </a:r>
            <a:r>
              <a:rPr lang="en-GB" sz="1707" dirty="0"/>
              <a:t>(teleconference)</a:t>
            </a:r>
          </a:p>
          <a:p>
            <a:pPr lvl="0">
              <a:buFont typeface="Arial" panose="020B0604020202020204" pitchFamily="34" charset="0"/>
              <a:buChar char="•"/>
            </a:pPr>
            <a:r>
              <a:rPr lang="en-GB" sz="1707" dirty="0"/>
              <a:t>Wear badges at all times in meeting areas (face to face meetings)</a:t>
            </a:r>
            <a:endParaRPr lang="en-GB" sz="1120" dirty="0"/>
          </a:p>
          <a:p>
            <a:pPr lvl="1">
              <a:buFont typeface="Arial" panose="020B0604020202020204" pitchFamily="34" charset="0"/>
              <a:buChar char="•"/>
            </a:pPr>
            <a:r>
              <a:rPr lang="en-GB" sz="1493" dirty="0"/>
              <a:t>Help the hotel security staff improve the general security of the meeting rooms</a:t>
            </a:r>
          </a:p>
          <a:p>
            <a:pPr>
              <a:buFont typeface="Arial" panose="020B0604020202020204" pitchFamily="34" charset="0"/>
              <a:buChar char="•"/>
            </a:pPr>
            <a:endParaRPr lang="en-US" sz="1707"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a:t>September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63389" y="1843856"/>
            <a:ext cx="3959590" cy="1298787"/>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sz="2706"/>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sz="2706"/>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sz="2706"/>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sz="2706"/>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sz="2706"/>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sz="2706"/>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sz="2706"/>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53"/>
                </a:spcAft>
              </a:pPr>
              <a:r>
                <a:rPr lang="en-GB" sz="4267">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73">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951243" y="1970293"/>
            <a:ext cx="1843723" cy="127743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sz="2706"/>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sz="2706"/>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7325522" y="1760219"/>
            <a:ext cx="1197473" cy="1399440"/>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sz="2706"/>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sz="2706"/>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743374" y="355600"/>
            <a:ext cx="2457014" cy="291253"/>
          </a:xfrm>
        </p:spPr>
        <p:txBody>
          <a:bodyPr/>
          <a:lstStyle/>
          <a:p>
            <a:r>
              <a:rPr lang="en-US"/>
              <a:t>September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3006" y="1056640"/>
            <a:ext cx="8288867" cy="321733"/>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406399" y="1842258"/>
            <a:ext cx="9022080" cy="438742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87695" lvl="1" indent="0" algn="ctr">
              <a:buNone/>
              <a:defRPr/>
            </a:pPr>
            <a:r>
              <a:rPr lang="en-US" altLang="en-US" sz="3413" b="1" dirty="0">
                <a:solidFill>
                  <a:schemeClr val="tx1"/>
                </a:solidFill>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#1</a:t>
            </a:r>
            <a:endParaRPr lang="en-US" altLang="en-US" sz="2560" dirty="0"/>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743374" y="355600"/>
            <a:ext cx="2457014" cy="291253"/>
          </a:xfrm>
        </p:spPr>
        <p:txBody>
          <a:bodyPr/>
          <a:lstStyle/>
          <a:p>
            <a:r>
              <a:rPr lang="en-US"/>
              <a:t>September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487681"/>
            <a:ext cx="8288867" cy="1136227"/>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406400" y="1708573"/>
            <a:ext cx="8940800" cy="4387427"/>
          </a:xfrm>
        </p:spPr>
        <p:txBody>
          <a:bodyPr/>
          <a:lstStyle/>
          <a:p>
            <a:pPr>
              <a:buSzPct val="150000"/>
              <a:buFont typeface="Arial" panose="020B0604020202020204" pitchFamily="34" charset="0"/>
              <a:buChar char="•"/>
              <a:defRPr/>
            </a:pPr>
            <a:r>
              <a:rPr lang="en-US" altLang="en-US" sz="2133" dirty="0">
                <a:solidFill>
                  <a:schemeClr val="tx1"/>
                </a:solidFill>
                <a:cs typeface="Calibri" pitchFamily="34" charset="0"/>
              </a:rPr>
              <a:t>Cause an LOA to be submitted to the IEEE-SA (patcom@ieee.org);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Provide the chair of this group with the identity of the holder(s) of any and all such claims as soon as possible;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Speak up now and respond to this Call for Potentially Essential Patents</a:t>
            </a:r>
          </a:p>
          <a:p>
            <a:pPr marL="0" indent="0">
              <a:buNone/>
              <a:defRPr/>
            </a:pPr>
            <a:r>
              <a:rPr lang="en-US" altLang="en-US" sz="2133"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cs typeface="Calibri" pitchFamily="34" charset="0"/>
              </a:rPr>
            </a:br>
            <a:endParaRPr lang="en-US" altLang="en-US" sz="2133" dirty="0">
              <a:solidFill>
                <a:schemeClr val="tx1"/>
              </a:solidFill>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#2</a:t>
            </a:r>
            <a:endParaRPr lang="en-US" altLang="en-US" sz="2560" dirty="0"/>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743374" y="355600"/>
            <a:ext cx="2457014" cy="291253"/>
          </a:xfrm>
        </p:spPr>
        <p:txBody>
          <a:bodyPr/>
          <a:lstStyle/>
          <a:p>
            <a:r>
              <a:rPr lang="en-US"/>
              <a:t>September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56896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731520" y="1300481"/>
            <a:ext cx="8380307" cy="5606627"/>
          </a:xfrm>
        </p:spPr>
        <p:txBody>
          <a:bodyPr/>
          <a:lstStyle/>
          <a:p>
            <a:pPr>
              <a:lnSpc>
                <a:spcPct val="80000"/>
              </a:lnSpc>
              <a:spcAft>
                <a:spcPct val="40000"/>
              </a:spcAft>
              <a:buSzPct val="150000"/>
              <a:buFont typeface="Arial" panose="020B0604020202020204" pitchFamily="34" charset="0"/>
              <a:buChar char="•"/>
              <a:defRPr/>
            </a:pPr>
            <a:r>
              <a:rPr lang="en-US" altLang="en-US" sz="2133"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707"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120" dirty="0">
                <a:solidFill>
                  <a:schemeClr val="tx1"/>
                </a:solidFill>
                <a:cs typeface="Calibri" panose="020F0502020204030204" pitchFamily="34" charset="0"/>
              </a:rPr>
              <a:t>---------------------------------------------------------------   </a:t>
            </a:r>
            <a:endParaRPr lang="en-US" altLang="en-US" sz="1493" dirty="0">
              <a:solidFill>
                <a:schemeClr val="tx1"/>
              </a:solidFill>
              <a:cs typeface="Calibri" panose="020F0502020204030204" pitchFamily="34" charset="0"/>
            </a:endParaRPr>
          </a:p>
          <a:p>
            <a:pPr algn="ctr">
              <a:lnSpc>
                <a:spcPct val="80000"/>
              </a:lnSpc>
              <a:buFont typeface="Monotype Sorts"/>
              <a:buNone/>
              <a:defRPr/>
            </a:pPr>
            <a:r>
              <a:rPr lang="en-US" altLang="en-US" sz="1493" dirty="0">
                <a:solidFill>
                  <a:schemeClr val="tx1"/>
                </a:solidFill>
                <a:cs typeface="Calibri" panose="020F0502020204030204" pitchFamily="34" charset="0"/>
              </a:rPr>
              <a:t>For more details, see </a:t>
            </a:r>
            <a:r>
              <a:rPr lang="en-US" altLang="en-US" sz="1493" i="1" dirty="0">
                <a:solidFill>
                  <a:schemeClr val="tx1"/>
                </a:solidFill>
                <a:cs typeface="Calibri" panose="020F0502020204030204" pitchFamily="34" charset="0"/>
              </a:rPr>
              <a:t>IEEE-SA Standards Board Operations Manual</a:t>
            </a:r>
            <a:r>
              <a:rPr lang="en-US" altLang="en-US" sz="1493" dirty="0">
                <a:solidFill>
                  <a:schemeClr val="tx1"/>
                </a:solidFill>
                <a:cs typeface="Calibri" panose="020F0502020204030204" pitchFamily="34" charset="0"/>
              </a:rPr>
              <a:t>, clause 5.3.10 and </a:t>
            </a:r>
            <a:br>
              <a:rPr lang="en-US" altLang="en-US" sz="1493" dirty="0">
                <a:solidFill>
                  <a:schemeClr val="tx1"/>
                </a:solidFill>
                <a:cs typeface="Calibri" panose="020F0502020204030204" pitchFamily="34" charset="0"/>
              </a:rPr>
            </a:br>
            <a:r>
              <a:rPr lang="en-US" altLang="en-US" sz="1493" i="1" dirty="0">
                <a:solidFill>
                  <a:schemeClr val="tx1"/>
                </a:solidFill>
                <a:cs typeface="Calibri" panose="020F0502020204030204" pitchFamily="34" charset="0"/>
              </a:rPr>
              <a:t>Antitrust and Competition Policy: What You Need to Know </a:t>
            </a:r>
            <a:r>
              <a:rPr lang="en-US" altLang="en-US" sz="1493"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#3</a:t>
            </a:r>
            <a:endParaRPr lang="en-US" altLang="en-US" sz="2560" dirty="0"/>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743374" y="355600"/>
            <a:ext cx="2457014" cy="291253"/>
          </a:xfrm>
        </p:spPr>
        <p:txBody>
          <a:bodyPr/>
          <a:lstStyle/>
          <a:p>
            <a:r>
              <a:rPr lang="en-US"/>
              <a:t>September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4064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731521" y="1544321"/>
            <a:ext cx="8288867" cy="4387427"/>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Bylaws</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Operations Manual</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413" b="1" dirty="0">
              <a:solidFill>
                <a:schemeClr val="tx1"/>
              </a:solidFill>
              <a:cs typeface="Calibri" panose="020F0502020204030204" pitchFamily="34" charset="0"/>
            </a:endParaRPr>
          </a:p>
          <a:p>
            <a:pPr lvl="1" algn="ctr">
              <a:lnSpc>
                <a:spcPct val="90000"/>
              </a:lnSpc>
              <a:spcBef>
                <a:spcPct val="0"/>
              </a:spcBef>
              <a:buFont typeface="Monotype Sorts" pitchFamily="2" charset="2"/>
              <a:buNone/>
            </a:pPr>
            <a:r>
              <a:rPr lang="en-US" altLang="en-US" sz="3413"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#4</a:t>
            </a:r>
            <a:endParaRPr lang="en-US" altLang="en-US" sz="2560" dirty="0"/>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743374" y="355600"/>
            <a:ext cx="2457014" cy="291253"/>
          </a:xfrm>
        </p:spPr>
        <p:txBody>
          <a:bodyPr/>
          <a:lstStyle/>
          <a:p>
            <a:r>
              <a:rPr lang="en-US"/>
              <a:t>September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2855</TotalTime>
  <Words>2250</Words>
  <Application>Microsoft Office PowerPoint</Application>
  <PresentationFormat>Custom</PresentationFormat>
  <Paragraphs>234</Paragraphs>
  <Slides>23</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MS Gothic</vt:lpstr>
      <vt:lpstr>Arial</vt:lpstr>
      <vt:lpstr>Arial Unicode MS</vt:lpstr>
      <vt:lpstr>Calibri</vt:lpstr>
      <vt:lpstr>Courier New</vt:lpstr>
      <vt:lpstr>Monotype Sorts</vt:lpstr>
      <vt:lpstr>Times New Roman</vt:lpstr>
      <vt:lpstr>Wingdings</vt:lpstr>
      <vt:lpstr>Office Theme</vt:lpstr>
      <vt:lpstr>September 2024 WG Opening Report</vt:lpstr>
      <vt:lpstr>Registration Information</vt:lpstr>
      <vt:lpstr>Meeting Protocol</vt:lpstr>
      <vt:lpstr>Meeting Decorum</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Voter Summary</vt:lpstr>
      <vt:lpstr>Working Group Leadership</vt:lpstr>
      <vt:lpstr>Coexistence Assessment documents</vt:lpstr>
      <vt:lpstr>802.19.3a Task Group</vt:lpstr>
      <vt:lpstr>Coexistence Meetings</vt:lpstr>
      <vt:lpstr>Schedule</vt:lpstr>
      <vt:lpstr>Motion</vt:lpstr>
      <vt:lpstr>Strawpoll</vt:lpstr>
      <vt:lpstr>Strawpoll</vt:lpstr>
      <vt:lpstr>PowerPoint Presentation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173</cp:revision>
  <cp:lastPrinted>2015-01-08T23:35:49Z</cp:lastPrinted>
  <dcterms:created xsi:type="dcterms:W3CDTF">2014-10-30T17:06:39Z</dcterms:created>
  <dcterms:modified xsi:type="dcterms:W3CDTF">2024-09-08T21:44:26Z</dcterms:modified>
</cp:coreProperties>
</file>