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264" r:id="rId3"/>
    <p:sldId id="312" r:id="rId4"/>
    <p:sldId id="313" r:id="rId5"/>
    <p:sldId id="318" r:id="rId6"/>
    <p:sldId id="316" r:id="rId7"/>
    <p:sldId id="304" r:id="rId8"/>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4127" autoAdjust="0"/>
  </p:normalViewPr>
  <p:slideViewPr>
    <p:cSldViewPr>
      <p:cViewPr varScale="1">
        <p:scale>
          <a:sx n="73" d="100"/>
          <a:sy n="73" d="100"/>
        </p:scale>
        <p:origin x="2093"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7/19/2024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Tuncer Baykas, </a:t>
            </a:r>
            <a:r>
              <a:rPr lang="en-GB" dirty="0" err="1"/>
              <a:t>Ofinno</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July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July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Tuncer Baykas, </a:t>
            </a:r>
            <a:r>
              <a:rPr lang="en-GB" dirty="0" err="1"/>
              <a:t>Ofinno</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802.19-24/0024r0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a:t>July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a:t>Tuncer Baykas, </a:t>
            </a:r>
            <a:r>
              <a:rPr lang="en-GB" dirty="0" err="1"/>
              <a:t>Ofinno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a:t>July 2024 WG Closing Report</a:t>
            </a:r>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2024-07-17</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065101915"/>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1828800">
                  <a:extLst>
                    <a:ext uri="{9D8B030D-6E8A-4147-A177-3AD203B41FA5}">
                      <a16:colId xmlns:a16="http://schemas.microsoft.com/office/drawing/2014/main" val="2703258511"/>
                    </a:ext>
                  </a:extLst>
                </a:gridCol>
                <a:gridCol w="37338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Tuncer Baykas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err="1">
                          <a:effectLst/>
                          <a:latin typeface="Calibri" panose="020F0502020204030204" pitchFamily="34" charset="0"/>
                          <a:cs typeface="Calibri" panose="020F0502020204030204" pitchFamily="34" charset="0"/>
                        </a:rPr>
                        <a:t>Ofinno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tbaykas@ieee.org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 Summary</a:t>
            </a:r>
          </a:p>
        </p:txBody>
      </p:sp>
      <p:sp>
        <p:nvSpPr>
          <p:cNvPr id="3" name="Content Placeholder 2"/>
          <p:cNvSpPr>
            <a:spLocks noGrp="1"/>
          </p:cNvSpPr>
          <p:nvPr>
            <p:ph idx="1"/>
          </p:nvPr>
        </p:nvSpPr>
        <p:spPr/>
        <p:txBody>
          <a:bodyPr/>
          <a:lstStyle/>
          <a:p>
            <a:r>
              <a:rPr lang="en-US" sz="2800" b="0" dirty="0">
                <a:latin typeface="Arial" panose="020B0604020202020204" pitchFamily="34" charset="0"/>
                <a:cs typeface="Arial" panose="020B0604020202020204" pitchFamily="34" charset="0"/>
              </a:rPr>
              <a:t>IEEE 802.19 has 53 voting members</a:t>
            </a:r>
          </a:p>
          <a:p>
            <a:endParaRPr lang="en-US" sz="2800" b="0" dirty="0">
              <a:latin typeface="Arial" panose="020B0604020202020204" pitchFamily="34" charset="0"/>
              <a:cs typeface="Arial" panose="020B0604020202020204" pitchFamily="34" charset="0"/>
            </a:endParaRPr>
          </a:p>
          <a:p>
            <a:r>
              <a:rPr lang="en-US" sz="2800" b="0" dirty="0">
                <a:solidFill>
                  <a:schemeClr val="tx1"/>
                </a:solidFill>
                <a:latin typeface="Arial" panose="020B0604020202020204" pitchFamily="34" charset="0"/>
                <a:cs typeface="Arial" panose="020B0604020202020204" pitchFamily="34" charset="0"/>
              </a:rPr>
              <a:t>Group had one meeting on Monday PM2. </a:t>
            </a:r>
          </a:p>
          <a:p>
            <a:endParaRPr lang="en-US" sz="2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373189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Working Group Leadership</a:t>
            </a:r>
          </a:p>
        </p:txBody>
      </p:sp>
      <p:graphicFrame>
        <p:nvGraphicFramePr>
          <p:cNvPr id="7" name="Table 7">
            <a:extLst>
              <a:ext uri="{FF2B5EF4-FFF2-40B4-BE49-F238E27FC236}">
                <a16:creationId xmlns:a16="http://schemas.microsoft.com/office/drawing/2014/main" id="{B5B7CB12-09D5-4CA9-9FC9-014EDD959C5A}"/>
              </a:ext>
            </a:extLst>
          </p:cNvPr>
          <p:cNvGraphicFramePr>
            <a:graphicFrameLocks noGrp="1"/>
          </p:cNvGraphicFramePr>
          <p:nvPr>
            <p:ph idx="1"/>
            <p:extLst>
              <p:ext uri="{D42A27DB-BD31-4B8C-83A1-F6EECF244321}">
                <p14:modId xmlns:p14="http://schemas.microsoft.com/office/powerpoint/2010/main" val="1575560089"/>
              </p:ext>
            </p:extLst>
          </p:nvPr>
        </p:nvGraphicFramePr>
        <p:xfrm>
          <a:off x="731838" y="2112963"/>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a:xfrm>
            <a:off x="6096000" y="6941268"/>
            <a:ext cx="3396821" cy="245533"/>
          </a:xfrm>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8073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7416-7B90-4E0E-8796-4BBB6DB4243A}"/>
              </a:ext>
            </a:extLst>
          </p:cNvPr>
          <p:cNvSpPr>
            <a:spLocks noGrp="1"/>
          </p:cNvSpPr>
          <p:nvPr>
            <p:ph type="title"/>
          </p:nvPr>
        </p:nvSpPr>
        <p:spPr>
          <a:xfrm>
            <a:off x="743373" y="731522"/>
            <a:ext cx="8277016"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00ECBD66-7829-4FC5-A0DC-BB47AEB85123}"/>
              </a:ext>
            </a:extLst>
          </p:cNvPr>
          <p:cNvSpPr>
            <a:spLocks noGrp="1"/>
          </p:cNvSpPr>
          <p:nvPr>
            <p:ph idx="1"/>
          </p:nvPr>
        </p:nvSpPr>
        <p:spPr/>
        <p:txBody>
          <a:bodyPr/>
          <a:lstStyle/>
          <a:p>
            <a:pPr algn="l">
              <a:spcAft>
                <a:spcPts val="0"/>
              </a:spcAft>
            </a:pPr>
            <a:r>
              <a:rPr lang="en-US" sz="1600" b="0" i="0" dirty="0">
                <a:solidFill>
                  <a:srgbClr val="222222"/>
                </a:solidFill>
                <a:effectLst/>
                <a:highlight>
                  <a:srgbClr val="FFFFFF"/>
                </a:highlight>
                <a:latin typeface="Arial" panose="020B0604020202020204" pitchFamily="34" charset="0"/>
              </a:rPr>
              <a:t>       The 802.19 ballot on the approval of  802.15.4ab Coexistence Assessment (CA) document   closed on June 30. The results are:</a:t>
            </a:r>
          </a:p>
          <a:p>
            <a:pPr marL="0" indent="0" algn="l">
              <a:spcAft>
                <a:spcPts val="0"/>
              </a:spcAft>
              <a:buNone/>
            </a:pPr>
            <a:r>
              <a:rPr lang="en-US" sz="1600" b="0" i="0" dirty="0">
                <a:solidFill>
                  <a:srgbClr val="222222"/>
                </a:solidFill>
                <a:effectLst/>
                <a:highlight>
                  <a:srgbClr val="FFFFFF"/>
                </a:highlight>
                <a:latin typeface="Arial" panose="020B0604020202020204" pitchFamily="34" charset="0"/>
              </a:rPr>
              <a:t> </a:t>
            </a:r>
          </a:p>
          <a:p>
            <a:pPr marL="0" marR="0" indent="0" algn="l">
              <a:spcBef>
                <a:spcPts val="0"/>
              </a:spcBef>
              <a:spcAft>
                <a:spcPts val="0"/>
              </a:spcAft>
              <a:buNone/>
            </a:pPr>
            <a:r>
              <a:rPr lang="en-US" sz="1800" b="0" i="0" dirty="0">
                <a:solidFill>
                  <a:srgbClr val="222222"/>
                </a:solidFill>
                <a:effectLst/>
                <a:highlight>
                  <a:srgbClr val="FFFFFF"/>
                </a:highlight>
                <a:latin typeface="Calibri" panose="020F0502020204030204" pitchFamily="34" charset="0"/>
              </a:rPr>
              <a:t>Yes                        11</a:t>
            </a:r>
          </a:p>
          <a:p>
            <a:pPr marL="0" marR="0" indent="0" algn="l">
              <a:spcBef>
                <a:spcPts val="0"/>
              </a:spcBef>
              <a:spcAft>
                <a:spcPts val="0"/>
              </a:spcAft>
              <a:buNone/>
            </a:pPr>
            <a:r>
              <a:rPr lang="en-US" sz="1800" b="0" i="0" dirty="0">
                <a:solidFill>
                  <a:srgbClr val="222222"/>
                </a:solidFill>
                <a:effectLst/>
                <a:highlight>
                  <a:srgbClr val="FFFFFF"/>
                </a:highlight>
                <a:latin typeface="Calibri" panose="020F0502020204030204" pitchFamily="34" charset="0"/>
              </a:rPr>
              <a:t>No                         10</a:t>
            </a:r>
          </a:p>
          <a:p>
            <a:pPr marL="0" marR="0" indent="0" algn="l">
              <a:spcBef>
                <a:spcPts val="0"/>
              </a:spcBef>
              <a:spcAft>
                <a:spcPts val="0"/>
              </a:spcAft>
              <a:buNone/>
            </a:pPr>
            <a:r>
              <a:rPr lang="en-US" sz="1800" b="0" i="0" dirty="0">
                <a:solidFill>
                  <a:srgbClr val="222222"/>
                </a:solidFill>
                <a:effectLst/>
                <a:highlight>
                  <a:srgbClr val="FFFFFF"/>
                </a:highlight>
                <a:latin typeface="Calibri" panose="020F0502020204030204" pitchFamily="34" charset="0"/>
              </a:rPr>
              <a:t>Abstain                 0</a:t>
            </a:r>
          </a:p>
          <a:p>
            <a:pPr marL="0" indent="0" algn="l">
              <a:spcAft>
                <a:spcPts val="0"/>
              </a:spcAft>
              <a:buNone/>
            </a:pPr>
            <a:r>
              <a:rPr lang="en-US" sz="1600" b="0" i="0" dirty="0">
                <a:solidFill>
                  <a:srgbClr val="222222"/>
                </a:solidFill>
                <a:effectLst/>
                <a:highlight>
                  <a:srgbClr val="FFFFFF"/>
                </a:highlight>
                <a:latin typeface="Arial" panose="020B0604020202020204" pitchFamily="34" charset="0"/>
              </a:rPr>
              <a:t> </a:t>
            </a:r>
          </a:p>
          <a:p>
            <a:pPr algn="l">
              <a:spcAft>
                <a:spcPts val="0"/>
              </a:spcAft>
            </a:pPr>
            <a:r>
              <a:rPr lang="en-US" sz="1600" b="1" i="0" dirty="0">
                <a:solidFill>
                  <a:srgbClr val="222222"/>
                </a:solidFill>
                <a:effectLst/>
                <a:highlight>
                  <a:srgbClr val="FFFFFF"/>
                </a:highlight>
                <a:latin typeface="Arial" panose="020B0604020202020204" pitchFamily="34" charset="0"/>
              </a:rPr>
              <a:t>The CA document was not approved.</a:t>
            </a:r>
            <a:endParaRPr lang="en-US" sz="1600" b="0" i="0" dirty="0">
              <a:solidFill>
                <a:srgbClr val="222222"/>
              </a:solidFill>
              <a:effectLst/>
              <a:highlight>
                <a:srgbClr val="FFFFFF"/>
              </a:highlight>
              <a:latin typeface="Arial" panose="020B0604020202020204" pitchFamily="34" charset="0"/>
            </a:endParaRPr>
          </a:p>
          <a:p>
            <a:pPr algn="l">
              <a:spcAft>
                <a:spcPts val="0"/>
              </a:spcAft>
            </a:pPr>
            <a:r>
              <a:rPr lang="en-US" sz="1600" b="0" i="0" dirty="0">
                <a:solidFill>
                  <a:srgbClr val="222222"/>
                </a:solidFill>
                <a:effectLst/>
                <a:highlight>
                  <a:srgbClr val="FFFFFF"/>
                </a:highlight>
                <a:latin typeface="Arial" panose="020B0604020202020204" pitchFamily="34" charset="0"/>
              </a:rPr>
              <a:t>39 comments were received during the ballot.</a:t>
            </a:r>
          </a:p>
          <a:p>
            <a:endParaRPr lang="en-US" sz="2400" dirty="0"/>
          </a:p>
        </p:txBody>
      </p:sp>
      <p:sp>
        <p:nvSpPr>
          <p:cNvPr id="4" name="Slide Number Placeholder 3">
            <a:extLst>
              <a:ext uri="{FF2B5EF4-FFF2-40B4-BE49-F238E27FC236}">
                <a16:creationId xmlns:a16="http://schemas.microsoft.com/office/drawing/2014/main" id="{BA69075E-F14D-4E48-99BD-CD0110F986C7}"/>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84029E5-777C-445A-BCEF-5958FC4E959C}"/>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65E7056-66EE-434F-AEA3-6CA0731A57A3}"/>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368560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4BA4-1D4F-689B-400D-28D8ECD327BE}"/>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8389C03-E097-EE88-EC35-BB7443A6658B}"/>
              </a:ext>
            </a:extLst>
          </p:cNvPr>
          <p:cNvSpPr>
            <a:spLocks noGrp="1"/>
          </p:cNvSpPr>
          <p:nvPr>
            <p:ph idx="1"/>
          </p:nvPr>
        </p:nvSpPr>
        <p:spPr/>
        <p:txBody>
          <a:bodyPr/>
          <a:lstStyle/>
          <a:p>
            <a:r>
              <a:rPr lang="en-US" sz="2800" dirty="0">
                <a:ea typeface="Calibri" panose="020F0502020204030204" pitchFamily="34" charset="0"/>
                <a:cs typeface="Calibri" panose="020F0502020204030204" pitchFamily="34" charset="0"/>
              </a:rPr>
              <a:t>To approve meeting minutes 	Mau 2024 WG Minutes (24/012r0)</a:t>
            </a:r>
          </a:p>
          <a:p>
            <a:endParaRPr lang="en-US" sz="2800" dirty="0">
              <a:ea typeface="Calibri" panose="020F0502020204030204" pitchFamily="34" charset="0"/>
              <a:cs typeface="Calibri" panose="020F0502020204030204" pitchFamily="34" charset="0"/>
            </a:endParaRPr>
          </a:p>
          <a:p>
            <a:r>
              <a:rPr lang="en-US" sz="2800" dirty="0">
                <a:ea typeface="Calibri" panose="020F0502020204030204" pitchFamily="34" charset="0"/>
                <a:cs typeface="Calibri" panose="020F0502020204030204" pitchFamily="34" charset="0"/>
              </a:rPr>
              <a:t>Motion passed with unanimous consent </a:t>
            </a:r>
          </a:p>
          <a:p>
            <a:endParaRPr lang="en-US" sz="2800" dirty="0">
              <a:ea typeface="Calibri" panose="020F0502020204030204" pitchFamily="34" charset="0"/>
              <a:cs typeface="Calibri" panose="020F0502020204030204" pitchFamily="34" charset="0"/>
            </a:endParaRPr>
          </a:p>
          <a:p>
            <a:endParaRPr lang="en-US" sz="2800" dirty="0">
              <a:ea typeface="Calibri" panose="020F0502020204030204" pitchFamily="34" charset="0"/>
              <a:cs typeface="Calibri" panose="020F0502020204030204" pitchFamily="34" charset="0"/>
            </a:endParaRPr>
          </a:p>
          <a:p>
            <a:endParaRPr lang="en-US" sz="2800" dirty="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537D69-5235-78FF-5722-4E8C4737840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928A8F91-A8E1-89D6-DBC8-2E88E16CF41F}"/>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C6F8A59-075F-FB30-383E-8EC021B1C073}"/>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87667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45B08-C00E-CACB-D1D1-1F346EE1D705}"/>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53344716-9975-A61A-BA49-3D8A3325E956}"/>
              </a:ext>
            </a:extLst>
          </p:cNvPr>
          <p:cNvSpPr>
            <a:spLocks noGrp="1"/>
          </p:cNvSpPr>
          <p:nvPr>
            <p:ph type="ftr" idx="14"/>
          </p:nvPr>
        </p:nvSpPr>
        <p:spPr/>
        <p:txBody>
          <a:bodyPr/>
          <a:lstStyle/>
          <a:p>
            <a:r>
              <a:rPr lang="en-GB" dirty="0"/>
              <a:t>Steve Shellhammer, Qualcomm</a:t>
            </a:r>
          </a:p>
        </p:txBody>
      </p:sp>
      <p:sp>
        <p:nvSpPr>
          <p:cNvPr id="6" name="Date Placeholder 5">
            <a:extLst>
              <a:ext uri="{FF2B5EF4-FFF2-40B4-BE49-F238E27FC236}">
                <a16:creationId xmlns:a16="http://schemas.microsoft.com/office/drawing/2014/main" id="{4B924F09-BA14-B325-89A1-B80DA83402F5}"/>
              </a:ext>
            </a:extLst>
          </p:cNvPr>
          <p:cNvSpPr>
            <a:spLocks noGrp="1"/>
          </p:cNvSpPr>
          <p:nvPr>
            <p:ph type="dt" idx="15"/>
          </p:nvPr>
        </p:nvSpPr>
        <p:spPr/>
        <p:txBody>
          <a:bodyPr/>
          <a:lstStyle/>
          <a:p>
            <a:r>
              <a:rPr lang="en-US" dirty="0"/>
              <a:t>July 2024</a:t>
            </a:r>
            <a:endParaRPr lang="en-GB" dirty="0"/>
          </a:p>
        </p:txBody>
      </p:sp>
      <p:sp>
        <p:nvSpPr>
          <p:cNvPr id="11" name="Content Placeholder 2">
            <a:extLst>
              <a:ext uri="{FF2B5EF4-FFF2-40B4-BE49-F238E27FC236}">
                <a16:creationId xmlns:a16="http://schemas.microsoft.com/office/drawing/2014/main" id="{83914ED6-04ED-C899-F261-5611C6397ACA}"/>
              </a:ext>
            </a:extLst>
          </p:cNvPr>
          <p:cNvSpPr txBox="1">
            <a:spLocks/>
          </p:cNvSpPr>
          <p:nvPr/>
        </p:nvSpPr>
        <p:spPr bwMode="auto">
          <a:xfrm>
            <a:off x="381000" y="1614997"/>
            <a:ext cx="2971801"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14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1400" kern="0" dirty="0"/>
          </a:p>
          <a:p>
            <a:pPr marL="0">
              <a:spcAft>
                <a:spcPts val="0"/>
              </a:spcAft>
            </a:pPr>
            <a:r>
              <a:rPr lang="en-US" altLang="en-US" sz="1400" dirty="0"/>
              <a:t>19-24/0024, </a:t>
            </a:r>
            <a:r>
              <a:rPr lang="en-US" sz="1400" kern="0" dirty="0"/>
              <a:t>“Latest measured radio use over 920 MHz band in Kansai area of Japan ” </a:t>
            </a:r>
          </a:p>
          <a:p>
            <a:pPr marL="0">
              <a:spcAft>
                <a:spcPts val="0"/>
              </a:spcAft>
            </a:pPr>
            <a:r>
              <a:rPr lang="en-US" sz="1400" kern="0" dirty="0" err="1"/>
              <a:t>Kazuni</a:t>
            </a:r>
            <a:r>
              <a:rPr lang="en-US" sz="1400" kern="0" dirty="0"/>
              <a:t> </a:t>
            </a:r>
            <a:r>
              <a:rPr lang="en-US" sz="1400" kern="0" dirty="0" err="1"/>
              <a:t>Yato</a:t>
            </a:r>
            <a:r>
              <a:rPr lang="en-US" sz="1400" kern="0" dirty="0"/>
              <a:t> et. al. </a:t>
            </a:r>
          </a:p>
          <a:p>
            <a:pPr marL="0">
              <a:spcAft>
                <a:spcPts val="0"/>
              </a:spcAft>
            </a:pPr>
            <a:endParaRPr lang="en-US" sz="1400" kern="0" dirty="0"/>
          </a:p>
          <a:p>
            <a:pPr marL="0">
              <a:spcAft>
                <a:spcPts val="0"/>
              </a:spcAft>
            </a:pPr>
            <a:r>
              <a:rPr lang="en-US" sz="1400" kern="0" dirty="0"/>
              <a:t>https://mentor.ieee.org/802.19/dcn/24/19-24-0024-00-003a-latest-measured-radio-use-over-920-mhz-band-in-kansai-area-of-japan.pptx</a:t>
            </a:r>
          </a:p>
          <a:p>
            <a:pPr>
              <a:spcAft>
                <a:spcPts val="0"/>
              </a:spcAft>
            </a:pPr>
            <a:endParaRPr lang="en-US" sz="1400" kern="0" dirty="0"/>
          </a:p>
          <a:p>
            <a:pPr>
              <a:spcAft>
                <a:spcPts val="0"/>
              </a:spcAft>
            </a:pPr>
            <a:endParaRPr lang="en-US" sz="1400" kern="0" dirty="0"/>
          </a:p>
          <a:p>
            <a:pPr>
              <a:spcAft>
                <a:spcPts val="0"/>
              </a:spcAft>
            </a:pPr>
            <a:endParaRPr lang="en-US" kern="0" dirty="0"/>
          </a:p>
        </p:txBody>
      </p:sp>
      <p:pic>
        <p:nvPicPr>
          <p:cNvPr id="12" name="Picture 11">
            <a:extLst>
              <a:ext uri="{FF2B5EF4-FFF2-40B4-BE49-F238E27FC236}">
                <a16:creationId xmlns:a16="http://schemas.microsoft.com/office/drawing/2014/main" id="{66AFCD6E-8582-359C-B903-DB1501E917F9}"/>
              </a:ext>
            </a:extLst>
          </p:cNvPr>
          <p:cNvPicPr>
            <a:picLocks noChangeAspect="1"/>
          </p:cNvPicPr>
          <p:nvPr/>
        </p:nvPicPr>
        <p:blipFill>
          <a:blip r:embed="rId2"/>
          <a:stretch>
            <a:fillRect/>
          </a:stretch>
        </p:blipFill>
        <p:spPr>
          <a:xfrm>
            <a:off x="3550403" y="1403602"/>
            <a:ext cx="5974598" cy="5188146"/>
          </a:xfrm>
          <a:prstGeom prst="rect">
            <a:avLst/>
          </a:prstGeom>
        </p:spPr>
      </p:pic>
      <p:sp>
        <p:nvSpPr>
          <p:cNvPr id="13" name="Title 1">
            <a:extLst>
              <a:ext uri="{FF2B5EF4-FFF2-40B4-BE49-F238E27FC236}">
                <a16:creationId xmlns:a16="http://schemas.microsoft.com/office/drawing/2014/main" id="{058787C4-0985-0F81-36D0-BCDF24917E2F}"/>
              </a:ext>
            </a:extLst>
          </p:cNvPr>
          <p:cNvSpPr>
            <a:spLocks noGrp="1"/>
          </p:cNvSpPr>
          <p:nvPr>
            <p:ph type="title"/>
          </p:nvPr>
        </p:nvSpPr>
        <p:spPr>
          <a:xfrm>
            <a:off x="731520" y="731523"/>
            <a:ext cx="8288868" cy="672080"/>
          </a:xfrm>
        </p:spPr>
        <p:txBody>
          <a:bodyPr/>
          <a:lstStyle/>
          <a:p>
            <a:r>
              <a:rPr lang="en-US" dirty="0"/>
              <a:t>802.19 TG3a</a:t>
            </a:r>
          </a:p>
        </p:txBody>
      </p:sp>
    </p:spTree>
    <p:extLst>
      <p:ext uri="{BB962C8B-B14F-4D97-AF65-F5344CB8AC3E}">
        <p14:creationId xmlns:p14="http://schemas.microsoft.com/office/powerpoint/2010/main" val="18803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731520" y="731522"/>
            <a:ext cx="8288868" cy="927947"/>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en-US" dirty="0"/>
              <a:t>July 2024</a:t>
            </a:r>
            <a:endParaRPr lang="en-GB" dirty="0"/>
          </a:p>
        </p:txBody>
      </p:sp>
      <p:pic>
        <p:nvPicPr>
          <p:cNvPr id="10" name="Picture 9">
            <a:extLst>
              <a:ext uri="{FF2B5EF4-FFF2-40B4-BE49-F238E27FC236}">
                <a16:creationId xmlns:a16="http://schemas.microsoft.com/office/drawing/2014/main" id="{FF61CE52-07C9-41E6-5417-D42A12B0D1B0}"/>
              </a:ext>
            </a:extLst>
          </p:cNvPr>
          <p:cNvPicPr>
            <a:picLocks noChangeAspect="1"/>
          </p:cNvPicPr>
          <p:nvPr/>
        </p:nvPicPr>
        <p:blipFill>
          <a:blip r:embed="rId2"/>
          <a:stretch>
            <a:fillRect/>
          </a:stretch>
        </p:blipFill>
        <p:spPr>
          <a:xfrm>
            <a:off x="1821180" y="2625090"/>
            <a:ext cx="6111240" cy="2065020"/>
          </a:xfrm>
          <a:prstGeom prst="rect">
            <a:avLst/>
          </a:prstGeom>
        </p:spPr>
      </p:pic>
    </p:spTree>
    <p:extLst>
      <p:ext uri="{BB962C8B-B14F-4D97-AF65-F5344CB8AC3E}">
        <p14:creationId xmlns:p14="http://schemas.microsoft.com/office/powerpoint/2010/main" val="69309865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3182</TotalTime>
  <Words>393</Words>
  <Application>Microsoft Office PowerPoint</Application>
  <PresentationFormat>Custom</PresentationFormat>
  <Paragraphs>76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Unicode MS</vt:lpstr>
      <vt:lpstr>Calibri</vt:lpstr>
      <vt:lpstr>Courier New</vt:lpstr>
      <vt:lpstr>Times New Roman</vt:lpstr>
      <vt:lpstr>Office Theme</vt:lpstr>
      <vt:lpstr>July 2024 WG Closing Report</vt:lpstr>
      <vt:lpstr> Summary</vt:lpstr>
      <vt:lpstr>Working Group Leadership</vt:lpstr>
      <vt:lpstr>Coexistence Assessment documents</vt:lpstr>
      <vt:lpstr>Motion</vt:lpstr>
      <vt:lpstr>802.19 TG3a</vt:lpstr>
      <vt:lpstr>Schedule</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Tuncer Baykas</cp:lastModifiedBy>
  <cp:revision>176</cp:revision>
  <cp:lastPrinted>2015-01-08T23:35:49Z</cp:lastPrinted>
  <dcterms:created xsi:type="dcterms:W3CDTF">2014-10-30T17:06:39Z</dcterms:created>
  <dcterms:modified xsi:type="dcterms:W3CDTF">2024-07-19T14:08:25Z</dcterms:modified>
</cp:coreProperties>
</file>