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04" r:id="rId19"/>
    <p:sldId id="318" r:id="rId2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07" autoAdjust="0"/>
    <p:restoredTop sz="94127" autoAdjust="0"/>
  </p:normalViewPr>
  <p:slideViewPr>
    <p:cSldViewPr>
      <p:cViewPr varScale="1">
        <p:scale>
          <a:sx n="73" d="100"/>
          <a:sy n="73" d="100"/>
        </p:scale>
        <p:origin x="209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5/16/2024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802.19-24/0020r1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2024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2024-05-16</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327462504"/>
              </p:ext>
            </p:extLst>
          </p:nvPr>
        </p:nvGraphicFramePr>
        <p:xfrm>
          <a:off x="731838" y="2112963"/>
          <a:ext cx="8288336" cy="277368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Working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4189841109"/>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March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Task Group 3a started its activities </a:t>
            </a:r>
          </a:p>
          <a:p>
            <a:r>
              <a:rPr lang="en-US" sz="2400" dirty="0"/>
              <a:t>3 contributions</a:t>
            </a:r>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Possible 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2024</a:t>
            </a:r>
            <a:endParaRPr lang="en-GB" dirty="0"/>
          </a:p>
        </p:txBody>
      </p:sp>
      <p:sp>
        <p:nvSpPr>
          <p:cNvPr id="3" name="Content Placeholder 2">
            <a:extLst>
              <a:ext uri="{FF2B5EF4-FFF2-40B4-BE49-F238E27FC236}">
                <a16:creationId xmlns:a16="http://schemas.microsoft.com/office/drawing/2014/main" id="{55277F54-7891-0F15-529E-060397CD2F13}"/>
              </a:ext>
            </a:extLst>
          </p:cNvPr>
          <p:cNvSpPr>
            <a:spLocks noGrp="1"/>
          </p:cNvSpPr>
          <p:nvPr>
            <p:ph idx="1"/>
          </p:nvPr>
        </p:nvSpPr>
        <p:spPr>
          <a:xfrm>
            <a:off x="759139" y="2133600"/>
            <a:ext cx="8288868" cy="4387427"/>
          </a:xfrm>
        </p:spPr>
        <p:txBody>
          <a:bodyPr/>
          <a:lstStyle/>
          <a:p>
            <a:r>
              <a:rPr lang="en-US" sz="2400" dirty="0"/>
              <a:t>Monday PM2 (If there are no tutorials PM3)</a:t>
            </a:r>
          </a:p>
          <a:p>
            <a:r>
              <a:rPr lang="en-US" sz="2400" b="1" dirty="0"/>
              <a:t>Thurs</a:t>
            </a:r>
            <a:r>
              <a:rPr lang="en-US" sz="2400" dirty="0"/>
              <a:t>day PM3</a:t>
            </a:r>
            <a:endParaRPr lang="en-US" sz="2200" b="1" dirty="0"/>
          </a:p>
        </p:txBody>
      </p:sp>
    </p:spTree>
    <p:extLst>
      <p:ext uri="{BB962C8B-B14F-4D97-AF65-F5344CB8AC3E}">
        <p14:creationId xmlns:p14="http://schemas.microsoft.com/office/powerpoint/2010/main" val="693098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err="1"/>
              <a:t>Strawpolls</a:t>
            </a:r>
            <a:endParaRPr lang="en-US" dirty="0"/>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pPr marL="347472" algn="l" rtl="0" fontAlgn="base">
              <a:spcBef>
                <a:spcPts val="600"/>
              </a:spcBef>
              <a:spcAft>
                <a:spcPts val="0"/>
              </a:spcAft>
            </a:pPr>
            <a:r>
              <a:rPr lang="en-US" sz="1800" b="1" i="0" dirty="0">
                <a:solidFill>
                  <a:srgbClr val="000000"/>
                </a:solidFill>
                <a:effectLst/>
                <a:highlight>
                  <a:srgbClr val="FFFFFF"/>
                </a:highlight>
                <a:latin typeface="Times New Roman" panose="02020603050405020304" pitchFamily="18" charset="0"/>
              </a:rPr>
              <a:t>1. How many people would like to come back to this venue?</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Yes –12</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No – 0</a:t>
            </a:r>
            <a:endParaRPr lang="en-US" sz="2000" b="0" i="0" dirty="0">
              <a:solidFill>
                <a:srgbClr val="222222"/>
              </a:solidFill>
              <a:effectLst/>
              <a:highlight>
                <a:srgbClr val="FFFFFF"/>
              </a:highlight>
              <a:latin typeface="tahoma" panose="020B0604030504040204" pitchFamily="34" charset="0"/>
            </a:endParaRPr>
          </a:p>
          <a:p>
            <a:pPr marL="347472" algn="l" rtl="0" fontAlgn="base">
              <a:spcBef>
                <a:spcPts val="600"/>
              </a:spcBef>
              <a:spcAft>
                <a:spcPts val="0"/>
              </a:spcAft>
            </a:pPr>
            <a:r>
              <a:rPr lang="en-US" sz="1800" b="1" i="0" dirty="0">
                <a:solidFill>
                  <a:srgbClr val="000000"/>
                </a:solidFill>
                <a:effectLst/>
                <a:highlight>
                  <a:srgbClr val="FFFFFF"/>
                </a:highlight>
                <a:latin typeface="Times New Roman" panose="02020603050405020304" pitchFamily="18" charset="0"/>
              </a:rPr>
              <a:t>2. Did you go to the social?</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Yes –11</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No – 1</a:t>
            </a:r>
            <a:endParaRPr lang="en-US" sz="2000" b="0" i="0" dirty="0">
              <a:solidFill>
                <a:srgbClr val="222222"/>
              </a:solidFill>
              <a:effectLst/>
              <a:highlight>
                <a:srgbClr val="FFFFFF"/>
              </a:highlight>
              <a:latin typeface="tahoma" panose="020B0604030504040204" pitchFamily="34" charset="0"/>
            </a:endParaRPr>
          </a:p>
          <a:p>
            <a:pPr marL="347472" algn="l" rtl="0" fontAlgn="base">
              <a:spcBef>
                <a:spcPts val="600"/>
              </a:spcBef>
              <a:spcAft>
                <a:spcPts val="0"/>
              </a:spcAft>
            </a:pPr>
            <a:r>
              <a:rPr lang="en-US" sz="1800" b="1" i="0" dirty="0">
                <a:solidFill>
                  <a:srgbClr val="000000"/>
                </a:solidFill>
                <a:effectLst/>
                <a:highlight>
                  <a:srgbClr val="FFFFFF"/>
                </a:highlight>
                <a:latin typeface="Times New Roman" panose="02020603050405020304" pitchFamily="18" charset="0"/>
              </a:rPr>
              <a:t>3. If you attended the Social, did you like the transportation?</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Yes –9</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No – 2</a:t>
            </a:r>
            <a:endParaRPr lang="en-US" sz="2000" b="0" i="0" dirty="0">
              <a:solidFill>
                <a:srgbClr val="222222"/>
              </a:solidFill>
              <a:effectLst/>
              <a:highlight>
                <a:srgbClr val="FFFFFF"/>
              </a:highlight>
              <a:latin typeface="tahoma" panose="020B0604030504040204" pitchFamily="34" charset="0"/>
            </a:endParaRPr>
          </a:p>
          <a:p>
            <a:pPr marL="347472" marR="0" lvl="0" indent="-365770" algn="l" defTabSz="479226" rtl="0" eaLnBrk="1" fontAlgn="base" latinLnBrk="0" hangingPunct="1">
              <a:lnSpc>
                <a:spcPct val="100000"/>
              </a:lnSpc>
              <a:spcBef>
                <a:spcPts val="600"/>
              </a:spcBef>
              <a:spcAft>
                <a:spcPts val="0"/>
              </a:spcAft>
              <a:buClr>
                <a:srgbClr val="000000"/>
              </a:buClr>
              <a:buSzPct val="100000"/>
              <a:buFont typeface="Arial" panose="020B0604020202020204" pitchFamily="34" charset="0"/>
              <a:buChar char="•"/>
              <a:tabLst/>
              <a:defRPr/>
            </a:pPr>
            <a:r>
              <a:rPr kumimoji="0" lang="en-US" sz="1800" b="1" i="0" u="none" strike="noStrike" kern="0" cap="none" spc="0" normalizeH="0" baseline="0" noProof="0" dirty="0">
                <a:ln>
                  <a:noFill/>
                </a:ln>
                <a:solidFill>
                  <a:srgbClr val="000000"/>
                </a:solidFill>
                <a:effectLst/>
                <a:highlight>
                  <a:srgbClr val="FFFFFF"/>
                </a:highlight>
                <a:uLnTx/>
                <a:uFillTx/>
                <a:latin typeface="Times New Roman" panose="02020603050405020304" pitchFamily="18" charset="0"/>
                <a:ea typeface="MS Gothic"/>
                <a:cs typeface="+mn-cs"/>
              </a:rPr>
              <a:t>4. If you attended the Social, did you like the dinner?</a:t>
            </a:r>
            <a:endParaRPr kumimoji="0" lang="en-US" sz="2000" b="0" i="0" u="none" strike="noStrike" kern="0" cap="none" spc="0" normalizeH="0" baseline="0" noProof="0" dirty="0">
              <a:ln>
                <a:noFill/>
              </a:ln>
              <a:solidFill>
                <a:srgbClr val="222222"/>
              </a:solidFill>
              <a:effectLst/>
              <a:highlight>
                <a:srgbClr val="FFFFFF"/>
              </a:highlight>
              <a:uLnTx/>
              <a:uFillTx/>
              <a:latin typeface="tahoma" panose="020B0604030504040204" pitchFamily="34" charset="0"/>
              <a:ea typeface="MS Gothic"/>
              <a:cs typeface="+mn-cs"/>
            </a:endParaRPr>
          </a:p>
          <a:p>
            <a:pPr marL="740664" marR="0" lvl="0" indent="-365770" algn="l" defTabSz="479226" rtl="0" eaLnBrk="1" fontAlgn="base" latinLnBrk="0" hangingPunct="1">
              <a:lnSpc>
                <a:spcPct val="100000"/>
              </a:lnSpc>
              <a:spcBef>
                <a:spcPts val="500"/>
              </a:spcBef>
              <a:spcAft>
                <a:spcPts val="0"/>
              </a:spcAft>
              <a:buClr>
                <a:srgbClr val="000000"/>
              </a:buClr>
              <a:buSzPct val="100000"/>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highlight>
                  <a:srgbClr val="FFFFFF"/>
                </a:highlight>
                <a:uLnTx/>
                <a:uFillTx/>
                <a:latin typeface="Times New Roman" panose="02020603050405020304" pitchFamily="18" charset="0"/>
                <a:ea typeface="MS Gothic"/>
                <a:cs typeface="+mn-cs"/>
              </a:rPr>
              <a:t>Yes –11</a:t>
            </a:r>
            <a:endParaRPr kumimoji="0" lang="en-US" sz="2000" b="0" i="0" u="none" strike="noStrike" kern="0" cap="none" spc="0" normalizeH="0" baseline="0" noProof="0" dirty="0">
              <a:ln>
                <a:noFill/>
              </a:ln>
              <a:solidFill>
                <a:srgbClr val="222222"/>
              </a:solidFill>
              <a:effectLst/>
              <a:highlight>
                <a:srgbClr val="FFFFFF"/>
              </a:highlight>
              <a:uLnTx/>
              <a:uFillTx/>
              <a:latin typeface="tahoma" panose="020B0604030504040204" pitchFamily="34" charset="0"/>
              <a:ea typeface="MS Gothic"/>
              <a:cs typeface="+mn-cs"/>
            </a:endParaRPr>
          </a:p>
          <a:p>
            <a:pPr marL="740664" marR="0" lvl="0" indent="-365770" algn="l" defTabSz="479226" rtl="0" eaLnBrk="1" fontAlgn="base" latinLnBrk="0" hangingPunct="1">
              <a:lnSpc>
                <a:spcPct val="100000"/>
              </a:lnSpc>
              <a:spcBef>
                <a:spcPts val="500"/>
              </a:spcBef>
              <a:spcAft>
                <a:spcPts val="0"/>
              </a:spcAft>
              <a:buClr>
                <a:srgbClr val="000000"/>
              </a:buClr>
              <a:buSzPct val="100000"/>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highlight>
                  <a:srgbClr val="FFFFFF"/>
                </a:highlight>
                <a:uLnTx/>
                <a:uFillTx/>
                <a:latin typeface="Times New Roman" panose="02020603050405020304" pitchFamily="18" charset="0"/>
                <a:ea typeface="MS Gothic"/>
                <a:cs typeface="+mn-cs"/>
              </a:rPr>
              <a:t>No – 0</a:t>
            </a:r>
            <a:endParaRPr kumimoji="0" lang="en-US" sz="2000" b="0" i="0" u="none" strike="noStrike" kern="0" cap="none" spc="0" normalizeH="0" baseline="0" noProof="0" dirty="0">
              <a:ln>
                <a:noFill/>
              </a:ln>
              <a:solidFill>
                <a:srgbClr val="222222"/>
              </a:solidFill>
              <a:effectLst/>
              <a:highlight>
                <a:srgbClr val="FFFFFF"/>
              </a:highlight>
              <a:uLnTx/>
              <a:uFillTx/>
              <a:latin typeface="tahoma" panose="020B0604030504040204" pitchFamily="34" charset="0"/>
              <a:ea typeface="MS Gothic"/>
              <a:cs typeface="+mn-cs"/>
            </a:endParaRP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May IEEE 802 interim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https://mtgevents.com.au/ieee2024/</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a:t>If you do not intend to register for this session you must leave this meeting and, if you have logged attendance on IMAT, email the 802.11 chair or vice chairs to have your attendance cancelled</a:t>
            </a:r>
            <a:endParaRPr lang="en-US" sz="2133"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5394</TotalTime>
  <Words>1923</Words>
  <Application>Microsoft Office PowerPoint</Application>
  <PresentationFormat>Custom</PresentationFormat>
  <Paragraphs>203</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MS Gothic</vt:lpstr>
      <vt:lpstr>Arial</vt:lpstr>
      <vt:lpstr>Arial Unicode MS</vt:lpstr>
      <vt:lpstr>Calibri</vt:lpstr>
      <vt:lpstr>Courier New</vt:lpstr>
      <vt:lpstr>Monotype Sorts</vt:lpstr>
      <vt:lpstr>Tahoma</vt:lpstr>
      <vt:lpstr>Times New Roman</vt:lpstr>
      <vt:lpstr>Wingdings</vt:lpstr>
      <vt:lpstr>Office Theme</vt:lpstr>
      <vt:lpstr>May 2024 WG Closing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Possible Schedule</vt:lpstr>
      <vt:lpstr>Strawpolls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178</cp:revision>
  <cp:lastPrinted>2015-01-08T23:35:49Z</cp:lastPrinted>
  <dcterms:created xsi:type="dcterms:W3CDTF">2014-10-30T17:06:39Z</dcterms:created>
  <dcterms:modified xsi:type="dcterms:W3CDTF">2024-05-16T17:19:39Z</dcterms:modified>
</cp:coreProperties>
</file>