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312" r:id="rId3"/>
    <p:sldId id="315" r:id="rId4"/>
    <p:sldId id="314" r:id="rId5"/>
    <p:sldId id="317" r:id="rId6"/>
    <p:sldId id="316" r:id="rId7"/>
    <p:sldId id="313"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9" autoAdjust="0"/>
    <p:restoredTop sz="94127" autoAdjust="0"/>
  </p:normalViewPr>
  <p:slideViewPr>
    <p:cSldViewPr>
      <p:cViewPr varScale="1">
        <p:scale>
          <a:sx n="73" d="100"/>
          <a:sy n="73" d="100"/>
        </p:scale>
        <p:origin x="1416"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5/13/2024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May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802.19-24/0017r0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web/app#viewpar/14995/1103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May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TG 19.3a Agenda and Meeting Slides </a:t>
            </a:r>
            <a:br>
              <a:rPr lang="en-US" sz="3600" dirty="0"/>
            </a:br>
            <a:r>
              <a:rPr lang="en-US" sz="3600" dirty="0"/>
              <a:t>March 2024</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2024-03-14</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430965576"/>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a:t>
                      </a:r>
                      <a:r>
                        <a:rPr lang="en-US" sz="1800">
                          <a:effectLst/>
                          <a:latin typeface="Calibri" panose="020F0502020204030204" pitchFamily="34" charset="0"/>
                          <a:cs typeface="Calibri" panose="020F0502020204030204" pitchFamily="34" charset="0"/>
                        </a:rPr>
                        <a:t>,  et </a:t>
                      </a:r>
                      <a:r>
                        <a:rPr lang="en-US" sz="1800" dirty="0">
                          <a:effectLst/>
                          <a:latin typeface="Calibri" panose="020F0502020204030204" pitchFamily="34" charset="0"/>
                          <a:cs typeface="Calibri" panose="020F0502020204030204" pitchFamily="34" charset="0"/>
                        </a:rPr>
                        <a:t>al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Agenda</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May 2024</a:t>
            </a:r>
            <a:endParaRPr lang="en-GB" dirty="0"/>
          </a:p>
        </p:txBody>
      </p:sp>
      <p:graphicFrame>
        <p:nvGraphicFramePr>
          <p:cNvPr id="9" name="Content Placeholder 8">
            <a:extLst>
              <a:ext uri="{FF2B5EF4-FFF2-40B4-BE49-F238E27FC236}">
                <a16:creationId xmlns:a16="http://schemas.microsoft.com/office/drawing/2014/main" id="{D7C933D6-B5A2-AE4D-8DA9-3676F61FC9F1}"/>
              </a:ext>
            </a:extLst>
          </p:cNvPr>
          <p:cNvGraphicFramePr>
            <a:graphicFrameLocks noGrp="1"/>
          </p:cNvGraphicFramePr>
          <p:nvPr>
            <p:ph idx="1"/>
            <p:extLst>
              <p:ext uri="{D42A27DB-BD31-4B8C-83A1-F6EECF244321}">
                <p14:modId xmlns:p14="http://schemas.microsoft.com/office/powerpoint/2010/main" val="3466409778"/>
              </p:ext>
            </p:extLst>
          </p:nvPr>
        </p:nvGraphicFramePr>
        <p:xfrm>
          <a:off x="533400" y="2112963"/>
          <a:ext cx="8486775" cy="258572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gridCol w="790575">
                  <a:extLst>
                    <a:ext uri="{9D8B030D-6E8A-4147-A177-3AD203B41FA5}">
                      <a16:colId xmlns:a16="http://schemas.microsoft.com/office/drawing/2014/main" val="290908767"/>
                    </a:ext>
                  </a:extLst>
                </a:gridCol>
              </a:tblGrid>
              <a:tr h="370840">
                <a:tc>
                  <a:txBody>
                    <a:bodyPr/>
                    <a:lstStyle/>
                    <a:p>
                      <a:endParaRPr lang="en-US" sz="1800" dirty="0"/>
                    </a:p>
                  </a:txBody>
                  <a:tcPr/>
                </a:tc>
                <a:tc>
                  <a:txBody>
                    <a:bodyPr/>
                    <a:lstStyle/>
                    <a:p>
                      <a:r>
                        <a:rPr lang="en-US" sz="1800" dirty="0"/>
                        <a:t>Topic</a:t>
                      </a:r>
                    </a:p>
                  </a:txBody>
                  <a:tcPr/>
                </a:tc>
                <a:tc>
                  <a:txBody>
                    <a:bodyPr/>
                    <a:lstStyle/>
                    <a:p>
                      <a:r>
                        <a:rPr lang="en-US" sz="1800" dirty="0"/>
                        <a:t>Presenter</a:t>
                      </a:r>
                    </a:p>
                  </a:txBody>
                  <a:tcPr/>
                </a:tc>
                <a:tc>
                  <a:txBody>
                    <a:bodyPr/>
                    <a:lstStyle/>
                    <a:p>
                      <a:r>
                        <a:rPr lang="en-US" sz="1800" dirty="0"/>
                        <a:t>Time</a:t>
                      </a:r>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Intro and overhead</a:t>
                      </a:r>
                    </a:p>
                  </a:txBody>
                  <a:tcPr/>
                </a:tc>
                <a:tc>
                  <a:txBody>
                    <a:bodyPr/>
                    <a:lstStyle/>
                    <a:p>
                      <a:r>
                        <a:rPr lang="en-US" sz="1800" dirty="0"/>
                        <a:t>Chair</a:t>
                      </a:r>
                    </a:p>
                  </a:txBody>
                  <a:tcPr/>
                </a:tc>
                <a:tc>
                  <a:txBody>
                    <a:bodyPr/>
                    <a:lstStyle/>
                    <a:p>
                      <a:r>
                        <a:rPr lang="en-US" sz="1800" dirty="0"/>
                        <a:t>00:10</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Overview</a:t>
                      </a:r>
                      <a:endParaRPr lang="en-US" sz="1800" dirty="0"/>
                    </a:p>
                  </a:txBody>
                  <a:tcPr/>
                </a:tc>
                <a:tc>
                  <a:txBody>
                    <a:bodyPr/>
                    <a:lstStyle/>
                    <a:p>
                      <a:r>
                        <a:rPr lang="en-US" sz="1800" dirty="0"/>
                        <a:t>Chair</a:t>
                      </a:r>
                    </a:p>
                  </a:txBody>
                  <a:tcPr/>
                </a:tc>
                <a:tc>
                  <a:txBody>
                    <a:bodyPr/>
                    <a:lstStyle/>
                    <a:p>
                      <a:r>
                        <a:rPr lang="en-US" sz="1800" dirty="0"/>
                        <a:t>00:05</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Interference Spectrum Measurements</a:t>
                      </a:r>
                    </a:p>
                  </a:txBody>
                  <a:tcPr/>
                </a:tc>
                <a:tc>
                  <a:txBody>
                    <a:bodyPr/>
                    <a:lstStyle/>
                    <a:p>
                      <a:r>
                        <a:rPr lang="en-US" sz="1800" dirty="0"/>
                        <a:t>Robert</a:t>
                      </a:r>
                    </a:p>
                  </a:txBody>
                  <a:tcPr/>
                </a:tc>
                <a:tc>
                  <a:txBody>
                    <a:bodyPr/>
                    <a:lstStyle/>
                    <a:p>
                      <a:r>
                        <a:rPr lang="en-US" sz="1800" dirty="0"/>
                        <a:t>00:30</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Next Steps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Chair</a:t>
                      </a:r>
                    </a:p>
                  </a:txBody>
                  <a:tcPr/>
                </a:tc>
                <a:tc>
                  <a:txBody>
                    <a:bodyPr/>
                    <a:lstStyle/>
                    <a:p>
                      <a:r>
                        <a:rPr lang="en-US" sz="1800" dirty="0"/>
                        <a:t>00:10</a:t>
                      </a:r>
                    </a:p>
                  </a:txBody>
                  <a:tcPr/>
                </a:tc>
                <a:extLst>
                  <a:ext uri="{0D108BD9-81ED-4DB2-BD59-A6C34878D82A}">
                    <a16:rowId xmlns:a16="http://schemas.microsoft.com/office/drawing/2014/main" val="1625841269"/>
                  </a:ext>
                </a:extLst>
              </a:tr>
              <a:tr h="223837">
                <a:tc>
                  <a:txBody>
                    <a:bodyPr/>
                    <a:lstStyle/>
                    <a:p>
                      <a:r>
                        <a:rPr lang="en-US" sz="1800" dirty="0"/>
                        <a:t>5</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Adjourn</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3844639547"/>
                  </a:ext>
                </a:extLst>
              </a:tr>
              <a:tr h="223837">
                <a:tc>
                  <a:txBody>
                    <a:bodyPr/>
                    <a:lstStyle/>
                    <a:p>
                      <a:endParaRPr lang="en-US" sz="1800" dirty="0"/>
                    </a:p>
                  </a:txBody>
                  <a:tcPr/>
                </a:tc>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4222438553"/>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61CD2-4CED-8477-B086-28EAC0341CD4}"/>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C38EF4A4-41C3-F23D-FB95-B7A546465440}"/>
              </a:ext>
            </a:extLst>
          </p:cNvPr>
          <p:cNvSpPr>
            <a:spLocks noGrp="1"/>
          </p:cNvSpPr>
          <p:nvPr>
            <p:ph idx="1"/>
          </p:nvPr>
        </p:nvSpPr>
        <p:spPr/>
        <p:txBody>
          <a:bodyPr>
            <a:normAutofit lnSpcReduction="10000"/>
          </a:bodyPr>
          <a:lstStyle/>
          <a:p>
            <a:r>
              <a:rPr lang="en-US" dirty="0"/>
              <a:t>PAR approved: </a:t>
            </a:r>
            <a:r>
              <a:rPr lang="en-US" dirty="0">
                <a:hlinkClick r:id="rId2"/>
              </a:rPr>
              <a:t>https://development.standards.ieee.org/myproject-web/app#viewpar/14995/11032</a:t>
            </a:r>
            <a:endParaRPr lang="en-US" dirty="0"/>
          </a:p>
          <a:p>
            <a:r>
              <a:rPr lang="en-US"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p:txBody>
      </p:sp>
      <p:sp>
        <p:nvSpPr>
          <p:cNvPr id="4" name="Slide Number Placeholder 3">
            <a:extLst>
              <a:ext uri="{FF2B5EF4-FFF2-40B4-BE49-F238E27FC236}">
                <a16:creationId xmlns:a16="http://schemas.microsoft.com/office/drawing/2014/main" id="{8800ED61-657E-F3C7-3D77-EC6944DBA06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FE5ABC2-0AA7-0557-2693-C7607253B1D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5273CC0-1519-A8AA-BA42-AE123CC8463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9606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E3B90-7268-31E7-B0F4-9270305AD7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2D9DE4-8B35-88EA-21A2-4AEB2FA5E871}"/>
              </a:ext>
            </a:extLst>
          </p:cNvPr>
          <p:cNvSpPr>
            <a:spLocks noGrp="1"/>
          </p:cNvSpPr>
          <p:nvPr>
            <p:ph type="title"/>
          </p:nvPr>
        </p:nvSpPr>
        <p:spPr/>
        <p:txBody>
          <a:bodyPr/>
          <a:lstStyle/>
          <a:p>
            <a:r>
              <a:rPr lang="en-US" dirty="0"/>
              <a:t>TG Overview</a:t>
            </a:r>
          </a:p>
        </p:txBody>
      </p:sp>
      <p:sp>
        <p:nvSpPr>
          <p:cNvPr id="4" name="Slide Number Placeholder 3">
            <a:extLst>
              <a:ext uri="{FF2B5EF4-FFF2-40B4-BE49-F238E27FC236}">
                <a16:creationId xmlns:a16="http://schemas.microsoft.com/office/drawing/2014/main" id="{E1F1BE84-4982-9799-1572-1063E937201A}"/>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35E74AE-5F01-5099-7757-2768655A2CB2}"/>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D610C5E2-9CE5-B924-70DD-181FDFB7478C}"/>
              </a:ext>
            </a:extLst>
          </p:cNvPr>
          <p:cNvSpPr>
            <a:spLocks noGrp="1"/>
          </p:cNvSpPr>
          <p:nvPr>
            <p:ph type="dt" idx="15"/>
          </p:nvPr>
        </p:nvSpPr>
        <p:spPr/>
        <p:txBody>
          <a:bodyPr/>
          <a:lstStyle/>
          <a:p>
            <a:r>
              <a:rPr lang="en-US"/>
              <a:t>May 2024</a:t>
            </a:r>
            <a:endParaRPr lang="en-GB" dirty="0"/>
          </a:p>
        </p:txBody>
      </p:sp>
      <p:graphicFrame>
        <p:nvGraphicFramePr>
          <p:cNvPr id="9" name="Content Placeholder 8">
            <a:extLst>
              <a:ext uri="{FF2B5EF4-FFF2-40B4-BE49-F238E27FC236}">
                <a16:creationId xmlns:a16="http://schemas.microsoft.com/office/drawing/2014/main" id="{B9AD9136-DEB8-8D5D-8567-B97C556EB54E}"/>
              </a:ext>
            </a:extLst>
          </p:cNvPr>
          <p:cNvGraphicFramePr>
            <a:graphicFrameLocks noGrp="1"/>
          </p:cNvGraphicFramePr>
          <p:nvPr>
            <p:ph idx="1"/>
            <p:extLst>
              <p:ext uri="{D42A27DB-BD31-4B8C-83A1-F6EECF244321}">
                <p14:modId xmlns:p14="http://schemas.microsoft.com/office/powerpoint/2010/main" val="1297985215"/>
              </p:ext>
            </p:extLst>
          </p:nvPr>
        </p:nvGraphicFramePr>
        <p:xfrm>
          <a:off x="533400" y="2112963"/>
          <a:ext cx="7696200" cy="259588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tblGrid>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Task Group Chair</a:t>
                      </a:r>
                    </a:p>
                  </a:txBody>
                  <a:tcPr/>
                </a:tc>
                <a:tc>
                  <a:txBody>
                    <a:bodyPr/>
                    <a:lstStyle/>
                    <a:p>
                      <a:r>
                        <a:rPr lang="en-US" sz="1800" dirty="0"/>
                        <a:t>Benjamin Rolfe</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Technical Editor</a:t>
                      </a:r>
                      <a:endParaRPr lang="en-US" sz="1800" dirty="0"/>
                    </a:p>
                  </a:txBody>
                  <a:tcPr/>
                </a:tc>
                <a:tc>
                  <a:txBody>
                    <a:bodyPr/>
                    <a:lstStyle/>
                    <a:p>
                      <a:r>
                        <a:rPr lang="en-US" sz="1800" dirty="0"/>
                        <a:t>Shoichi Kitazawa</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Task Group Vice Chair</a:t>
                      </a:r>
                    </a:p>
                  </a:txBody>
                  <a:tcPr/>
                </a:tc>
                <a:tc>
                  <a:txBody>
                    <a:bodyPr/>
                    <a:lstStyle/>
                    <a:p>
                      <a:r>
                        <a:rPr lang="en-US" sz="1800" dirty="0"/>
                        <a:t>Kazuto Yano</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r>
                        <a:rPr lang="en-US" sz="1800" dirty="0"/>
                        <a:t>Task Group Vice Chair</a:t>
                      </a:r>
                    </a:p>
                  </a:txBody>
                  <a:tcPr/>
                </a:tc>
                <a:tc>
                  <a:txBody>
                    <a:bodyPr/>
                    <a:lstStyle/>
                    <a:p>
                      <a:r>
                        <a:rPr lang="en-US" sz="1800" dirty="0"/>
                        <a:t>Joerg Robert</a:t>
                      </a:r>
                    </a:p>
                  </a:txBody>
                  <a:tcPr/>
                </a:tc>
                <a:extLst>
                  <a:ext uri="{0D108BD9-81ED-4DB2-BD59-A6C34878D82A}">
                    <a16:rowId xmlns:a16="http://schemas.microsoft.com/office/drawing/2014/main" val="1625841269"/>
                  </a:ext>
                </a:extLst>
              </a:tr>
              <a:tr h="370840">
                <a:tc>
                  <a:txBody>
                    <a:bodyPr/>
                    <a:lstStyle/>
                    <a:p>
                      <a:r>
                        <a:rPr lang="en-US" sz="1800" dirty="0"/>
                        <a:t>5</a:t>
                      </a:r>
                    </a:p>
                  </a:txBody>
                  <a:tcPr/>
                </a:tc>
                <a:tc>
                  <a:txBody>
                    <a:bodyPr/>
                    <a:lstStyle/>
                    <a:p>
                      <a:r>
                        <a:rPr lang="en-US" sz="1800" dirty="0"/>
                        <a:t>Task Group Recording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err="1"/>
                        <a:t>Yukimasa</a:t>
                      </a:r>
                      <a:r>
                        <a:rPr lang="en-US" sz="1800" dirty="0"/>
                        <a:t> Nagai</a:t>
                      </a:r>
                    </a:p>
                  </a:txBody>
                  <a:tcPr/>
                </a:tc>
                <a:extLst>
                  <a:ext uri="{0D108BD9-81ED-4DB2-BD59-A6C34878D82A}">
                    <a16:rowId xmlns:a16="http://schemas.microsoft.com/office/drawing/2014/main" val="3844639547"/>
                  </a:ext>
                </a:extLst>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687358324"/>
                  </a:ext>
                </a:extLst>
              </a:tr>
            </a:tbl>
          </a:graphicData>
        </a:graphic>
      </p:graphicFrame>
    </p:spTree>
    <p:extLst>
      <p:ext uri="{BB962C8B-B14F-4D97-AF65-F5344CB8AC3E}">
        <p14:creationId xmlns:p14="http://schemas.microsoft.com/office/powerpoint/2010/main" val="1015437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D7BCA-FC59-5391-3243-821440BE30BB}"/>
              </a:ext>
            </a:extLst>
          </p:cNvPr>
          <p:cNvSpPr>
            <a:spLocks noGrp="1"/>
          </p:cNvSpPr>
          <p:nvPr>
            <p:ph type="title"/>
          </p:nvPr>
        </p:nvSpPr>
        <p:spPr>
          <a:xfrm>
            <a:off x="731520" y="731523"/>
            <a:ext cx="8288868" cy="640078"/>
          </a:xfrm>
        </p:spPr>
        <p:txBody>
          <a:bodyPr/>
          <a:lstStyle/>
          <a:p>
            <a:r>
              <a:rPr lang="en-US" dirty="0"/>
              <a:t>Near Term Milestones</a:t>
            </a:r>
          </a:p>
        </p:txBody>
      </p:sp>
      <p:sp>
        <p:nvSpPr>
          <p:cNvPr id="3" name="Content Placeholder 2">
            <a:extLst>
              <a:ext uri="{FF2B5EF4-FFF2-40B4-BE49-F238E27FC236}">
                <a16:creationId xmlns:a16="http://schemas.microsoft.com/office/drawing/2014/main" id="{5783AA9D-34B5-B7DA-651D-FDE22F7F3005}"/>
              </a:ext>
            </a:extLst>
          </p:cNvPr>
          <p:cNvSpPr>
            <a:spLocks noGrp="1"/>
          </p:cNvSpPr>
          <p:nvPr>
            <p:ph idx="1"/>
          </p:nvPr>
        </p:nvSpPr>
        <p:spPr>
          <a:xfrm>
            <a:off x="731520" y="1456270"/>
            <a:ext cx="8288868" cy="5044439"/>
          </a:xfrm>
        </p:spPr>
        <p:txBody>
          <a:bodyPr/>
          <a:lstStyle/>
          <a:p>
            <a:pPr>
              <a:buFont typeface="Wingdings" panose="05000000000000000000" pitchFamily="2" charset="2"/>
              <a:buChar char="ü"/>
            </a:pPr>
            <a:r>
              <a:rPr lang="en-US" dirty="0"/>
              <a:t>PAR Approval</a:t>
            </a:r>
          </a:p>
          <a:p>
            <a:pPr>
              <a:buFont typeface="Wingdings" panose="05000000000000000000" pitchFamily="2" charset="2"/>
              <a:buChar char="ü"/>
            </a:pPr>
            <a:r>
              <a:rPr lang="en-US" dirty="0"/>
              <a:t>Officer appointment </a:t>
            </a:r>
          </a:p>
          <a:p>
            <a:pPr>
              <a:buFont typeface="Wingdings" panose="05000000000000000000" pitchFamily="2" charset="2"/>
              <a:buChar char="ü"/>
            </a:pPr>
            <a:r>
              <a:rPr lang="en-US" dirty="0"/>
              <a:t>Call for contributions for May 2024 Wireless interim</a:t>
            </a:r>
          </a:p>
          <a:p>
            <a:r>
              <a:rPr lang="en-US" dirty="0"/>
              <a:t>Collect background information </a:t>
            </a:r>
          </a:p>
          <a:p>
            <a:pPr lvl="1"/>
            <a:r>
              <a:rPr lang="en-US" dirty="0"/>
              <a:t>Use cases</a:t>
            </a:r>
          </a:p>
          <a:p>
            <a:pPr lvl="1"/>
            <a:r>
              <a:rPr lang="en-US" dirty="0"/>
              <a:t>Technical constraints and characteristics </a:t>
            </a:r>
          </a:p>
          <a:p>
            <a:pPr lvl="1"/>
            <a:r>
              <a:rPr lang="en-US" b="1" u="sng" dirty="0"/>
              <a:t>Supporting data (simulation, measurements)</a:t>
            </a:r>
          </a:p>
          <a:p>
            <a:r>
              <a:rPr lang="en-US" dirty="0"/>
              <a:t>Discuss and agree on initial project timeline (May)</a:t>
            </a:r>
          </a:p>
          <a:p>
            <a:pPr lvl="1"/>
            <a:r>
              <a:rPr lang="en-US" dirty="0"/>
              <a:t>Develop technical content</a:t>
            </a:r>
          </a:p>
          <a:p>
            <a:pPr lvl="1"/>
            <a:r>
              <a:rPr lang="en-US" dirty="0"/>
              <a:t>Produce draft</a:t>
            </a:r>
          </a:p>
          <a:p>
            <a:pPr lvl="1"/>
            <a:r>
              <a:rPr lang="en-US" dirty="0"/>
              <a:t>Working group ballot </a:t>
            </a:r>
          </a:p>
          <a:p>
            <a:pPr lvl="1"/>
            <a:r>
              <a:rPr lang="en-US" dirty="0"/>
              <a:t>SA Ballot</a:t>
            </a:r>
          </a:p>
        </p:txBody>
      </p:sp>
      <p:sp>
        <p:nvSpPr>
          <p:cNvPr id="4" name="Slide Number Placeholder 3">
            <a:extLst>
              <a:ext uri="{FF2B5EF4-FFF2-40B4-BE49-F238E27FC236}">
                <a16:creationId xmlns:a16="http://schemas.microsoft.com/office/drawing/2014/main" id="{D332B66D-D35A-E50A-775A-2393290B919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BA7BEF4-1B86-2C09-3DB2-15235E100B5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B84E0999-8B9C-6DA5-31CB-D243E2DA5B3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95968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9916C-BC18-B9D3-0F20-7F8C44A630ED}"/>
              </a:ext>
            </a:extLst>
          </p:cNvPr>
          <p:cNvSpPr>
            <a:spLocks noGrp="1"/>
          </p:cNvSpPr>
          <p:nvPr>
            <p:ph type="title"/>
          </p:nvPr>
        </p:nvSpPr>
        <p:spPr>
          <a:xfrm>
            <a:off x="731520" y="731523"/>
            <a:ext cx="8288868" cy="614678"/>
          </a:xfrm>
        </p:spPr>
        <p:txBody>
          <a:bodyPr/>
          <a:lstStyle/>
          <a:p>
            <a:r>
              <a:rPr lang="en-US" dirty="0"/>
              <a:t>Call for Contributions </a:t>
            </a:r>
          </a:p>
        </p:txBody>
      </p:sp>
      <p:sp>
        <p:nvSpPr>
          <p:cNvPr id="3" name="Content Placeholder 2">
            <a:extLst>
              <a:ext uri="{FF2B5EF4-FFF2-40B4-BE49-F238E27FC236}">
                <a16:creationId xmlns:a16="http://schemas.microsoft.com/office/drawing/2014/main" id="{9473F9EA-0F18-8241-6DC5-F05808B7FC6C}"/>
              </a:ext>
            </a:extLst>
          </p:cNvPr>
          <p:cNvSpPr>
            <a:spLocks noGrp="1"/>
          </p:cNvSpPr>
          <p:nvPr>
            <p:ph idx="1"/>
          </p:nvPr>
        </p:nvSpPr>
        <p:spPr>
          <a:xfrm>
            <a:off x="731520" y="1524000"/>
            <a:ext cx="8288868" cy="5257800"/>
          </a:xfrm>
        </p:spPr>
        <p:txBody>
          <a:bodyPr/>
          <a:lstStyle/>
          <a:p>
            <a:pPr marL="0" indent="0">
              <a:buNone/>
            </a:pPr>
            <a:r>
              <a:rPr lang="en-US" dirty="0"/>
              <a:t>For May wireless interim session: Issue a call for contributions within project scope.  Can include (but not limited to):</a:t>
            </a:r>
          </a:p>
          <a:p>
            <a:r>
              <a:rPr lang="en-US" dirty="0"/>
              <a:t>Background information</a:t>
            </a:r>
          </a:p>
          <a:p>
            <a:pPr lvl="1"/>
            <a:r>
              <a:rPr lang="en-US" dirty="0"/>
              <a:t>Analysis such as simulations and/or measurements studies</a:t>
            </a:r>
          </a:p>
          <a:p>
            <a:pPr lvl="1"/>
            <a:r>
              <a:rPr lang="en-US" dirty="0"/>
              <a:t>Regulatory updates</a:t>
            </a:r>
          </a:p>
          <a:p>
            <a:pPr lvl="1"/>
            <a:r>
              <a:rPr lang="en-US" dirty="0"/>
              <a:t>Other relevant to support the group</a:t>
            </a:r>
          </a:p>
          <a:p>
            <a:r>
              <a:rPr lang="en-US" dirty="0"/>
              <a:t>Application and use case information</a:t>
            </a:r>
          </a:p>
          <a:p>
            <a:r>
              <a:rPr lang="en-US" dirty="0"/>
              <a:t>Use Case, technical requirements and constraints to consider</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4C7F309-4A64-9A2D-A113-32D9C66F423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B5FDC00-1F85-8D03-F017-8D9DDE5C2A9E}"/>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C58CCD61-FAB8-A403-58BD-D0D77C07D29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00267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4C2CC-58ED-D147-FB1C-B7BE480C7F5A}"/>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FE246931-35EF-A5D4-7AB2-D329B39726AE}"/>
              </a:ext>
            </a:extLst>
          </p:cNvPr>
          <p:cNvSpPr>
            <a:spLocks noGrp="1"/>
          </p:cNvSpPr>
          <p:nvPr>
            <p:ph idx="1"/>
          </p:nvPr>
        </p:nvSpPr>
        <p:spPr/>
        <p:txBody>
          <a:bodyPr/>
          <a:lstStyle/>
          <a:p>
            <a:r>
              <a:rPr lang="en-US" dirty="0"/>
              <a:t>Issue call for contributions for July</a:t>
            </a:r>
          </a:p>
          <a:p>
            <a:r>
              <a:rPr lang="en-US"/>
              <a:t>July plenary session</a:t>
            </a:r>
            <a:r>
              <a:rPr lang="en-US" dirty="0"/>
              <a:t>!</a:t>
            </a:r>
          </a:p>
        </p:txBody>
      </p:sp>
      <p:sp>
        <p:nvSpPr>
          <p:cNvPr id="4" name="Slide Number Placeholder 3">
            <a:extLst>
              <a:ext uri="{FF2B5EF4-FFF2-40B4-BE49-F238E27FC236}">
                <a16:creationId xmlns:a16="http://schemas.microsoft.com/office/drawing/2014/main" id="{F6DE101D-6094-661C-BEB0-F5EF60B5C59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5732C2D-948D-6E51-833D-44AE4B7B6AB5}"/>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2E7EAAAA-02B8-B421-2C15-8D0EFBB14361}"/>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2466981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2038</TotalTime>
  <Words>464</Words>
  <Application>Microsoft Office PowerPoint</Application>
  <PresentationFormat>Custom</PresentationFormat>
  <Paragraphs>100</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 Unicode MS</vt:lpstr>
      <vt:lpstr>Arial</vt:lpstr>
      <vt:lpstr>Calibri</vt:lpstr>
      <vt:lpstr>Courier New</vt:lpstr>
      <vt:lpstr>Times New Roman</vt:lpstr>
      <vt:lpstr>Wingdings</vt:lpstr>
      <vt:lpstr>Office Theme</vt:lpstr>
      <vt:lpstr>TG 19.3a Agenda and Meeting Slides  March 2024</vt:lpstr>
      <vt:lpstr>Agenda</vt:lpstr>
      <vt:lpstr>Project Overview</vt:lpstr>
      <vt:lpstr>TG Overview</vt:lpstr>
      <vt:lpstr>Near Term Milestones</vt:lpstr>
      <vt:lpstr>Call for Contributions </vt:lpstr>
      <vt:lpstr>Next Steps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176</cp:revision>
  <cp:lastPrinted>2015-01-08T23:35:49Z</cp:lastPrinted>
  <dcterms:created xsi:type="dcterms:W3CDTF">2014-10-30T17:06:39Z</dcterms:created>
  <dcterms:modified xsi:type="dcterms:W3CDTF">2024-05-13T15:46:45Z</dcterms:modified>
</cp:coreProperties>
</file>