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69" r:id="rId2"/>
    <p:sldId id="258" r:id="rId3"/>
    <p:sldId id="270" r:id="rId4"/>
    <p:sldId id="260" r:id="rId5"/>
    <p:sldId id="261" r:id="rId6"/>
    <p:sldId id="262" r:id="rId7"/>
    <p:sldId id="271" r:id="rId8"/>
    <p:sldId id="273" r:id="rId9"/>
    <p:sldId id="272" r:id="rId10"/>
    <p:sldId id="268" r:id="rId1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1A1649D9-92E2-46BC-965D-2EEB3ADC2A6E}" type="slidenum">
              <a:rPr lang="en-US" altLang="de-DE"/>
              <a:pPr/>
              <a:t>‹Nr.›</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F08EE8B0-FF22-4EEF-B383-E30AEC757EDC}" type="slidenum">
              <a:rPr lang="en-US" altLang="de-DE"/>
              <a:pPr/>
              <a:t>‹Nr.›</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804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US"/>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dirty="0"/>
          </a:p>
        </p:txBody>
      </p:sp>
      <p:sp>
        <p:nvSpPr>
          <p:cNvPr id="5" name="Fußzeilenplatzhalter 4"/>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EB8AF21A-C0F9-47F9-A494-A050554EE68B}" type="slidenum">
              <a:rPr lang="en-US" altLang="de-DE"/>
              <a:pPr/>
              <a:t>‹Nr.›</a:t>
            </a:fld>
            <a:endParaRPr lang="en-US" altLang="de-DE"/>
          </a:p>
        </p:txBody>
      </p:sp>
    </p:spTree>
    <p:extLst>
      <p:ext uri="{BB962C8B-B14F-4D97-AF65-F5344CB8AC3E}">
        <p14:creationId xmlns:p14="http://schemas.microsoft.com/office/powerpoint/2010/main" val="114055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A17D10E3-EF65-4081-A20F-03F66B6BC1AE}" type="slidenum">
              <a:rPr lang="en-US" altLang="de-DE"/>
              <a:pPr/>
              <a:t>‹Nr.›</a:t>
            </a:fld>
            <a:endParaRPr lang="en-US" altLang="de-DE"/>
          </a:p>
        </p:txBody>
      </p:sp>
    </p:spTree>
    <p:extLst>
      <p:ext uri="{BB962C8B-B14F-4D97-AF65-F5344CB8AC3E}">
        <p14:creationId xmlns:p14="http://schemas.microsoft.com/office/powerpoint/2010/main" val="361472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24CCF886-9347-44A3-9F2C-87CFFF05DC86}" type="slidenum">
              <a:rPr lang="en-US" altLang="de-DE"/>
              <a:pPr/>
              <a:t>‹Nr.›</a:t>
            </a:fld>
            <a:endParaRPr lang="en-US" altLang="de-DE"/>
          </a:p>
        </p:txBody>
      </p:sp>
    </p:spTree>
    <p:extLst>
      <p:ext uri="{BB962C8B-B14F-4D97-AF65-F5344CB8AC3E}">
        <p14:creationId xmlns:p14="http://schemas.microsoft.com/office/powerpoint/2010/main" val="404137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2A5F43F6-25AE-45EB-B34B-611497ABA8A8}" type="slidenum">
              <a:rPr lang="en-US" altLang="de-DE"/>
              <a:pPr/>
              <a:t>‹Nr.›</a:t>
            </a:fld>
            <a:endParaRPr lang="en-US" altLang="de-DE"/>
          </a:p>
        </p:txBody>
      </p:sp>
    </p:spTree>
    <p:extLst>
      <p:ext uri="{BB962C8B-B14F-4D97-AF65-F5344CB8AC3E}">
        <p14:creationId xmlns:p14="http://schemas.microsoft.com/office/powerpoint/2010/main" val="9789770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US"/>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lvl1pPr>
              <a:defRPr/>
            </a:lvl1pPr>
          </a:lstStyle>
          <a:p>
            <a:r>
              <a:rPr lang="en-US" altLang="de-DE"/>
              <a:t>Slide </a:t>
            </a:r>
            <a:fld id="{6D835C46-6BED-42D0-AEA4-CBC9602C3E4D}" type="slidenum">
              <a:rPr lang="en-US" altLang="de-DE"/>
              <a:pPr/>
              <a:t>‹Nr.›</a:t>
            </a:fld>
            <a:endParaRPr lang="en-US" altLang="de-DE"/>
          </a:p>
        </p:txBody>
      </p:sp>
    </p:spTree>
    <p:extLst>
      <p:ext uri="{BB962C8B-B14F-4D97-AF65-F5344CB8AC3E}">
        <p14:creationId xmlns:p14="http://schemas.microsoft.com/office/powerpoint/2010/main" val="17872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7B2966F6-74AE-492E-8BB4-FFEA9CAC0A98}" type="slidenum">
              <a:rPr lang="en-US" altLang="de-DE"/>
              <a:pPr/>
              <a:t>‹Nr.›</a:t>
            </a:fld>
            <a:endParaRPr lang="en-US" altLang="de-DE"/>
          </a:p>
        </p:txBody>
      </p:sp>
    </p:spTree>
    <p:extLst>
      <p:ext uri="{BB962C8B-B14F-4D97-AF65-F5344CB8AC3E}">
        <p14:creationId xmlns:p14="http://schemas.microsoft.com/office/powerpoint/2010/main" val="116617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lstStyle>
          <a:p>
            <a:r>
              <a:rPr lang="de-DE" altLang="de-DE" smtClean="0"/>
              <a:t>May 2024</a:t>
            </a:r>
            <a:endParaRPr lang="en-US" altLang="de-DE"/>
          </a:p>
        </p:txBody>
      </p:sp>
      <p:sp>
        <p:nvSpPr>
          <p:cNvPr id="8" name="Fußzeilenplatzhalter 7"/>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9" name="Foliennummernplatzhalter 8"/>
          <p:cNvSpPr>
            <a:spLocks noGrp="1"/>
          </p:cNvSpPr>
          <p:nvPr>
            <p:ph type="sldNum" sz="quarter" idx="12"/>
          </p:nvPr>
        </p:nvSpPr>
        <p:spPr/>
        <p:txBody>
          <a:bodyPr/>
          <a:lstStyle>
            <a:lvl1pPr>
              <a:defRPr/>
            </a:lvl1pPr>
          </a:lstStyle>
          <a:p>
            <a:r>
              <a:rPr lang="en-US" altLang="de-DE"/>
              <a:t>Slide </a:t>
            </a:r>
            <a:fld id="{50401B1D-B66D-474B-9552-8E90D881158D}" type="slidenum">
              <a:rPr lang="en-US" altLang="de-DE"/>
              <a:pPr/>
              <a:t>‹Nr.›</a:t>
            </a:fld>
            <a:endParaRPr lang="en-US" altLang="de-DE"/>
          </a:p>
        </p:txBody>
      </p:sp>
    </p:spTree>
    <p:extLst>
      <p:ext uri="{BB962C8B-B14F-4D97-AF65-F5344CB8AC3E}">
        <p14:creationId xmlns:p14="http://schemas.microsoft.com/office/powerpoint/2010/main" val="394484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lvl1pPr>
              <a:defRPr/>
            </a:lvl1pPr>
          </a:lstStyle>
          <a:p>
            <a:r>
              <a:rPr lang="de-DE" altLang="de-DE" smtClean="0"/>
              <a:t>May 2024</a:t>
            </a:r>
            <a:endParaRPr lang="en-US" altLang="de-DE"/>
          </a:p>
        </p:txBody>
      </p:sp>
      <p:sp>
        <p:nvSpPr>
          <p:cNvPr id="4" name="Fußzeilenplatzhalter 3"/>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5" name="Foliennummernplatzhalter 4"/>
          <p:cNvSpPr>
            <a:spLocks noGrp="1"/>
          </p:cNvSpPr>
          <p:nvPr>
            <p:ph type="sldNum" sz="quarter" idx="12"/>
          </p:nvPr>
        </p:nvSpPr>
        <p:spPr/>
        <p:txBody>
          <a:bodyPr/>
          <a:lstStyle>
            <a:lvl1pPr>
              <a:defRPr/>
            </a:lvl1pPr>
          </a:lstStyle>
          <a:p>
            <a:r>
              <a:rPr lang="en-US" altLang="de-DE"/>
              <a:t>Slide </a:t>
            </a:r>
            <a:fld id="{16B4AD5F-FCE3-4702-9E71-3E004C69C3D4}" type="slidenum">
              <a:rPr lang="en-US" altLang="de-DE"/>
              <a:pPr/>
              <a:t>‹Nr.›</a:t>
            </a:fld>
            <a:endParaRPr lang="en-US" altLang="de-DE"/>
          </a:p>
        </p:txBody>
      </p:sp>
    </p:spTree>
    <p:extLst>
      <p:ext uri="{BB962C8B-B14F-4D97-AF65-F5344CB8AC3E}">
        <p14:creationId xmlns:p14="http://schemas.microsoft.com/office/powerpoint/2010/main" val="222793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May 2024</a:t>
            </a:r>
            <a:endParaRPr lang="en-US" altLang="de-DE"/>
          </a:p>
        </p:txBody>
      </p:sp>
      <p:sp>
        <p:nvSpPr>
          <p:cNvPr id="3" name="Fußzeilenplatzhalter 2"/>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4" name="Foliennummernplatzhalter 3"/>
          <p:cNvSpPr>
            <a:spLocks noGrp="1"/>
          </p:cNvSpPr>
          <p:nvPr>
            <p:ph type="sldNum" sz="quarter" idx="12"/>
          </p:nvPr>
        </p:nvSpPr>
        <p:spPr/>
        <p:txBody>
          <a:bodyPr/>
          <a:lstStyle>
            <a:lvl1pPr>
              <a:defRPr/>
            </a:lvl1pPr>
          </a:lstStyle>
          <a:p>
            <a:r>
              <a:rPr lang="en-US" altLang="de-DE"/>
              <a:t>Slide </a:t>
            </a:r>
            <a:fld id="{1ED652A1-B351-4E6D-A040-06CA2297DE6E}" type="slidenum">
              <a:rPr lang="en-US" altLang="de-DE"/>
              <a:pPr/>
              <a:t>‹Nr.›</a:t>
            </a:fld>
            <a:endParaRPr lang="en-US" altLang="de-DE"/>
          </a:p>
        </p:txBody>
      </p:sp>
    </p:spTree>
    <p:extLst>
      <p:ext uri="{BB962C8B-B14F-4D97-AF65-F5344CB8AC3E}">
        <p14:creationId xmlns:p14="http://schemas.microsoft.com/office/powerpoint/2010/main" val="34377729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3D8F9603-B7FA-468E-80E6-ECAAD5716741}" type="slidenum">
              <a:rPr lang="en-US" altLang="de-DE"/>
              <a:pPr/>
              <a:t>‹Nr.›</a:t>
            </a:fld>
            <a:endParaRPr lang="en-US" altLang="de-DE"/>
          </a:p>
        </p:txBody>
      </p:sp>
    </p:spTree>
    <p:extLst>
      <p:ext uri="{BB962C8B-B14F-4D97-AF65-F5344CB8AC3E}">
        <p14:creationId xmlns:p14="http://schemas.microsoft.com/office/powerpoint/2010/main" val="422106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US"/>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lvl1pPr>
              <a:defRPr/>
            </a:lvl1pPr>
          </a:lstStyle>
          <a:p>
            <a:r>
              <a:rPr lang="en-US" altLang="de-DE" smtClean="0"/>
              <a:t>Joerg ROBERT | TU Ilmenau/Fraunhofer IIS</a:t>
            </a:r>
            <a:endParaRPr lang="en-US" altLang="de-DE"/>
          </a:p>
        </p:txBody>
      </p:sp>
      <p:sp>
        <p:nvSpPr>
          <p:cNvPr id="7" name="Foliennummernplatzhalter 6"/>
          <p:cNvSpPr>
            <a:spLocks noGrp="1"/>
          </p:cNvSpPr>
          <p:nvPr>
            <p:ph type="sldNum" sz="quarter" idx="12"/>
          </p:nvPr>
        </p:nvSpPr>
        <p:spPr/>
        <p:txBody>
          <a:bodyPr/>
          <a:lstStyle>
            <a:lvl1pPr>
              <a:defRPr/>
            </a:lvl1pPr>
          </a:lstStyle>
          <a:p>
            <a:r>
              <a:rPr lang="en-US" altLang="de-DE"/>
              <a:t>Slide </a:t>
            </a:r>
            <a:fld id="{98BEA334-BAE7-4CF7-8B73-1665816F110E}" type="slidenum">
              <a:rPr lang="en-US" altLang="de-DE"/>
              <a:pPr/>
              <a:t>‹Nr.›</a:t>
            </a:fld>
            <a:endParaRPr lang="en-US" altLang="de-DE"/>
          </a:p>
        </p:txBody>
      </p:sp>
    </p:spTree>
    <p:extLst>
      <p:ext uri="{BB962C8B-B14F-4D97-AF65-F5344CB8AC3E}">
        <p14:creationId xmlns:p14="http://schemas.microsoft.com/office/powerpoint/2010/main" val="189944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Titelmasterformat durch Klicken bearbeiten</a:t>
            </a:r>
            <a:endParaRPr lang="en-US" altLang="de-DE"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smtClean="0"/>
              <a:t>May 2024</a:t>
            </a:r>
            <a:endParaRPr lang="en-US" altLang="de-DE"/>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Joerg ROBERT | TU Ilmenau/Fraunhofer IIS</a:t>
            </a:r>
            <a:endParaRPr lang="en-US" altLang="de-DE"/>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EE710A9-0FF5-423C-9708-87C98B81D30D}" type="slidenum">
              <a:rPr lang="en-US" altLang="de-DE"/>
              <a:pPr/>
              <a:t>‹Nr.›</a:t>
            </a:fld>
            <a:endParaRPr lang="en-US" altLang="de-DE"/>
          </a:p>
        </p:txBody>
      </p:sp>
      <p:sp>
        <p:nvSpPr>
          <p:cNvPr id="1031" name="Rectangle 7"/>
          <p:cNvSpPr>
            <a:spLocks noChangeArrowheads="1"/>
          </p:cNvSpPr>
          <p:nvPr/>
        </p:nvSpPr>
        <p:spPr bwMode="auto">
          <a:xfrm>
            <a:off x="3635896" y="394156"/>
            <a:ext cx="482230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a:t>
            </a:r>
            <a:r>
              <a:rPr lang="en-US" altLang="de-DE" sz="1400" b="1" dirty="0" smtClean="0"/>
              <a:t>802.19-24-0016-00-003a</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6"/>
            <a:ext cx="2303452" cy="273051"/>
          </a:xfrm>
        </p:spPr>
        <p:txBody>
          <a:bodyPr/>
          <a:lstStyle/>
          <a:p>
            <a:r>
              <a:rPr lang="de-DE" smtClean="0"/>
              <a:t>May 2024</a:t>
            </a:r>
            <a:endParaRPr lang="en-GB" dirty="0"/>
          </a:p>
        </p:txBody>
      </p:sp>
      <p:sp>
        <p:nvSpPr>
          <p:cNvPr id="7" name="Footer Placeholder 4"/>
          <p:cNvSpPr>
            <a:spLocks noGrp="1"/>
          </p:cNvSpPr>
          <p:nvPr>
            <p:ph type="ftr" idx="4294967295"/>
          </p:nvPr>
        </p:nvSpPr>
        <p:spPr>
          <a:xfrm>
            <a:off x="5500694" y="6475414"/>
            <a:ext cx="3041644" cy="180975"/>
          </a:xfrm>
        </p:spPr>
        <p:txBody>
          <a:bodyPr/>
          <a:lstStyle/>
          <a:p>
            <a:r>
              <a:rPr lang="en-GB" smtClean="0"/>
              <a:t>Joerg ROBERT | TU Ilmenau/Fraunhofer IIS</a:t>
            </a:r>
            <a:endParaRPr lang="en-GB" dirty="0"/>
          </a:p>
        </p:txBody>
      </p:sp>
      <p:sp>
        <p:nvSpPr>
          <p:cNvPr id="8" name="Slide Number Placeholder 5"/>
          <p:cNvSpPr>
            <a:spLocks noGrp="1"/>
          </p:cNvSpPr>
          <p:nvPr>
            <p:ph type="sldNum" idx="12"/>
          </p:nvPr>
        </p:nvSpPr>
        <p:spPr>
          <a:xfrm>
            <a:off x="4284915" y="6475413"/>
            <a:ext cx="650371" cy="184666"/>
          </a:xfrm>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566576" y="812801"/>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dirty="0" smtClean="0"/>
              <a:t>Interference Spectrum Measurements</a:t>
            </a:r>
            <a:endParaRPr lang="en-GB" dirty="0"/>
          </a:p>
        </p:txBody>
      </p:sp>
      <p:sp>
        <p:nvSpPr>
          <p:cNvPr id="3074" name="Rectangle 2"/>
          <p:cNvSpPr>
            <a:spLocks noGrp="1" noChangeArrowheads="1"/>
          </p:cNvSpPr>
          <p:nvPr>
            <p:ph type="body" idx="1"/>
          </p:nvPr>
        </p:nvSpPr>
        <p:spPr>
          <a:xfrm>
            <a:off x="685800" y="1700808"/>
            <a:ext cx="7772400" cy="396876"/>
          </a:xfrm>
          <a:ln/>
        </p:spPr>
        <p:txBody>
          <a:bodyPr/>
          <a:lstStyle/>
          <a:p>
            <a:pPr marL="0" indent="0" algn="ctr">
              <a:spcBef>
                <a:spcPts val="500"/>
              </a:spcBef>
              <a:buNone/>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 </a:t>
            </a:r>
            <a:r>
              <a:rPr lang="en-GB" sz="2000" dirty="0" smtClean="0"/>
              <a:t>2024-05-13</a:t>
            </a:r>
            <a:endParaRPr lang="en-GB" sz="200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59998779"/>
              </p:ext>
            </p:extLst>
          </p:nvPr>
        </p:nvGraphicFramePr>
        <p:xfrm>
          <a:off x="514350" y="2276475"/>
          <a:ext cx="8077200" cy="2505075"/>
        </p:xfrm>
        <a:graphic>
          <a:graphicData uri="http://schemas.openxmlformats.org/presentationml/2006/ole">
            <mc:AlternateContent xmlns:mc="http://schemas.openxmlformats.org/markup-compatibility/2006">
              <mc:Choice xmlns:v="urn:schemas-microsoft-com:vml" Requires="v">
                <p:oleObj spid="_x0000_s1048" name="Document" r:id="rId4" imgW="8250056" imgH="2564933" progId="Word.Document.8">
                  <p:embed/>
                </p:oleObj>
              </mc:Choice>
              <mc:Fallback>
                <p:oleObj name="Document" r:id="rId4" imgW="8250056" imgH="2564933" progId="Word.Document.8">
                  <p:embed/>
                  <p:pic>
                    <p:nvPicPr>
                      <p:cNvPr id="3075" name="Object 3"/>
                      <p:cNvPicPr>
                        <a:picLocks noChangeAspect="1" noChangeArrowheads="1"/>
                      </p:cNvPicPr>
                      <p:nvPr/>
                    </p:nvPicPr>
                    <p:blipFill>
                      <a:blip r:embed="rId5"/>
                      <a:srcRect/>
                      <a:stretch>
                        <a:fillRect/>
                      </a:stretch>
                    </p:blipFill>
                    <p:spPr bwMode="auto">
                      <a:xfrm>
                        <a:off x="514350" y="2276475"/>
                        <a:ext cx="8077200" cy="25050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571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dirty="0">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sz="2400"/>
            </a:p>
          </p:txBody>
        </p:sp>
      </p:grpSp>
    </p:spTree>
    <p:extLst>
      <p:ext uri="{BB962C8B-B14F-4D97-AF65-F5344CB8AC3E}">
        <p14:creationId xmlns:p14="http://schemas.microsoft.com/office/powerpoint/2010/main" val="6897889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smtClean="0"/>
              <a:t>Thank You!</a:t>
            </a:r>
            <a:endParaRPr lang="en-US" dirty="0"/>
          </a:p>
        </p:txBody>
      </p:sp>
      <p:sp>
        <p:nvSpPr>
          <p:cNvPr id="8" name="Untertitel 7"/>
          <p:cNvSpPr>
            <a:spLocks noGrp="1"/>
          </p:cNvSpPr>
          <p:nvPr>
            <p:ph type="subTitle" idx="1"/>
          </p:nvPr>
        </p:nvSpPr>
        <p:spPr/>
        <p:txBody>
          <a:bodyPr/>
          <a:lstStyle/>
          <a:p>
            <a:r>
              <a:rPr lang="en-US" dirty="0" smtClean="0"/>
              <a:t>Time for some demonstrations.</a:t>
            </a:r>
            <a:endParaRPr lang="en-US" dirty="0"/>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2A5F43F6-25AE-45EB-B34B-611497ABA8A8}" type="slidenum">
              <a:rPr lang="en-US" altLang="de-DE" smtClean="0"/>
              <a:pPr/>
              <a:t>10</a:t>
            </a:fld>
            <a:endParaRPr lang="en-US" altLang="de-DE"/>
          </a:p>
        </p:txBody>
      </p:sp>
    </p:spTree>
    <p:extLst>
      <p:ext uri="{BB962C8B-B14F-4D97-AF65-F5344CB8AC3E}">
        <p14:creationId xmlns:p14="http://schemas.microsoft.com/office/powerpoint/2010/main" val="1600669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Abstract</a:t>
            </a:r>
            <a:endParaRPr lang="en-US" dirty="0"/>
          </a:p>
        </p:txBody>
      </p:sp>
      <p:sp>
        <p:nvSpPr>
          <p:cNvPr id="3" name="Inhaltsplatzhalter 2"/>
          <p:cNvSpPr>
            <a:spLocks noGrp="1"/>
          </p:cNvSpPr>
          <p:nvPr>
            <p:ph idx="1"/>
          </p:nvPr>
        </p:nvSpPr>
        <p:spPr/>
        <p:txBody>
          <a:bodyPr/>
          <a:lstStyle/>
          <a:p>
            <a:r>
              <a:rPr lang="en-US" sz="2400" dirty="0" smtClean="0"/>
              <a:t>This presentation show a </a:t>
            </a:r>
            <a:r>
              <a:rPr lang="en-US" sz="2400" dirty="0" smtClean="0"/>
              <a:t>way to measure interference in license-exempt bands</a:t>
            </a:r>
          </a:p>
          <a:p>
            <a:r>
              <a:rPr lang="en-US" sz="2400" dirty="0" smtClean="0"/>
              <a:t>Spectrum measurements are encouraged to improve existing interference models</a:t>
            </a:r>
          </a:p>
          <a:p>
            <a:endParaRPr lang="en-US" sz="2400" dirty="0" smtClean="0"/>
          </a:p>
          <a:p>
            <a:r>
              <a:rPr lang="en-US" sz="2400" dirty="0" smtClean="0"/>
              <a:t>Further, a live demo show the spectral use in Warsaw</a:t>
            </a:r>
            <a:endParaRPr lang="en-US" sz="2400" dirty="0" smtClean="0"/>
          </a:p>
          <a:p>
            <a:endParaRPr lang="en-US" sz="2400" dirty="0"/>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a:t>Slide </a:t>
            </a:r>
            <a:fld id="{460AF25F-B826-4F7A-B5D1-2C3E13C155A4}" type="slidenum">
              <a:rPr lang="en-US" altLang="de-DE"/>
              <a:pPr/>
              <a:t>2</a:t>
            </a:fld>
            <a:endParaRPr lang="en-US" alt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Measurement System Block Diagram</a:t>
            </a:r>
            <a:endParaRPr lang="en-US" dirty="0"/>
          </a:p>
        </p:txBody>
      </p:sp>
      <p:sp>
        <p:nvSpPr>
          <p:cNvPr id="9" name="Inhaltsplatzhalter 8"/>
          <p:cNvSpPr>
            <a:spLocks noGrp="1"/>
          </p:cNvSpPr>
          <p:nvPr>
            <p:ph idx="1"/>
          </p:nvPr>
        </p:nvSpPr>
        <p:spPr>
          <a:xfrm>
            <a:off x="685800" y="4005064"/>
            <a:ext cx="7772400" cy="2090936"/>
          </a:xfrm>
        </p:spPr>
        <p:txBody>
          <a:bodyPr/>
          <a:lstStyle/>
          <a:p>
            <a:r>
              <a:rPr lang="en-US" sz="2000" dirty="0" smtClean="0"/>
              <a:t>A low-loss filter (e.g. cavity filter) is required especially for US frequency bands (cellular bands in close proximity)</a:t>
            </a:r>
          </a:p>
          <a:p>
            <a:r>
              <a:rPr lang="en-US" sz="2000" dirty="0" smtClean="0"/>
              <a:t>Complete frequency band is digitizes using SDR Device (e.g. with 10 </a:t>
            </a:r>
            <a:r>
              <a:rPr lang="en-US" sz="2000" dirty="0" err="1" smtClean="0"/>
              <a:t>Msamples</a:t>
            </a:r>
            <a:r>
              <a:rPr lang="en-US" sz="2000" dirty="0" smtClean="0"/>
              <a:t>/s) and stored to a hard disc (typical rates are 40 Mbyte/s)</a:t>
            </a:r>
          </a:p>
          <a:p>
            <a:r>
              <a:rPr lang="en-US" sz="2000" dirty="0" smtClean="0"/>
              <a:t>SDR device has to offer sufficient resolution (e.g. 14 bit)</a:t>
            </a:r>
          </a:p>
          <a:p>
            <a:r>
              <a:rPr lang="en-US" sz="2000" dirty="0" smtClean="0"/>
              <a:t>Automatic gain control should not be used</a:t>
            </a:r>
          </a:p>
          <a:p>
            <a:endParaRPr lang="en-US" sz="2000" dirty="0"/>
          </a:p>
        </p:txBody>
      </p:sp>
      <p:sp>
        <p:nvSpPr>
          <p:cNvPr id="5" name="Datumsplatzhalter 4"/>
          <p:cNvSpPr>
            <a:spLocks noGrp="1"/>
          </p:cNvSpPr>
          <p:nvPr>
            <p:ph type="dt" sz="half" idx="10"/>
          </p:nvPr>
        </p:nvSpPr>
        <p:spPr/>
        <p:txBody>
          <a:body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p>
            <a:r>
              <a:rPr lang="en-US" altLang="de-DE" smtClean="0"/>
              <a:t>Joerg ROBERT | TU Ilmenau/Fraunhofer IIS</a:t>
            </a:r>
            <a:endParaRPr lang="en-US" altLang="de-DE"/>
          </a:p>
        </p:txBody>
      </p:sp>
      <p:sp>
        <p:nvSpPr>
          <p:cNvPr id="7" name="Foliennummernplatzhalter 6"/>
          <p:cNvSpPr>
            <a:spLocks noGrp="1"/>
          </p:cNvSpPr>
          <p:nvPr>
            <p:ph type="sldNum" sz="quarter" idx="12"/>
          </p:nvPr>
        </p:nvSpPr>
        <p:spPr/>
        <p:txBody>
          <a:bodyPr/>
          <a:lstStyle/>
          <a:p>
            <a:r>
              <a:rPr lang="en-US" altLang="de-DE" smtClean="0"/>
              <a:t>Slide </a:t>
            </a:r>
            <a:fld id="{7B2966F6-74AE-492E-8BB4-FFEA9CAC0A98}" type="slidenum">
              <a:rPr lang="en-US" altLang="de-DE" smtClean="0"/>
              <a:pPr/>
              <a:t>3</a:t>
            </a:fld>
            <a:endParaRPr lang="en-US" altLang="de-DE"/>
          </a:p>
        </p:txBody>
      </p:sp>
      <p:graphicFrame>
        <p:nvGraphicFramePr>
          <p:cNvPr id="11" name="Objekt 10"/>
          <p:cNvGraphicFramePr>
            <a:graphicFrameLocks noChangeAspect="1"/>
          </p:cNvGraphicFramePr>
          <p:nvPr>
            <p:extLst>
              <p:ext uri="{D42A27DB-BD31-4B8C-83A1-F6EECF244321}">
                <p14:modId xmlns:p14="http://schemas.microsoft.com/office/powerpoint/2010/main" val="2410298086"/>
              </p:ext>
            </p:extLst>
          </p:nvPr>
        </p:nvGraphicFramePr>
        <p:xfrm>
          <a:off x="1403648" y="1752600"/>
          <a:ext cx="6336704" cy="2065812"/>
        </p:xfrm>
        <a:graphic>
          <a:graphicData uri="http://schemas.openxmlformats.org/presentationml/2006/ole">
            <mc:AlternateContent xmlns:mc="http://schemas.openxmlformats.org/markup-compatibility/2006">
              <mc:Choice xmlns:v="urn:schemas-microsoft-com:vml" Requires="v">
                <p:oleObj spid="_x0000_s2068" name="Visio" r:id="rId3" imgW="2600565" imgH="847791" progId="Visio.Drawing.15">
                  <p:embed/>
                </p:oleObj>
              </mc:Choice>
              <mc:Fallback>
                <p:oleObj name="Visio" r:id="rId3" imgW="2600565" imgH="847791" progId="Visio.Drawing.15">
                  <p:embed/>
                  <p:pic>
                    <p:nvPicPr>
                      <p:cNvPr id="0" name=""/>
                      <p:cNvPicPr/>
                      <p:nvPr/>
                    </p:nvPicPr>
                    <p:blipFill>
                      <a:blip r:embed="rId4"/>
                      <a:stretch>
                        <a:fillRect/>
                      </a:stretch>
                    </p:blipFill>
                    <p:spPr>
                      <a:xfrm>
                        <a:off x="1403648" y="1752600"/>
                        <a:ext cx="6336704" cy="2065812"/>
                      </a:xfrm>
                      <a:prstGeom prst="rect">
                        <a:avLst/>
                      </a:prstGeom>
                    </p:spPr>
                  </p:pic>
                </p:oleObj>
              </mc:Fallback>
            </mc:AlternateContent>
          </a:graphicData>
        </a:graphic>
      </p:graphicFrame>
    </p:spTree>
    <p:extLst>
      <p:ext uri="{BB962C8B-B14F-4D97-AF65-F5344CB8AC3E}">
        <p14:creationId xmlns:p14="http://schemas.microsoft.com/office/powerpoint/2010/main" val="346750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Example of Measurements</a:t>
            </a:r>
            <a:endParaRPr lang="en-US" dirty="0"/>
          </a:p>
        </p:txBody>
      </p:sp>
      <p:pic>
        <p:nvPicPr>
          <p:cNvPr id="7" name="Inhaltsplatzhalt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222259" y="2152150"/>
            <a:ext cx="4725066" cy="3542048"/>
          </a:xfrm>
        </p:spPr>
      </p:pic>
      <p:sp>
        <p:nvSpPr>
          <p:cNvPr id="9" name="Inhaltsplatzhalter 8"/>
          <p:cNvSpPr>
            <a:spLocks noGrp="1"/>
          </p:cNvSpPr>
          <p:nvPr>
            <p:ph sz="half" idx="2"/>
          </p:nvPr>
        </p:nvSpPr>
        <p:spPr/>
        <p:txBody>
          <a:bodyPr/>
          <a:lstStyle/>
          <a:p>
            <a:r>
              <a:rPr lang="en-US" sz="2000" dirty="0" smtClean="0"/>
              <a:t>0 </a:t>
            </a:r>
            <a:r>
              <a:rPr lang="en-US" sz="2000" dirty="0" err="1" smtClean="0"/>
              <a:t>dBd</a:t>
            </a:r>
            <a:r>
              <a:rPr lang="en-US" sz="2000" dirty="0"/>
              <a:t> </a:t>
            </a:r>
            <a:r>
              <a:rPr lang="en-US" sz="2000" dirty="0" smtClean="0"/>
              <a:t>measurement antenna located next to the window in the 9</a:t>
            </a:r>
            <a:r>
              <a:rPr lang="en-US" sz="2000" baseline="30000" dirty="0" smtClean="0"/>
              <a:t>th</a:t>
            </a:r>
            <a:r>
              <a:rPr lang="en-US" sz="2000" dirty="0" smtClean="0"/>
              <a:t> floor or the Hyatt in Buckhead, view towards downtown Atlanta</a:t>
            </a:r>
          </a:p>
          <a:p>
            <a:r>
              <a:rPr lang="en-US" sz="2000" dirty="0" smtClean="0"/>
              <a:t>A SAW filter (924.5 MHz, </a:t>
            </a:r>
            <a:br>
              <a:rPr lang="en-US" sz="2000" dirty="0" smtClean="0"/>
            </a:br>
            <a:r>
              <a:rPr lang="en-US" sz="2000" dirty="0" smtClean="0"/>
              <a:t>5 MHz bandwidth, ~2 dB attenuation) below the antenna avoid non-linear effects of the pre-amplifiers (very strong cellular and broadcast signals)</a:t>
            </a:r>
          </a:p>
          <a:p>
            <a:r>
              <a:rPr lang="en-US" sz="2000" dirty="0" smtClean="0"/>
              <a:t>Metallized window may reduce RX level by 30 dB</a:t>
            </a:r>
            <a:endParaRPr lang="en-US" sz="2000" dirty="0"/>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2A5F43F6-25AE-45EB-B34B-611497ABA8A8}" type="slidenum">
              <a:rPr lang="en-US" altLang="de-DE" smtClean="0"/>
              <a:pPr/>
              <a:t>4</a:t>
            </a:fld>
            <a:endParaRPr lang="en-US" altLang="de-DE"/>
          </a:p>
        </p:txBody>
      </p:sp>
      <p:cxnSp>
        <p:nvCxnSpPr>
          <p:cNvPr id="11" name="Gerade Verbindung mit Pfeil 10"/>
          <p:cNvCxnSpPr/>
          <p:nvPr/>
        </p:nvCxnSpPr>
        <p:spPr bwMode="auto">
          <a:xfrm flipV="1">
            <a:off x="976272" y="5066212"/>
            <a:ext cx="1248780" cy="397107"/>
          </a:xfrm>
          <a:prstGeom prst="straightConnector1">
            <a:avLst/>
          </a:prstGeom>
          <a:ln w="57150">
            <a:solidFill>
              <a:srgbClr val="FF0000"/>
            </a:solidFill>
            <a:headEnd type="none" w="sm" len="sm"/>
            <a:tailEnd type="triangle"/>
          </a:ln>
        </p:spPr>
        <p:style>
          <a:lnRef idx="3">
            <a:schemeClr val="accent2"/>
          </a:lnRef>
          <a:fillRef idx="0">
            <a:schemeClr val="accent2"/>
          </a:fillRef>
          <a:effectRef idx="2">
            <a:schemeClr val="accent2"/>
          </a:effectRef>
          <a:fontRef idx="minor">
            <a:schemeClr val="tx1"/>
          </a:fontRef>
        </p:style>
      </p:cxnSp>
      <p:sp>
        <p:nvSpPr>
          <p:cNvPr id="12" name="Textfeld 11"/>
          <p:cNvSpPr txBox="1"/>
          <p:nvPr/>
        </p:nvSpPr>
        <p:spPr>
          <a:xfrm>
            <a:off x="108126" y="5066212"/>
            <a:ext cx="1411284" cy="40011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latin typeface="+mn-lt"/>
              </a:rPr>
              <a:t>SAW-Filter</a:t>
            </a:r>
            <a:endParaRPr lang="en-US" sz="2000" dirty="0">
              <a:latin typeface="+mn-lt"/>
            </a:endParaRPr>
          </a:p>
        </p:txBody>
      </p:sp>
    </p:spTree>
    <p:extLst>
      <p:ext uri="{BB962C8B-B14F-4D97-AF65-F5344CB8AC3E}">
        <p14:creationId xmlns:p14="http://schemas.microsoft.com/office/powerpoint/2010/main" val="429033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Exemplary SDR </a:t>
            </a:r>
            <a:r>
              <a:rPr lang="en-US" dirty="0" smtClean="0"/>
              <a:t>Frontend</a:t>
            </a:r>
            <a:endParaRPr lang="en-US" dirty="0"/>
          </a:p>
        </p:txBody>
      </p:sp>
      <p:pic>
        <p:nvPicPr>
          <p:cNvPr id="8" name="Inhaltsplatzhalter 7"/>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539552" y="2420888"/>
            <a:ext cx="3929974" cy="3096344"/>
          </a:xfrm>
        </p:spPr>
      </p:pic>
      <p:sp>
        <p:nvSpPr>
          <p:cNvPr id="4" name="Inhaltsplatzhalter 3"/>
          <p:cNvSpPr>
            <a:spLocks noGrp="1"/>
          </p:cNvSpPr>
          <p:nvPr>
            <p:ph sz="half" idx="2"/>
          </p:nvPr>
        </p:nvSpPr>
        <p:spPr>
          <a:xfrm>
            <a:off x="4572000" y="1981200"/>
            <a:ext cx="3886200" cy="4114800"/>
          </a:xfrm>
        </p:spPr>
        <p:txBody>
          <a:bodyPr/>
          <a:lstStyle/>
          <a:p>
            <a:r>
              <a:rPr lang="en-US" sz="2000" dirty="0" smtClean="0"/>
              <a:t>An </a:t>
            </a:r>
            <a:r>
              <a:rPr lang="en-US" sz="2000" dirty="0" err="1" smtClean="0"/>
              <a:t>RSPduo</a:t>
            </a:r>
            <a:r>
              <a:rPr lang="en-US" sz="2000" dirty="0" smtClean="0"/>
              <a:t> Software-Defined Radio Frontend (~250$) equipped sampled the band width 14 bit A/D resolution and 10MS/s</a:t>
            </a:r>
          </a:p>
          <a:p>
            <a:r>
              <a:rPr lang="en-US" sz="2000" dirty="0" smtClean="0"/>
              <a:t>The bandwidth for the later plot is limited to 5 MHz (SAW filter bandwidth of 5 MHz)</a:t>
            </a:r>
          </a:p>
          <a:p>
            <a:r>
              <a:rPr lang="en-US" sz="2000" dirty="0" smtClean="0"/>
              <a:t>Levels are not calibrated yet</a:t>
            </a:r>
            <a:endParaRPr lang="en-US" sz="2000" dirty="0"/>
          </a:p>
        </p:txBody>
      </p:sp>
      <p:sp>
        <p:nvSpPr>
          <p:cNvPr id="5" name="Datumsplatzhalter 4"/>
          <p:cNvSpPr>
            <a:spLocks noGrp="1"/>
          </p:cNvSpPr>
          <p:nvPr>
            <p:ph type="dt" sz="half" idx="10"/>
          </p:nvPr>
        </p:nvSpPr>
        <p:spPr/>
        <p:txBody>
          <a:body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p>
            <a:r>
              <a:rPr lang="en-US" altLang="de-DE" smtClean="0"/>
              <a:t>Joerg ROBERT | TU Ilmenau/Fraunhofer IIS</a:t>
            </a:r>
            <a:endParaRPr lang="en-US" altLang="de-DE"/>
          </a:p>
        </p:txBody>
      </p:sp>
      <p:sp>
        <p:nvSpPr>
          <p:cNvPr id="7" name="Foliennummernplatzhalter 6"/>
          <p:cNvSpPr>
            <a:spLocks noGrp="1"/>
          </p:cNvSpPr>
          <p:nvPr>
            <p:ph type="sldNum" sz="quarter" idx="12"/>
          </p:nvPr>
        </p:nvSpPr>
        <p:spPr/>
        <p:txBody>
          <a:bodyPr/>
          <a:lstStyle/>
          <a:p>
            <a:r>
              <a:rPr lang="en-US" altLang="de-DE" smtClean="0"/>
              <a:t>Slide </a:t>
            </a:r>
            <a:fld id="{7B2966F6-74AE-492E-8BB4-FFEA9CAC0A98}" type="slidenum">
              <a:rPr lang="en-US" altLang="de-DE" smtClean="0"/>
              <a:pPr/>
              <a:t>5</a:t>
            </a:fld>
            <a:endParaRPr lang="en-US" altLang="de-DE"/>
          </a:p>
        </p:txBody>
      </p:sp>
    </p:spTree>
    <p:extLst>
      <p:ext uri="{BB962C8B-B14F-4D97-AF65-F5344CB8AC3E}">
        <p14:creationId xmlns:p14="http://schemas.microsoft.com/office/powerpoint/2010/main" val="205670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Example of Measured </a:t>
            </a:r>
            <a:r>
              <a:rPr lang="en-US" dirty="0" smtClean="0"/>
              <a:t>Spectrogram</a:t>
            </a:r>
            <a:br>
              <a:rPr lang="en-US" dirty="0" smtClean="0"/>
            </a:br>
            <a:r>
              <a:rPr lang="en-US" dirty="0" smtClean="0"/>
              <a:t>(922 … 927 MHz, length 8s)</a:t>
            </a:r>
            <a:endParaRPr lang="en-US" dirty="0"/>
          </a:p>
        </p:txBody>
      </p:sp>
      <p:sp>
        <p:nvSpPr>
          <p:cNvPr id="5" name="Datumsplatzhalter 4"/>
          <p:cNvSpPr>
            <a:spLocks noGrp="1"/>
          </p:cNvSpPr>
          <p:nvPr>
            <p:ph type="dt" sz="half" idx="10"/>
          </p:nvPr>
        </p:nvSpPr>
        <p:spPr/>
        <p:txBody>
          <a:bodyPr/>
          <a:lstStyle/>
          <a:p>
            <a:r>
              <a:rPr lang="de-DE" altLang="de-DE" smtClean="0"/>
              <a:t>May 2024</a:t>
            </a:r>
            <a:endParaRPr lang="en-US" altLang="de-DE"/>
          </a:p>
        </p:txBody>
      </p:sp>
      <p:sp>
        <p:nvSpPr>
          <p:cNvPr id="6" name="Fußzeilenplatzhalter 5"/>
          <p:cNvSpPr>
            <a:spLocks noGrp="1"/>
          </p:cNvSpPr>
          <p:nvPr>
            <p:ph type="ftr" sz="quarter" idx="11"/>
          </p:nvPr>
        </p:nvSpPr>
        <p:spPr/>
        <p:txBody>
          <a:bodyPr/>
          <a:lstStyle/>
          <a:p>
            <a:r>
              <a:rPr lang="en-US" altLang="de-DE" smtClean="0"/>
              <a:t>Joerg ROBERT | TU Ilmenau/Fraunhofer IIS</a:t>
            </a:r>
            <a:endParaRPr lang="en-US" altLang="de-DE"/>
          </a:p>
        </p:txBody>
      </p:sp>
      <p:sp>
        <p:nvSpPr>
          <p:cNvPr id="7" name="Foliennummernplatzhalter 6"/>
          <p:cNvSpPr>
            <a:spLocks noGrp="1"/>
          </p:cNvSpPr>
          <p:nvPr>
            <p:ph type="sldNum" sz="quarter" idx="12"/>
          </p:nvPr>
        </p:nvSpPr>
        <p:spPr/>
        <p:txBody>
          <a:bodyPr/>
          <a:lstStyle/>
          <a:p>
            <a:r>
              <a:rPr lang="en-US" altLang="de-DE" smtClean="0"/>
              <a:t>Slide </a:t>
            </a:r>
            <a:fld id="{7B2966F6-74AE-492E-8BB4-FFEA9CAC0A98}" type="slidenum">
              <a:rPr lang="en-US" altLang="de-DE" smtClean="0"/>
              <a:pPr/>
              <a:t>6</a:t>
            </a:fld>
            <a:endParaRPr lang="en-US" altLang="de-DE"/>
          </a:p>
        </p:txBody>
      </p:sp>
      <p:pic>
        <p:nvPicPr>
          <p:cNvPr id="9" name="Grafik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1844675"/>
            <a:ext cx="8752174" cy="4566592"/>
          </a:xfrm>
          <a:prstGeom prst="rect">
            <a:avLst/>
          </a:prstGeom>
        </p:spPr>
      </p:pic>
    </p:spTree>
    <p:extLst>
      <p:ext uri="{BB962C8B-B14F-4D97-AF65-F5344CB8AC3E}">
        <p14:creationId xmlns:p14="http://schemas.microsoft.com/office/powerpoint/2010/main" val="227044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smtClean="0"/>
              <a:t>Intension of Spectrum Measurements</a:t>
            </a:r>
            <a:endParaRPr lang="en-US" dirty="0"/>
          </a:p>
        </p:txBody>
      </p:sp>
      <p:sp>
        <p:nvSpPr>
          <p:cNvPr id="7" name="Inhaltsplatzhalter 6"/>
          <p:cNvSpPr>
            <a:spLocks noGrp="1"/>
          </p:cNvSpPr>
          <p:nvPr>
            <p:ph idx="1"/>
          </p:nvPr>
        </p:nvSpPr>
        <p:spPr/>
        <p:txBody>
          <a:bodyPr/>
          <a:lstStyle/>
          <a:p>
            <a:r>
              <a:rPr lang="en-US" sz="2000" dirty="0" smtClean="0"/>
              <a:t>Calibration of interference models for different environments</a:t>
            </a:r>
          </a:p>
          <a:p>
            <a:endParaRPr lang="en-US" sz="2000" dirty="0" smtClean="0"/>
          </a:p>
          <a:p>
            <a:r>
              <a:rPr lang="en-US" sz="2000" dirty="0" smtClean="0"/>
              <a:t>Example of such model</a:t>
            </a:r>
            <a:r>
              <a:rPr lang="en-US" sz="2000" dirty="0"/>
              <a:t>: </a:t>
            </a:r>
            <a:br>
              <a:rPr lang="en-US" sz="2000" dirty="0"/>
            </a:br>
            <a:r>
              <a:rPr lang="en-US" sz="2000" dirty="0" smtClean="0"/>
              <a:t>J</a:t>
            </a:r>
            <a:r>
              <a:rPr lang="en-US" sz="2000" dirty="0"/>
              <a:t>. Robert, S. Rauh, H. </a:t>
            </a:r>
            <a:r>
              <a:rPr lang="en-US" sz="2000" dirty="0" err="1"/>
              <a:t>Lieske</a:t>
            </a:r>
            <a:r>
              <a:rPr lang="en-US" sz="2000" dirty="0"/>
              <a:t> and A. Heuberger, "IEEE 802.15 Low Power Wide Area Network (LPWAN) PHY Interference Model," 2018 IEEE International Conference on Communications (ICC), Kansas City, MO, USA, </a:t>
            </a:r>
            <a:r>
              <a:rPr lang="en-US" sz="2000" dirty="0" smtClean="0"/>
              <a:t>2018</a:t>
            </a:r>
          </a:p>
          <a:p>
            <a:endParaRPr lang="en-US" sz="2000" dirty="0"/>
          </a:p>
          <a:p>
            <a:r>
              <a:rPr lang="en-US" sz="2000" dirty="0" smtClean="0"/>
              <a:t>The different access patterns for the model are obtained by image analyses</a:t>
            </a:r>
          </a:p>
          <a:p>
            <a:endParaRPr lang="en-US" sz="2000" dirty="0"/>
          </a:p>
        </p:txBody>
      </p:sp>
      <p:sp>
        <p:nvSpPr>
          <p:cNvPr id="3" name="Datumsplatzhalter 2"/>
          <p:cNvSpPr>
            <a:spLocks noGrp="1"/>
          </p:cNvSpPr>
          <p:nvPr>
            <p:ph type="dt" sz="half" idx="10"/>
          </p:nvPr>
        </p:nvSpPr>
        <p:spPr/>
        <p:txBody>
          <a:bodyPr/>
          <a:lstStyle/>
          <a:p>
            <a:r>
              <a:rPr lang="de-DE" altLang="de-DE" smtClean="0"/>
              <a:t>May 2024</a:t>
            </a:r>
            <a:endParaRPr lang="en-US" altLang="de-DE"/>
          </a:p>
        </p:txBody>
      </p:sp>
      <p:sp>
        <p:nvSpPr>
          <p:cNvPr id="4" name="Fußzeilenplatzhalter 3"/>
          <p:cNvSpPr>
            <a:spLocks noGrp="1"/>
          </p:cNvSpPr>
          <p:nvPr>
            <p:ph type="ftr" sz="quarter" idx="11"/>
          </p:nvPr>
        </p:nvSpPr>
        <p:spPr/>
        <p:txBody>
          <a:bodyPr/>
          <a:lstStyle/>
          <a:p>
            <a:r>
              <a:rPr lang="en-US" altLang="de-DE" smtClean="0"/>
              <a:t>Joerg ROBERT | TU Ilmenau/Fraunhofer IIS</a:t>
            </a:r>
            <a:endParaRPr lang="en-US" altLang="de-DE"/>
          </a:p>
        </p:txBody>
      </p:sp>
      <p:sp>
        <p:nvSpPr>
          <p:cNvPr id="5" name="Foliennummernplatzhalter 4"/>
          <p:cNvSpPr>
            <a:spLocks noGrp="1"/>
          </p:cNvSpPr>
          <p:nvPr>
            <p:ph type="sldNum" sz="quarter" idx="12"/>
          </p:nvPr>
        </p:nvSpPr>
        <p:spPr/>
        <p:txBody>
          <a:bodyPr/>
          <a:lstStyle/>
          <a:p>
            <a:r>
              <a:rPr lang="en-US" altLang="de-DE" smtClean="0"/>
              <a:t>Slide </a:t>
            </a:r>
            <a:fld id="{16B4AD5F-FCE3-4702-9E71-3E004C69C3D4}" type="slidenum">
              <a:rPr lang="en-US" altLang="de-DE" smtClean="0"/>
              <a:pPr/>
              <a:t>7</a:t>
            </a:fld>
            <a:endParaRPr lang="en-US" altLang="de-DE"/>
          </a:p>
        </p:txBody>
      </p:sp>
    </p:spTree>
    <p:extLst>
      <p:ext uri="{BB962C8B-B14F-4D97-AF65-F5344CB8AC3E}">
        <p14:creationId xmlns:p14="http://schemas.microsoft.com/office/powerpoint/2010/main" val="338617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of Simulated Interference</a:t>
            </a:r>
            <a:endParaRPr lang="en-US" dirty="0"/>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2A5F43F6-25AE-45EB-B34B-611497ABA8A8}" type="slidenum">
              <a:rPr lang="en-US" altLang="de-DE" smtClean="0"/>
              <a:pPr/>
              <a:t>8</a:t>
            </a:fld>
            <a:endParaRPr lang="en-US" altLang="de-DE"/>
          </a:p>
        </p:txBody>
      </p:sp>
      <p:sp>
        <p:nvSpPr>
          <p:cNvPr id="8" name="Inhaltsplatzhalter 7"/>
          <p:cNvSpPr>
            <a:spLocks noGrp="1"/>
          </p:cNvSpPr>
          <p:nvPr>
            <p:ph idx="1"/>
          </p:nvPr>
        </p:nvSpPr>
        <p:spPr>
          <a:xfrm>
            <a:off x="685800" y="5085184"/>
            <a:ext cx="7772400" cy="1010815"/>
          </a:xfrm>
        </p:spPr>
        <p:txBody>
          <a:bodyPr/>
          <a:lstStyle/>
          <a:p>
            <a:r>
              <a:rPr lang="en-US" sz="2000" dirty="0" smtClean="0"/>
              <a:t>Example of data generated by the interference model</a:t>
            </a:r>
          </a:p>
          <a:p>
            <a:r>
              <a:rPr lang="en-US" sz="2000" dirty="0" smtClean="0"/>
              <a:t>Antenna 140m</a:t>
            </a:r>
          </a:p>
          <a:p>
            <a:r>
              <a:rPr lang="en-US" sz="2000" dirty="0" smtClean="0"/>
              <a:t>1 active device in an area of 1km</a:t>
            </a:r>
            <a:r>
              <a:rPr lang="en-US" sz="2000" baseline="30000" dirty="0" smtClean="0"/>
              <a:t>2</a:t>
            </a:r>
            <a:r>
              <a:rPr lang="en-US" sz="2000" dirty="0" smtClean="0"/>
              <a:t> per second per MHz</a:t>
            </a:r>
            <a:endParaRPr lang="en-US" sz="2000" dirty="0"/>
          </a:p>
        </p:txBody>
      </p:sp>
      <p:pic>
        <p:nvPicPr>
          <p:cNvPr id="9" name="Inhaltsplatzhalter 6"/>
          <p:cNvPicPr>
            <a:picLocks noChangeAspect="1"/>
          </p:cNvPicPr>
          <p:nvPr/>
        </p:nvPicPr>
        <p:blipFill rotWithShape="1">
          <a:blip r:embed="rId2">
            <a:extLst>
              <a:ext uri="{28A0092B-C50C-407E-A947-70E740481C1C}">
                <a14:useLocalDpi xmlns:a14="http://schemas.microsoft.com/office/drawing/2010/main" val="0"/>
              </a:ext>
            </a:extLst>
          </a:blip>
          <a:srcRect t="7849" r="11000"/>
          <a:stretch/>
        </p:blipFill>
        <p:spPr bwMode="auto">
          <a:xfrm>
            <a:off x="713200" y="1514585"/>
            <a:ext cx="7300381" cy="357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03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Demo of Measurements</a:t>
            </a:r>
            <a:endParaRPr lang="en-US" dirty="0"/>
          </a:p>
        </p:txBody>
      </p:sp>
      <p:sp>
        <p:nvSpPr>
          <p:cNvPr id="3" name="Inhaltsplatzhalter 2"/>
          <p:cNvSpPr>
            <a:spLocks noGrp="1"/>
          </p:cNvSpPr>
          <p:nvPr>
            <p:ph idx="1"/>
          </p:nvPr>
        </p:nvSpPr>
        <p:spPr/>
        <p:txBody>
          <a:bodyPr/>
          <a:lstStyle/>
          <a:p>
            <a:endParaRPr lang="en-US"/>
          </a:p>
        </p:txBody>
      </p:sp>
      <p:sp>
        <p:nvSpPr>
          <p:cNvPr id="4" name="Datumsplatzhalter 3"/>
          <p:cNvSpPr>
            <a:spLocks noGrp="1"/>
          </p:cNvSpPr>
          <p:nvPr>
            <p:ph type="dt" sz="half" idx="10"/>
          </p:nvPr>
        </p:nvSpPr>
        <p:spPr/>
        <p:txBody>
          <a:bodyPr/>
          <a:lstStyle/>
          <a:p>
            <a:r>
              <a:rPr lang="de-DE" altLang="de-DE" smtClean="0"/>
              <a:t>May 2024</a:t>
            </a:r>
            <a:endParaRPr lang="en-US" altLang="de-DE"/>
          </a:p>
        </p:txBody>
      </p:sp>
      <p:sp>
        <p:nvSpPr>
          <p:cNvPr id="5" name="Fußzeilenplatzhalter 4"/>
          <p:cNvSpPr>
            <a:spLocks noGrp="1"/>
          </p:cNvSpPr>
          <p:nvPr>
            <p:ph type="ftr" sz="quarter" idx="11"/>
          </p:nvPr>
        </p:nvSpPr>
        <p:spPr/>
        <p:txBody>
          <a:bodyPr/>
          <a:lstStyle/>
          <a:p>
            <a:r>
              <a:rPr lang="en-US" altLang="de-DE" smtClean="0"/>
              <a:t>Joerg ROBERT | TU Ilmenau/Fraunhofer IIS</a:t>
            </a:r>
            <a:endParaRPr lang="en-US" altLang="de-DE"/>
          </a:p>
        </p:txBody>
      </p:sp>
      <p:sp>
        <p:nvSpPr>
          <p:cNvPr id="6" name="Foliennummernplatzhalter 5"/>
          <p:cNvSpPr>
            <a:spLocks noGrp="1"/>
          </p:cNvSpPr>
          <p:nvPr>
            <p:ph type="sldNum" sz="quarter" idx="12"/>
          </p:nvPr>
        </p:nvSpPr>
        <p:spPr/>
        <p:txBody>
          <a:bodyPr/>
          <a:lstStyle/>
          <a:p>
            <a:r>
              <a:rPr lang="en-US" altLang="de-DE" smtClean="0"/>
              <a:t>Slide </a:t>
            </a:r>
            <a:fld id="{2A5F43F6-25AE-45EB-B34B-611497ABA8A8}" type="slidenum">
              <a:rPr lang="en-US" altLang="de-DE" smtClean="0"/>
              <a:pPr/>
              <a:t>9</a:t>
            </a:fld>
            <a:endParaRPr lang="en-US" altLang="de-DE"/>
          </a:p>
        </p:txBody>
      </p:sp>
    </p:spTree>
    <p:extLst>
      <p:ext uri="{BB962C8B-B14F-4D97-AF65-F5344CB8AC3E}">
        <p14:creationId xmlns:p14="http://schemas.microsoft.com/office/powerpoint/2010/main" val="2634625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IEEE-P802_15(1)</Template>
  <TotalTime>0</TotalTime>
  <Words>538</Words>
  <Application>Microsoft Office PowerPoint</Application>
  <PresentationFormat>Bildschirmpräsentation (4:3)</PresentationFormat>
  <Paragraphs>71</Paragraphs>
  <Slides>10</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10</vt:i4>
      </vt:variant>
    </vt:vector>
  </HeadingPairs>
  <TitlesOfParts>
    <vt:vector size="16" baseType="lpstr">
      <vt:lpstr>Arial</vt:lpstr>
      <vt:lpstr>Calibri</vt:lpstr>
      <vt:lpstr>Times New Roman</vt:lpstr>
      <vt:lpstr>Office</vt:lpstr>
      <vt:lpstr>Document</vt:lpstr>
      <vt:lpstr>Microsoft Visio-Zeichnung</vt:lpstr>
      <vt:lpstr>Interference Spectrum Measurements</vt:lpstr>
      <vt:lpstr>Abstract</vt:lpstr>
      <vt:lpstr>Measurement System Block Diagram</vt:lpstr>
      <vt:lpstr>Example of Measurements</vt:lpstr>
      <vt:lpstr>Exemplary SDR Frontend</vt:lpstr>
      <vt:lpstr>Example of Measured Spectrogram (922 … 927 MHz, length 8s)</vt:lpstr>
      <vt:lpstr>Intension of Spectrum Measurements</vt:lpstr>
      <vt:lpstr>Example of Simulated Interference</vt:lpstr>
      <vt:lpstr>Demo of Measurements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51</cp:revision>
  <cp:lastPrinted>1998-02-10T13:28:06Z</cp:lastPrinted>
  <dcterms:created xsi:type="dcterms:W3CDTF">2023-09-13T18:08:18Z</dcterms:created>
  <dcterms:modified xsi:type="dcterms:W3CDTF">2024-05-13T14:52:10Z</dcterms:modified>
</cp:coreProperties>
</file>