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388" r:id="rId5"/>
    <p:sldId id="2390" r:id="rId6"/>
    <p:sldId id="2391" r:id="rId7"/>
    <p:sldId id="2392" r:id="rId8"/>
    <p:sldId id="2393" r:id="rId9"/>
    <p:sldId id="2394" r:id="rId10"/>
    <p:sldId id="2395" r:id="rId11"/>
    <p:sldId id="2399" r:id="rId12"/>
    <p:sldId id="2396" r:id="rId13"/>
    <p:sldId id="291" r:id="rId14"/>
    <p:sldId id="2397" r:id="rId15"/>
    <p:sldId id="2398" r:id="rId16"/>
    <p:sldId id="292" r:id="rId17"/>
    <p:sldId id="293" r:id="rId18"/>
    <p:sldId id="240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92D1F-1C46-4EA7-AB77-93B6250EBBF4}"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EB9E1-8D2C-476A-9EA6-DE4B2C9C6259}" type="slidenum">
              <a:rPr lang="en-US" smtClean="0"/>
              <a:t>‹#›</a:t>
            </a:fld>
            <a:endParaRPr lang="en-US"/>
          </a:p>
        </p:txBody>
      </p:sp>
    </p:spTree>
    <p:extLst>
      <p:ext uri="{BB962C8B-B14F-4D97-AF65-F5344CB8AC3E}">
        <p14:creationId xmlns:p14="http://schemas.microsoft.com/office/powerpoint/2010/main" val="223013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6FF1-65FE-BD3A-152F-56B42E32D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7FAC55-ACDC-4A9C-3681-B2015B7492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00787-5359-F923-F206-39B0132F2EF8}"/>
              </a:ext>
            </a:extLst>
          </p:cNvPr>
          <p:cNvSpPr>
            <a:spLocks noGrp="1"/>
          </p:cNvSpPr>
          <p:nvPr>
            <p:ph type="dt" sz="half" idx="10"/>
          </p:nvPr>
        </p:nvSpPr>
        <p:spPr>
          <a:xfrm>
            <a:off x="838200" y="315912"/>
            <a:ext cx="2743200" cy="365125"/>
          </a:xfrm>
          <a:prstGeom prst="rect">
            <a:avLst/>
          </a:prstGeom>
        </p:spPr>
        <p:txBody>
          <a:bodyPr/>
          <a:lstStyle/>
          <a:p>
            <a:r>
              <a:rPr lang="en-US"/>
              <a:t>November 2023 </a:t>
            </a:r>
          </a:p>
        </p:txBody>
      </p:sp>
    </p:spTree>
    <p:extLst>
      <p:ext uri="{BB962C8B-B14F-4D97-AF65-F5344CB8AC3E}">
        <p14:creationId xmlns:p14="http://schemas.microsoft.com/office/powerpoint/2010/main" val="197508126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50F69-7160-A168-AE72-9E90636B2DF6}"/>
              </a:ext>
            </a:extLst>
          </p:cNvPr>
          <p:cNvSpPr>
            <a:spLocks noGrp="1"/>
          </p:cNvSpPr>
          <p:nvPr>
            <p:ph type="title"/>
          </p:nvPr>
        </p:nvSpPr>
        <p:spPr>
          <a:xfrm>
            <a:off x="838200" y="826241"/>
            <a:ext cx="10515600" cy="8644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2B3D95-6C57-D3CF-33C2-BB60F63BB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Line 6">
            <a:extLst>
              <a:ext uri="{FF2B5EF4-FFF2-40B4-BE49-F238E27FC236}">
                <a16:creationId xmlns:a16="http://schemas.microsoft.com/office/drawing/2014/main" id="{502757D0-8DC9-9FBA-9EA6-3567E115EEE1}"/>
              </a:ext>
            </a:extLst>
          </p:cNvPr>
          <p:cNvSpPr>
            <a:spLocks noChangeShapeType="1"/>
          </p:cNvSpPr>
          <p:nvPr userDrawn="1"/>
        </p:nvSpPr>
        <p:spPr bwMode="auto">
          <a:xfrm>
            <a:off x="814644" y="650239"/>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8" name="Date Placeholder 3">
            <a:extLst>
              <a:ext uri="{FF2B5EF4-FFF2-40B4-BE49-F238E27FC236}">
                <a16:creationId xmlns:a16="http://schemas.microsoft.com/office/drawing/2014/main" id="{DDEF6175-ADE6-E65E-4444-99D970DD5E64}"/>
              </a:ext>
            </a:extLst>
          </p:cNvPr>
          <p:cNvSpPr txBox="1">
            <a:spLocks/>
          </p:cNvSpPr>
          <p:nvPr userDrawn="1"/>
        </p:nvSpPr>
        <p:spPr bwMode="auto">
          <a:xfrm>
            <a:off x="7619974" y="356832"/>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802.19-23/0025r0</a:t>
            </a:r>
          </a:p>
        </p:txBody>
      </p:sp>
      <p:sp>
        <p:nvSpPr>
          <p:cNvPr id="19" name="Line 6">
            <a:extLst>
              <a:ext uri="{FF2B5EF4-FFF2-40B4-BE49-F238E27FC236}">
                <a16:creationId xmlns:a16="http://schemas.microsoft.com/office/drawing/2014/main" id="{4BD3D60E-99E9-6E9E-9555-A2E2D2091407}"/>
              </a:ext>
            </a:extLst>
          </p:cNvPr>
          <p:cNvSpPr>
            <a:spLocks noChangeShapeType="1"/>
          </p:cNvSpPr>
          <p:nvPr userDrawn="1"/>
        </p:nvSpPr>
        <p:spPr bwMode="auto">
          <a:xfrm>
            <a:off x="838200" y="6260494"/>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20" name="Rectangle 4">
            <a:extLst>
              <a:ext uri="{FF2B5EF4-FFF2-40B4-BE49-F238E27FC236}">
                <a16:creationId xmlns:a16="http://schemas.microsoft.com/office/drawing/2014/main" id="{EE6C46F5-27C9-C12D-8647-9E2E0D6621B2}"/>
              </a:ext>
            </a:extLst>
          </p:cNvPr>
          <p:cNvSpPr txBox="1">
            <a:spLocks noChangeArrowheads="1"/>
          </p:cNvSpPr>
          <p:nvPr userDrawn="1"/>
        </p:nvSpPr>
        <p:spPr bwMode="auto">
          <a:xfrm>
            <a:off x="7867073" y="6306827"/>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B. Rolfe (BCA), T. </a:t>
            </a:r>
            <a:r>
              <a:rPr lang="en-GB" dirty="0" err="1"/>
              <a:t>Baykas</a:t>
            </a:r>
            <a:r>
              <a:rPr lang="en-GB" dirty="0"/>
              <a:t> (</a:t>
            </a:r>
            <a:r>
              <a:rPr lang="en-GB" dirty="0" err="1"/>
              <a:t>Ofinno</a:t>
            </a:r>
            <a:r>
              <a:rPr lang="en-GB" dirty="0"/>
              <a:t>)</a:t>
            </a:r>
          </a:p>
        </p:txBody>
      </p:sp>
      <p:sp>
        <p:nvSpPr>
          <p:cNvPr id="21" name="Rectangle 5">
            <a:extLst>
              <a:ext uri="{FF2B5EF4-FFF2-40B4-BE49-F238E27FC236}">
                <a16:creationId xmlns:a16="http://schemas.microsoft.com/office/drawing/2014/main" id="{98BE4FEC-62BF-CABD-A919-3E6EA71BB0C1}"/>
              </a:ext>
            </a:extLst>
          </p:cNvPr>
          <p:cNvSpPr txBox="1">
            <a:spLocks noChangeArrowheads="1"/>
          </p:cNvSpPr>
          <p:nvPr userDrawn="1"/>
        </p:nvSpPr>
        <p:spPr bwMode="auto">
          <a:xfrm>
            <a:off x="5731933" y="634543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ct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dirty="0"/>
          </a:p>
        </p:txBody>
      </p:sp>
      <p:sp>
        <p:nvSpPr>
          <p:cNvPr id="22" name="Rectangle 7">
            <a:extLst>
              <a:ext uri="{FF2B5EF4-FFF2-40B4-BE49-F238E27FC236}">
                <a16:creationId xmlns:a16="http://schemas.microsoft.com/office/drawing/2014/main" id="{FD3F7D5E-888F-5CEE-CD55-A23E30E4CB03}"/>
              </a:ext>
            </a:extLst>
          </p:cNvPr>
          <p:cNvSpPr>
            <a:spLocks noChangeArrowheads="1"/>
          </p:cNvSpPr>
          <p:nvPr userDrawn="1"/>
        </p:nvSpPr>
        <p:spPr bwMode="auto">
          <a:xfrm>
            <a:off x="812952" y="6306762"/>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Tree>
    <p:extLst>
      <p:ext uri="{BB962C8B-B14F-4D97-AF65-F5344CB8AC3E}">
        <p14:creationId xmlns:p14="http://schemas.microsoft.com/office/powerpoint/2010/main" val="3361691566"/>
      </p:ext>
    </p:extLst>
  </p:cSld>
  <p:clrMap bg1="lt1" tx1="dk1" bg2="lt2" tx2="dk2" accent1="accent1" accent2="accent2" accent3="accent3" accent4="accent4" accent5="accent5" accent6="accent6" hlink="hlink" folHlink="folHlink"/>
  <p:sldLayoutIdLst>
    <p:sldLayoutId id="214748365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baykas@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November 2023 </a:t>
            </a:r>
            <a:endParaRPr lang="en-GB" dirty="0"/>
          </a:p>
        </p:txBody>
      </p:sp>
      <p:sp>
        <p:nvSpPr>
          <p:cNvPr id="3073" name="Rectangle 1"/>
          <p:cNvSpPr>
            <a:spLocks noGrp="1" noChangeArrowheads="1"/>
          </p:cNvSpPr>
          <p:nvPr>
            <p:ph type="title"/>
          </p:nvPr>
        </p:nvSpPr>
        <p:spPr>
          <a:xfrm>
            <a:off x="2209800" y="685800"/>
            <a:ext cx="7772400" cy="838200"/>
          </a:xfrm>
          <a:ln/>
        </p:spPr>
        <p:txBody>
          <a:bodyPr>
            <a:normAutofit fontScale="90000"/>
          </a:bodyPr>
          <a:lstStyle/>
          <a:p>
            <a:pPr algn="ctr"/>
            <a:r>
              <a:rPr lang="en-US" sz="3600" b="0" i="0" dirty="0">
                <a:solidFill>
                  <a:srgbClr val="000000"/>
                </a:solidFill>
                <a:effectLst/>
                <a:latin typeface="Calibri" panose="020F0502020204030204" pitchFamily="34" charset="0"/>
              </a:rPr>
              <a:t>Enhanced Sub 1 GHz Study Group: </a:t>
            </a:r>
            <a:br>
              <a:rPr lang="en-US" sz="3600" b="0" i="0" dirty="0">
                <a:solidFill>
                  <a:srgbClr val="000000"/>
                </a:solidFill>
                <a:effectLst/>
                <a:latin typeface="Calibri" panose="020F0502020204030204" pitchFamily="34" charset="0"/>
              </a:rPr>
            </a:br>
            <a:r>
              <a:rPr lang="en-US" sz="3600" b="0" i="0" dirty="0">
                <a:solidFill>
                  <a:srgbClr val="000000"/>
                </a:solidFill>
                <a:effectLst/>
                <a:latin typeface="Calibri" panose="020F0502020204030204" pitchFamily="34" charset="0"/>
              </a:rPr>
              <a:t>PAR and CSD Comment resolution</a:t>
            </a:r>
            <a:endParaRPr lang="en-US" sz="2800" b="0"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63" dirty="0"/>
              <a:t>Date: 2023-11-06</a:t>
            </a:r>
          </a:p>
        </p:txBody>
      </p:sp>
      <p:grpSp>
        <p:nvGrpSpPr>
          <p:cNvPr id="12" name="Group 11"/>
          <p:cNvGrpSpPr/>
          <p:nvPr/>
        </p:nvGrpSpPr>
        <p:grpSpPr>
          <a:xfrm>
            <a:off x="1981200" y="4832873"/>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sz="240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1990429" y="2035736"/>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08281809"/>
              </p:ext>
            </p:extLst>
          </p:nvPr>
        </p:nvGraphicFramePr>
        <p:xfrm>
          <a:off x="1990429" y="2428875"/>
          <a:ext cx="7677447" cy="964407"/>
        </p:xfrm>
        <a:graphic>
          <a:graphicData uri="http://schemas.openxmlformats.org/drawingml/2006/table">
            <a:tbl>
              <a:tblPr>
                <a:tableStyleId>{5C22544A-7EE6-4342-B048-85BDC9FD1C3A}</a:tableStyleId>
              </a:tblPr>
              <a:tblGrid>
                <a:gridCol w="2462509">
                  <a:extLst>
                    <a:ext uri="{9D8B030D-6E8A-4147-A177-3AD203B41FA5}">
                      <a16:colId xmlns:a16="http://schemas.microsoft.com/office/drawing/2014/main" val="1982600515"/>
                    </a:ext>
                  </a:extLst>
                </a:gridCol>
                <a:gridCol w="1714500">
                  <a:extLst>
                    <a:ext uri="{9D8B030D-6E8A-4147-A177-3AD203B41FA5}">
                      <a16:colId xmlns:a16="http://schemas.microsoft.com/office/drawing/2014/main" val="2703258511"/>
                    </a:ext>
                  </a:extLst>
                </a:gridCol>
                <a:gridCol w="3500438">
                  <a:extLst>
                    <a:ext uri="{9D8B030D-6E8A-4147-A177-3AD203B41FA5}">
                      <a16:colId xmlns:a16="http://schemas.microsoft.com/office/drawing/2014/main" val="2006092477"/>
                    </a:ext>
                  </a:extLst>
                </a:gridCol>
              </a:tblGrid>
              <a:tr h="321469">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cs typeface="Calibri" panose="020F0502020204030204" pitchFamily="34" charset="0"/>
                        </a:rPr>
                        <a:t>Tuncer Baykas</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err="1">
                          <a:effectLst/>
                          <a:latin typeface="Calibri" panose="020F0502020204030204" pitchFamily="34" charset="0"/>
                          <a:cs typeface="Calibri" panose="020F0502020204030204" pitchFamily="34" charset="0"/>
                        </a:rPr>
                        <a:t>Ofinno</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cs typeface="Calibri" panose="020F0502020204030204" pitchFamily="34" charset="0"/>
                          <a:hlinkClick r:id="rId3"/>
                        </a:rPr>
                        <a:t>tbaykas@ieee.org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Benjamin Rolfe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a:effectLst/>
                          <a:latin typeface="Calibri" panose="020F0502020204030204" pitchFamily="34" charset="0"/>
                          <a:ea typeface="Times New Roman" panose="02020603050405020304" pitchFamily="18" charset="0"/>
                          <a:cs typeface="Calibri" panose="020F0502020204030204" pitchFamily="34" charset="0"/>
                        </a:rPr>
                        <a:t>BCA</a:t>
                      </a: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err="1">
                          <a:effectLst/>
                          <a:latin typeface="Calibri" panose="020F0502020204030204" pitchFamily="34" charset="0"/>
                          <a:ea typeface="Times New Roman" panose="02020603050405020304" pitchFamily="18" charset="0"/>
                          <a:cs typeface="Calibri" panose="020F0502020204030204" pitchFamily="34" charset="0"/>
                        </a:rPr>
                        <a:t>Ben.Rolfe</a:t>
                      </a:r>
                      <a:r>
                        <a:rPr lang="en-US" sz="1700" dirty="0">
                          <a:effectLst/>
                          <a:latin typeface="Calibri" panose="020F0502020204030204" pitchFamily="34" charset="0"/>
                          <a:ea typeface="Times New Roman" panose="02020603050405020304" pitchFamily="18" charset="0"/>
                          <a:cs typeface="Calibri" panose="020F0502020204030204" pitchFamily="34" charset="0"/>
                        </a:rPr>
                        <a:t> @ ieee.org</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770088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CB50-372A-49CF-B181-9952F6851CC0}"/>
              </a:ext>
            </a:extLst>
          </p:cNvPr>
          <p:cNvSpPr>
            <a:spLocks noGrp="1"/>
          </p:cNvSpPr>
          <p:nvPr>
            <p:ph type="title"/>
          </p:nvPr>
        </p:nvSpPr>
        <p:spPr/>
        <p:txBody>
          <a:bodyPr/>
          <a:lstStyle/>
          <a:p>
            <a:r>
              <a:rPr lang="en-US" dirty="0"/>
              <a:t>Comments from 802.3</a:t>
            </a:r>
          </a:p>
        </p:txBody>
      </p:sp>
      <p:sp>
        <p:nvSpPr>
          <p:cNvPr id="3" name="Content Placeholder 2">
            <a:extLst>
              <a:ext uri="{FF2B5EF4-FFF2-40B4-BE49-F238E27FC236}">
                <a16:creationId xmlns:a16="http://schemas.microsoft.com/office/drawing/2014/main" id="{251AF634-7B3F-62A7-9AE0-8ED3AED50D54}"/>
              </a:ext>
            </a:extLst>
          </p:cNvPr>
          <p:cNvSpPr>
            <a:spLocks noGrp="1"/>
          </p:cNvSpPr>
          <p:nvPr>
            <p:ph idx="1"/>
          </p:nvPr>
        </p:nvSpPr>
        <p:spPr/>
        <p:txBody>
          <a:bodyPr>
            <a:normAutofit/>
          </a:bodyPr>
          <a:lstStyle/>
          <a:p>
            <a:endParaRPr lang="en-US" dirty="0"/>
          </a:p>
          <a:p>
            <a:r>
              <a:rPr lang="en-US" dirty="0"/>
              <a:t>IEEE P802.19.3a - Recommended Practice Amendment: Enhanced sub-1GHz Coexistence</a:t>
            </a:r>
          </a:p>
          <a:p>
            <a:endParaRPr lang="en-US" dirty="0"/>
          </a:p>
          <a:p>
            <a:r>
              <a:rPr lang="en-US" dirty="0"/>
              <a:t>PAR item 4.3: No date provided for </a:t>
            </a:r>
            <a:r>
              <a:rPr lang="en-US" dirty="0" err="1"/>
              <a:t>RevCom</a:t>
            </a:r>
            <a:r>
              <a:rPr lang="en-US" dirty="0"/>
              <a:t> submittal.</a:t>
            </a:r>
          </a:p>
          <a:p>
            <a:r>
              <a:rPr lang="en-US" b="1" i="1" dirty="0">
                <a:solidFill>
                  <a:schemeClr val="accent6">
                    <a:lumMod val="50000"/>
                  </a:schemeClr>
                </a:solidFill>
              </a:rPr>
              <a:t>Recommended Resolution: Revised, add date expected to submit to REVCOM</a:t>
            </a:r>
            <a:endParaRPr lang="en-US"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ECDC9528-DF56-59E4-0D5C-25A2393131CF}"/>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96001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CB50-372A-49CF-B181-9952F6851CC0}"/>
              </a:ext>
            </a:extLst>
          </p:cNvPr>
          <p:cNvSpPr>
            <a:spLocks noGrp="1"/>
          </p:cNvSpPr>
          <p:nvPr>
            <p:ph type="title"/>
          </p:nvPr>
        </p:nvSpPr>
        <p:spPr/>
        <p:txBody>
          <a:bodyPr/>
          <a:lstStyle/>
          <a:p>
            <a:r>
              <a:rPr lang="en-US" dirty="0"/>
              <a:t>Comments from 802.3</a:t>
            </a:r>
          </a:p>
        </p:txBody>
      </p:sp>
      <p:sp>
        <p:nvSpPr>
          <p:cNvPr id="3" name="Content Placeholder 2">
            <a:extLst>
              <a:ext uri="{FF2B5EF4-FFF2-40B4-BE49-F238E27FC236}">
                <a16:creationId xmlns:a16="http://schemas.microsoft.com/office/drawing/2014/main" id="{251AF634-7B3F-62A7-9AE0-8ED3AED50D54}"/>
              </a:ext>
            </a:extLst>
          </p:cNvPr>
          <p:cNvSpPr>
            <a:spLocks noGrp="1"/>
          </p:cNvSpPr>
          <p:nvPr>
            <p:ph idx="1"/>
          </p:nvPr>
        </p:nvSpPr>
        <p:spPr/>
        <p:txBody>
          <a:bodyPr>
            <a:normAutofit fontScale="92500" lnSpcReduction="20000"/>
          </a:bodyPr>
          <a:lstStyle/>
          <a:p>
            <a:endParaRPr lang="en-US" dirty="0"/>
          </a:p>
          <a:p>
            <a:r>
              <a:rPr lang="en-US" dirty="0"/>
              <a:t>PAR item 5.5: It is not clear what the sentence 'Also experience within the industry can be used to update recompensates.' is trying to say.</a:t>
            </a:r>
          </a:p>
          <a:p>
            <a:r>
              <a:rPr lang="en-US" b="1" i="1" dirty="0">
                <a:solidFill>
                  <a:schemeClr val="accent6">
                    <a:lumMod val="50000"/>
                  </a:schemeClr>
                </a:solidFill>
              </a:rPr>
              <a:t>Recommended Resolution: Revised, Replace with text suggested in 802.11 comment (5.5):</a:t>
            </a:r>
          </a:p>
          <a:p>
            <a:pPr lvl="1"/>
            <a:r>
              <a:rPr lang="en-US" sz="24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ECDC9528-DF56-59E4-0D5C-25A2393131CF}"/>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87356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FD04-ECE1-2525-3348-08AFBC7F908C}"/>
              </a:ext>
            </a:extLst>
          </p:cNvPr>
          <p:cNvSpPr>
            <a:spLocks noGrp="1"/>
          </p:cNvSpPr>
          <p:nvPr>
            <p:ph type="title"/>
          </p:nvPr>
        </p:nvSpPr>
        <p:spPr/>
        <p:txBody>
          <a:bodyPr/>
          <a:lstStyle/>
          <a:p>
            <a:pPr algn="ctr"/>
            <a:r>
              <a:rPr lang="en-US" dirty="0"/>
              <a:t>Comments from 802.15</a:t>
            </a:r>
          </a:p>
        </p:txBody>
      </p:sp>
      <p:sp>
        <p:nvSpPr>
          <p:cNvPr id="4" name="Date Placeholder 3">
            <a:extLst>
              <a:ext uri="{FF2B5EF4-FFF2-40B4-BE49-F238E27FC236}">
                <a16:creationId xmlns:a16="http://schemas.microsoft.com/office/drawing/2014/main" id="{7BD9B14C-8897-7441-ECAB-866AC9C45F10}"/>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338622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a:t>
            </a: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4.3: please include a Project completion date</a:t>
            </a:r>
          </a:p>
          <a:p>
            <a:pPr>
              <a:spcBef>
                <a:spcPts val="0"/>
              </a:spcBef>
            </a:pPr>
            <a:r>
              <a:rPr lang="en-US" sz="2000" b="1" i="1" dirty="0">
                <a:solidFill>
                  <a:schemeClr val="accent6">
                    <a:lumMod val="50000"/>
                  </a:schemeClr>
                </a:solidFill>
              </a:rPr>
              <a:t>Recommended Resolution:  Accept</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5.2b: sub-1GHz  should be sub-1</a:t>
            </a:r>
            <a:r>
              <a:rPr lang="en-GB" sz="20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a:t>
            </a: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GHz</a:t>
            </a:r>
          </a:p>
          <a:p>
            <a:pPr>
              <a:spcBef>
                <a:spcPts val="0"/>
              </a:spcBef>
            </a:pPr>
            <a:r>
              <a:rPr lang="en-US" sz="2000" b="1" i="1" dirty="0">
                <a:solidFill>
                  <a:schemeClr val="accent6">
                    <a:lumMod val="50000"/>
                  </a:schemeClr>
                </a:solidFill>
              </a:rPr>
              <a:t>Recommended Resolution:  Accept</a:t>
            </a: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9229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 </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5.3: Please use consistent language for highlighted parts below:</a:t>
            </a:r>
          </a:p>
          <a:p>
            <a:pPr marL="0" indent="0">
              <a:lnSpc>
                <a:spcPct val="107000"/>
              </a:lnSpc>
              <a:spcAft>
                <a:spcPts val="800"/>
              </a:spcAft>
              <a:buNone/>
            </a:pP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Changes in the markets and rules changes have resulted in new requirements that are driving new solutions which will use both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 Sub-1 </a:t>
            </a:r>
            <a:r>
              <a:rPr lang="en-GB" sz="1500" kern="100" dirty="0">
                <a:effectLst/>
                <a:highlight>
                  <a:srgbClr val="FF0000"/>
                </a:highlight>
                <a:latin typeface="Calibri" panose="020F0502020204030204" pitchFamily="34" charset="0"/>
                <a:ea typeface="Yu Mincho" panose="02020400000000000000" pitchFamily="18" charset="-128"/>
                <a:cs typeface="Times New Roman" panose="02020603050405020304" pitchFamily="18" charset="0"/>
              </a:rPr>
              <a:t>Giga Hertz</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standards. New requirements include need to support increased data traffic per device, many more devices per unit area and a corresponding increase in congestion potential. There are many millions of deployed legacy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802.15.4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devices (commonly referred to as 802.15.4g in the industry). Devices based on I</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802.11 S1G</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(commonly referred to as 802.11ah in the industry) are expected to begin widespread deployment. The need for new devices using different technologies to coexist with each other and the deployed base of legacy devices is critical to support and sustain growth in the markets. Changes in I</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802.15.4</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include new features that can be used to enhance coexistence. This project will add new recommendations and update existing recommendations incorporating new and expanded features of both standards. Also experience within the industry can be used to update recompensates. The limited amount of spectrum available in S1G bands drives an increasing need to share the spectrum efficiency. This project will enhance the ability of users of this standard to address ongoing and growing coexistence challenges. This recommended practice enables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5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802.11ah-2016</a:t>
            </a: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endParaRPr lang="en-US" sz="15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lnSpc>
                <a:spcPct val="107000"/>
              </a:lnSpc>
              <a:spcAft>
                <a:spcPts val="800"/>
              </a:spcAft>
              <a:buNone/>
            </a:pPr>
            <a:r>
              <a:rPr lang="en-US" sz="1500" b="1" i="1" dirty="0">
                <a:solidFill>
                  <a:schemeClr val="accent6">
                    <a:lumMod val="50000"/>
                  </a:schemeClr>
                </a:solidFill>
              </a:rPr>
              <a:t>(see next slide)</a:t>
            </a: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90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788997" y="942392"/>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455576"/>
            <a:ext cx="10873208" cy="494522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 </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r>
              <a:rPr lang="en-GB" sz="1500" kern="100" dirty="0">
                <a:effectLst/>
                <a:latin typeface="Calibri" panose="020F0502020204030204" pitchFamily="34" charset="0"/>
                <a:ea typeface="Yu Mincho" panose="02020400000000000000" pitchFamily="18" charset="-128"/>
                <a:cs typeface="Times New Roman" panose="02020603050405020304" pitchFamily="18" charset="0"/>
              </a:rPr>
              <a:t>…</a:t>
            </a:r>
          </a:p>
          <a:p>
            <a:pPr marL="0" indent="0">
              <a:lnSpc>
                <a:spcPct val="107000"/>
              </a:lnSpc>
              <a:spcAft>
                <a:spcPts val="800"/>
              </a:spcAft>
              <a:buNone/>
            </a:pPr>
            <a:r>
              <a:rPr lang="en-US" sz="1800" b="1" i="1" dirty="0">
                <a:solidFill>
                  <a:schemeClr val="accent6">
                    <a:lumMod val="50000"/>
                  </a:schemeClr>
                </a:solidFill>
              </a:rPr>
              <a:t>Recommended Resolution:  Revised. Note the comment is text in section 5.5 (need for the project).  The text of 5.5 has been replaced with:</a:t>
            </a:r>
          </a:p>
          <a:p>
            <a:pPr marL="0" indent="0">
              <a:lnSpc>
                <a:spcPct val="107000"/>
              </a:lnSpc>
              <a:spcAft>
                <a:spcPts val="800"/>
              </a:spcAft>
              <a:buNone/>
            </a:pPr>
            <a:r>
              <a:rPr lang="en-US" sz="1800" dirty="0"/>
              <a:t>“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a:t>
            </a:r>
            <a:endParaRPr lang="en-US" sz="1600" b="1" i="1" dirty="0">
              <a:solidFill>
                <a:schemeClr val="accent6">
                  <a:lumMod val="50000"/>
                </a:schemeClr>
              </a:solidFill>
            </a:endParaRPr>
          </a:p>
          <a:p>
            <a:pPr marL="0" indent="0">
              <a:lnSpc>
                <a:spcPct val="107000"/>
              </a:lnSpc>
              <a:spcAft>
                <a:spcPts val="800"/>
              </a:spcAft>
              <a:buNone/>
            </a:pPr>
            <a:endParaRPr lang="en-US" sz="1500" b="1" i="1" dirty="0">
              <a:solidFill>
                <a:schemeClr val="accent6">
                  <a:lumMod val="50000"/>
                </a:schemeClr>
              </a:solidFill>
            </a:endParaRP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8026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849085"/>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306285"/>
            <a:ext cx="10873208" cy="4777274"/>
          </a:xfrm>
        </p:spPr>
        <p:txBody>
          <a:bodyPr>
            <a:normAutofit/>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 (continued)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5.5 New requirements: please fix typos</a:t>
            </a:r>
          </a:p>
          <a:p>
            <a:pPr>
              <a:lnSpc>
                <a:spcPct val="107000"/>
              </a:lnSpc>
              <a:spcAft>
                <a:spcPts val="8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New requirements include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the</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need to support increased data traffic per device, many more devices per unit area</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and a corresponding increase in congestion potential.</a:t>
            </a:r>
          </a:p>
          <a:p>
            <a:pPr>
              <a:lnSpc>
                <a:spcPct val="107000"/>
              </a:lnSpc>
              <a:spcAft>
                <a:spcPts val="800"/>
              </a:spcAft>
            </a:pPr>
            <a:r>
              <a:rPr lang="en-US" sz="1600" b="1" i="1" dirty="0">
                <a:solidFill>
                  <a:schemeClr val="accent6">
                    <a:lumMod val="50000"/>
                  </a:schemeClr>
                </a:solidFill>
              </a:rPr>
              <a:t>Recommended Resolution:  Revised. The text of 5.5 has been replaced (see prior slide)</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a:lnSpc>
                <a:spcPct val="107000"/>
              </a:lnSpc>
              <a:spcAft>
                <a:spcPts val="80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8.1 Additional Explanatory Notes: </a:t>
            </a:r>
          </a:p>
          <a:p>
            <a:pPr>
              <a:spcBef>
                <a:spcPts val="0"/>
              </a:spcBef>
              <a:spcAft>
                <a:spcPts val="6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As indicated in 5.2, the recommended practice will cite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802.11-2020 and IEEE Std 802.15.4-2020.</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400050" lvl="1" indent="0">
              <a:spcBef>
                <a:spcPts val="0"/>
              </a:spcBef>
              <a:spcAft>
                <a:spcPts val="600"/>
              </a:spcAft>
              <a:buNone/>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Please add full names of standards here, and, either remove earlier references to 802.11ah and 802.15.4g or specify them correctly here.</a:t>
            </a:r>
          </a:p>
          <a:p>
            <a:pPr marL="400050" lvl="1" indent="0">
              <a:spcBef>
                <a:spcPts val="0"/>
              </a:spcBef>
              <a:spcAft>
                <a:spcPts val="600"/>
              </a:spcAft>
              <a:buNone/>
            </a:pPr>
            <a:r>
              <a:rPr lang="en-US" sz="1600" b="1" i="1" dirty="0">
                <a:solidFill>
                  <a:schemeClr val="accent6">
                    <a:lumMod val="50000"/>
                  </a:schemeClr>
                </a:solidFill>
              </a:rPr>
              <a:t>Recommended Resolution:  Accept</a:t>
            </a:r>
          </a:p>
          <a:p>
            <a:pPr marL="400050" lvl="1" indent="0">
              <a:spcBef>
                <a:spcPts val="0"/>
              </a:spcBef>
              <a:spcAft>
                <a:spcPts val="600"/>
              </a:spcAft>
              <a:buNone/>
            </a:pP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19860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71813"/>
            <a:ext cx="10361084" cy="392627"/>
          </a:xfrm>
        </p:spPr>
        <p:txBody>
          <a:bodyPr>
            <a:normAutofit fontScale="90000"/>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129013"/>
            <a:ext cx="10873208" cy="4935894"/>
          </a:xfrm>
        </p:spPr>
        <p:txBody>
          <a:bodyPr>
            <a:normAutofit lnSpcReduction="10000"/>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1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endParaRPr lang="en-GB" sz="28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2800" b="1" kern="100" dirty="0">
                <a:effectLst/>
                <a:latin typeface="Calibri" panose="020F0502020204030204" pitchFamily="34" charset="0"/>
                <a:ea typeface="Yu Mincho" panose="02020400000000000000" pitchFamily="18" charset="-128"/>
                <a:cs typeface="Times New Roman" panose="02020603050405020304" pitchFamily="18" charset="0"/>
              </a:rPr>
              <a:t>CSD comments</a:t>
            </a:r>
            <a:endParaRPr lang="en-GB" sz="24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Please ensure consistent use of </a:t>
            </a:r>
            <a:r>
              <a:rPr lang="en-GB" sz="18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sub-1 GHz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throughout CSD</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1.2.1b) Please fix typo:  802.1-20</a:t>
            </a:r>
            <a:r>
              <a:rPr lang="en-GB" sz="1800" kern="100" dirty="0">
                <a:latin typeface="Calibri" panose="020F0502020204030204" pitchFamily="34" charset="0"/>
                <a:ea typeface="Yu Mincho" panose="02020400000000000000" pitchFamily="18" charset="-128"/>
                <a:cs typeface="Times New Roman" panose="02020603050405020304" pitchFamily="18" charset="0"/>
              </a:rPr>
              <a:t>20 should be 802.</a:t>
            </a:r>
            <a:r>
              <a:rPr lang="en-GB" sz="1800" kern="100" dirty="0">
                <a:highlight>
                  <a:srgbClr val="FFFF00"/>
                </a:highlight>
                <a:latin typeface="Calibri" panose="020F0502020204030204" pitchFamily="34" charset="0"/>
                <a:ea typeface="Yu Mincho" panose="02020400000000000000" pitchFamily="18" charset="-128"/>
                <a:cs typeface="Times New Roman" panose="02020603050405020304" pitchFamily="18" charset="0"/>
              </a:rPr>
              <a:t>11</a:t>
            </a:r>
            <a:r>
              <a:rPr lang="en-GB" sz="1800" kern="100" dirty="0">
                <a:latin typeface="Calibri" panose="020F0502020204030204" pitchFamily="34" charset="0"/>
                <a:ea typeface="Yu Mincho" panose="02020400000000000000" pitchFamily="18" charset="-128"/>
                <a:cs typeface="Times New Roman" panose="02020603050405020304" pitchFamily="18" charset="0"/>
              </a:rPr>
              <a:t>-2020 </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1.2.3)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Perhaps just say “No, there is neither a recommend practice nor standard with similar scope”</a:t>
            </a:r>
          </a:p>
          <a:p>
            <a:pPr>
              <a:spcBef>
                <a:spcPts val="0"/>
              </a:spcBef>
              <a:spcAft>
                <a:spcPts val="300"/>
              </a:spcAft>
            </a:pPr>
            <a:r>
              <a:rPr lang="en-US" sz="1800" b="1" i="1" dirty="0">
                <a:solidFill>
                  <a:schemeClr val="accent6">
                    <a:lumMod val="50000"/>
                  </a:schemeClr>
                </a:solidFill>
              </a:rPr>
              <a:t>Recommended Resolution:  Accept</a:t>
            </a:r>
            <a:endParaRPr lang="en-GB" sz="1800" kern="100" dirty="0">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1.2.4 a)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The performance characteristics of systems based on independently operating IEEE Std 802.11-2020 and IEEE Std 802.15.4-2020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is</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well characterized in many applications. </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 1.2.5 c)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No change in installation costs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is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expected by the recommendations added by this amendment.</a:t>
            </a:r>
          </a:p>
          <a:p>
            <a:pPr>
              <a:spcBef>
                <a:spcPts val="0"/>
              </a:spcBef>
              <a:spcAft>
                <a:spcPts val="300"/>
              </a:spcAft>
            </a:pPr>
            <a:r>
              <a:rPr lang="en-US" sz="1800" b="1" i="1" dirty="0">
                <a:solidFill>
                  <a:schemeClr val="accent6">
                    <a:lumMod val="50000"/>
                  </a:schemeClr>
                </a:solidFill>
              </a:rPr>
              <a:t>Recommended Resolution:  Accept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spcBef>
                <a:spcPts val="0"/>
              </a:spcBef>
              <a:spcAft>
                <a:spcPts val="300"/>
              </a:spcAft>
              <a:buNone/>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 </a:t>
            </a:r>
          </a:p>
          <a:p>
            <a:pPr>
              <a:spcBef>
                <a:spcPts val="0"/>
              </a:spcBef>
              <a:spcAft>
                <a:spcPts val="0"/>
              </a:spcAft>
              <a:buFont typeface="Arial" panose="020B0604020202020204" pitchFamily="34" charset="0"/>
              <a:buChar char="•"/>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0053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6687-D7CE-05CF-6A53-8C6D085E92A3}"/>
              </a:ext>
            </a:extLst>
          </p:cNvPr>
          <p:cNvSpPr>
            <a:spLocks noGrp="1"/>
          </p:cNvSpPr>
          <p:nvPr>
            <p:ph type="title"/>
          </p:nvPr>
        </p:nvSpPr>
        <p:spPr>
          <a:xfrm>
            <a:off x="838200" y="826241"/>
            <a:ext cx="10515600" cy="489375"/>
          </a:xfrm>
        </p:spPr>
        <p:txBody>
          <a:bodyPr>
            <a:normAutofit fontScale="90000"/>
          </a:bodyPr>
          <a:lstStyle/>
          <a:p>
            <a:r>
              <a:rPr lang="en-US" dirty="0"/>
              <a:t>SG/WG Motions:</a:t>
            </a:r>
          </a:p>
        </p:txBody>
      </p:sp>
      <p:sp>
        <p:nvSpPr>
          <p:cNvPr id="3" name="Content Placeholder 2">
            <a:extLst>
              <a:ext uri="{FF2B5EF4-FFF2-40B4-BE49-F238E27FC236}">
                <a16:creationId xmlns:a16="http://schemas.microsoft.com/office/drawing/2014/main" id="{506A3B22-F8FA-DEE6-7F01-B07EEC28DADA}"/>
              </a:ext>
            </a:extLst>
          </p:cNvPr>
          <p:cNvSpPr>
            <a:spLocks noGrp="1"/>
          </p:cNvSpPr>
          <p:nvPr>
            <p:ph idx="1"/>
          </p:nvPr>
        </p:nvSpPr>
        <p:spPr>
          <a:xfrm>
            <a:off x="838200" y="1460820"/>
            <a:ext cx="10515600" cy="4716143"/>
          </a:xfrm>
        </p:spPr>
        <p:txBody>
          <a:bodyPr>
            <a:normAutofit fontScale="85000" lnSpcReduction="20000"/>
          </a:bodyPr>
          <a:lstStyle/>
          <a:p>
            <a:r>
              <a:rPr lang="en-US" dirty="0"/>
              <a:t>Motion:  Request that the responses to received PAR and CSD review comments contained in document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802.19-23/0025r1</a:t>
            </a:r>
            <a:r>
              <a:rPr lang="en-US" dirty="0"/>
              <a:t> be approved for submission to the EC. The 802.19 working group chair is authorized to make additional modifications to the responses as needed.</a:t>
            </a:r>
          </a:p>
          <a:p>
            <a:r>
              <a:rPr lang="en-US" dirty="0"/>
              <a:t>Moved/Seconded:</a:t>
            </a:r>
          </a:p>
          <a:p>
            <a:r>
              <a:rPr lang="en-US" dirty="0"/>
              <a:t>Result: Yes/No/Abstain:</a:t>
            </a:r>
          </a:p>
          <a:p>
            <a:pPr marL="0" indent="0">
              <a:buNone/>
            </a:pPr>
            <a:endParaRPr lang="en-US" dirty="0"/>
          </a:p>
          <a:p>
            <a:r>
              <a:rPr lang="en-US" dirty="0"/>
              <a:t>Motion: Move that the PAR and CSD contained in documents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802.19-23/0017r3</a:t>
            </a:r>
            <a:r>
              <a:rPr lang="en-US" dirty="0"/>
              <a:t> and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802.19-23/0018r3</a:t>
            </a:r>
            <a:r>
              <a:rPr lang="en-US" dirty="0"/>
              <a:t>, respectively, be approved by the IEEE 802.19 WG and that the EC be requested to forward the PAR to </a:t>
            </a:r>
            <a:r>
              <a:rPr lang="en-US" dirty="0" err="1"/>
              <a:t>NesCom</a:t>
            </a:r>
            <a:r>
              <a:rPr lang="en-US" dirty="0"/>
              <a:t>. The 802.19 working group chair is authorized to make additional modifications to the PAR and CSD as needed to reflect EC discussion at its closing meeting.</a:t>
            </a:r>
          </a:p>
          <a:p>
            <a:r>
              <a:rPr lang="en-US" dirty="0"/>
              <a:t>Moved/Seconded:</a:t>
            </a:r>
          </a:p>
          <a:p>
            <a:r>
              <a:rPr lang="en-US" dirty="0"/>
              <a:t>Result: Yes/No/Abstain:</a:t>
            </a:r>
          </a:p>
          <a:p>
            <a:pPr marL="0" indent="0">
              <a:buNone/>
            </a:pPr>
            <a:endParaRPr lang="en-US" dirty="0"/>
          </a:p>
        </p:txBody>
      </p:sp>
      <p:sp>
        <p:nvSpPr>
          <p:cNvPr id="4" name="Date Placeholder 3">
            <a:extLst>
              <a:ext uri="{FF2B5EF4-FFF2-40B4-BE49-F238E27FC236}">
                <a16:creationId xmlns:a16="http://schemas.microsoft.com/office/drawing/2014/main" id="{5E4EAC6B-7377-5F0E-8B7E-08812C642A5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186928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552F-E133-3F57-CB3D-C92BA4B83670}"/>
              </a:ext>
            </a:extLst>
          </p:cNvPr>
          <p:cNvSpPr>
            <a:spLocks noGrp="1"/>
          </p:cNvSpPr>
          <p:nvPr>
            <p:ph type="title"/>
          </p:nvPr>
        </p:nvSpPr>
        <p:spPr/>
        <p:txBody>
          <a:bodyPr>
            <a:normAutofit fontScale="90000"/>
          </a:bodyPr>
          <a:lstStyle/>
          <a:p>
            <a:r>
              <a:rPr lang="en-US" dirty="0"/>
              <a:t>PAR and CSD Comment Review and Resolution</a:t>
            </a:r>
          </a:p>
        </p:txBody>
      </p:sp>
      <p:sp>
        <p:nvSpPr>
          <p:cNvPr id="3" name="Content Placeholder 2">
            <a:extLst>
              <a:ext uri="{FF2B5EF4-FFF2-40B4-BE49-F238E27FC236}">
                <a16:creationId xmlns:a16="http://schemas.microsoft.com/office/drawing/2014/main" id="{2EF76DCA-E3AC-1CA7-9F13-F5B4AA8D3E9F}"/>
              </a:ext>
            </a:extLst>
          </p:cNvPr>
          <p:cNvSpPr>
            <a:spLocks noGrp="1"/>
          </p:cNvSpPr>
          <p:nvPr>
            <p:ph idx="1"/>
          </p:nvPr>
        </p:nvSpPr>
        <p:spPr/>
        <p:txBody>
          <a:bodyPr>
            <a:normAutofit lnSpcReduction="10000"/>
          </a:bodyPr>
          <a:lstStyle/>
          <a:p>
            <a:r>
              <a:rPr lang="en-US" dirty="0"/>
              <a:t>Objective:  Review and resolve comments received on the PAR and CSD</a:t>
            </a:r>
          </a:p>
          <a:p>
            <a:pPr marL="0" indent="0">
              <a:buNone/>
            </a:pPr>
            <a:endParaRPr lang="en-US" dirty="0"/>
          </a:p>
          <a:p>
            <a:r>
              <a:rPr lang="en-US" dirty="0"/>
              <a:t>Comments received from:</a:t>
            </a:r>
          </a:p>
          <a:p>
            <a:pPr lvl="1"/>
            <a:r>
              <a:rPr lang="en-US" dirty="0"/>
              <a:t>802.11 </a:t>
            </a:r>
          </a:p>
          <a:p>
            <a:pPr lvl="1"/>
            <a:r>
              <a:rPr lang="en-US" dirty="0"/>
              <a:t>802.15</a:t>
            </a:r>
          </a:p>
          <a:p>
            <a:pPr lvl="1"/>
            <a:r>
              <a:rPr lang="en-US" dirty="0"/>
              <a:t>802.3</a:t>
            </a:r>
          </a:p>
          <a:p>
            <a:endParaRPr lang="en-US" dirty="0"/>
          </a:p>
          <a:p>
            <a:r>
              <a:rPr lang="en-US" dirty="0"/>
              <a:t>This document presents the comments received and proposes resolutions for each </a:t>
            </a:r>
          </a:p>
          <a:p>
            <a:pPr marL="0" indent="0">
              <a:buNone/>
            </a:pPr>
            <a:endParaRPr lang="en-US" dirty="0"/>
          </a:p>
        </p:txBody>
      </p:sp>
      <p:sp>
        <p:nvSpPr>
          <p:cNvPr id="5" name="Date Placeholder 4">
            <a:extLst>
              <a:ext uri="{FF2B5EF4-FFF2-40B4-BE49-F238E27FC236}">
                <a16:creationId xmlns:a16="http://schemas.microsoft.com/office/drawing/2014/main" id="{FF5F5D0B-00F8-97E3-4DDB-CF25D900CD9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7170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BFE21-7FBF-62CD-69D7-5B2404950C87}"/>
              </a:ext>
            </a:extLst>
          </p:cNvPr>
          <p:cNvSpPr>
            <a:spLocks noGrp="1"/>
          </p:cNvSpPr>
          <p:nvPr>
            <p:ph type="title"/>
          </p:nvPr>
        </p:nvSpPr>
        <p:spPr/>
        <p:txBody>
          <a:bodyPr/>
          <a:lstStyle/>
          <a:p>
            <a:pPr algn="ctr"/>
            <a:r>
              <a:rPr lang="en-US" dirty="0"/>
              <a:t>802.11 Comments</a:t>
            </a:r>
          </a:p>
        </p:txBody>
      </p:sp>
      <p:sp>
        <p:nvSpPr>
          <p:cNvPr id="4" name="Date Placeholder 3">
            <a:extLst>
              <a:ext uri="{FF2B5EF4-FFF2-40B4-BE49-F238E27FC236}">
                <a16:creationId xmlns:a16="http://schemas.microsoft.com/office/drawing/2014/main" id="{F4E4BBB8-9B86-1E8D-D5BB-BF88AB1B6A8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240698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a:xfrm>
            <a:off x="914402" y="685803"/>
            <a:ext cx="10361084" cy="798981"/>
          </a:xfrm>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a:xfrm>
            <a:off x="914402" y="1700809"/>
            <a:ext cx="10361084" cy="4774608"/>
          </a:xfrm>
        </p:spPr>
        <p:txBody>
          <a:bodyPr>
            <a:normAutofit fontScale="85000" lnSpcReduction="20000"/>
          </a:bodyPr>
          <a:lstStyle/>
          <a:p>
            <a:r>
              <a:rPr lang="en-US" dirty="0"/>
              <a:t>2.1 Title Change “Amendment: Additional recommendations for </a:t>
            </a:r>
            <a:r>
              <a:rPr lang="en-US" dirty="0">
                <a:highlight>
                  <a:srgbClr val="FFFF00"/>
                </a:highlight>
              </a:rPr>
              <a:t>improved</a:t>
            </a:r>
            <a:r>
              <a:rPr lang="en-US" dirty="0"/>
              <a:t> coexistence” to “Amendment: Additional recommendations for </a:t>
            </a:r>
            <a:r>
              <a:rPr lang="en-US" dirty="0">
                <a:solidFill>
                  <a:srgbClr val="FF0000"/>
                </a:solidFill>
              </a:rPr>
              <a:t>improving</a:t>
            </a:r>
            <a:r>
              <a:rPr lang="en-US" dirty="0"/>
              <a:t> coexistence”</a:t>
            </a:r>
          </a:p>
          <a:p>
            <a:r>
              <a:rPr lang="en-US" b="1" i="1" dirty="0">
                <a:solidFill>
                  <a:schemeClr val="accent6">
                    <a:lumMod val="50000"/>
                  </a:schemeClr>
                </a:solidFill>
              </a:rPr>
              <a:t>Recommended Resolution:  Accept</a:t>
            </a:r>
          </a:p>
          <a:p>
            <a:r>
              <a:rPr lang="en-US" dirty="0"/>
              <a:t>4.3 Missing date for submission to </a:t>
            </a:r>
            <a:r>
              <a:rPr lang="en-US" dirty="0" err="1"/>
              <a:t>RevCom</a:t>
            </a:r>
            <a:r>
              <a:rPr lang="en-US" dirty="0"/>
              <a:t>.</a:t>
            </a:r>
          </a:p>
          <a:p>
            <a:r>
              <a:rPr lang="en-US" b="1" i="1" dirty="0">
                <a:solidFill>
                  <a:schemeClr val="accent6">
                    <a:lumMod val="50000"/>
                  </a:schemeClr>
                </a:solidFill>
              </a:rPr>
              <a:t>Recommended Resolution: Revised, add date expected to submit to REVCOM</a:t>
            </a:r>
            <a:endParaRPr lang="en-US" dirty="0"/>
          </a:p>
          <a:p>
            <a:r>
              <a:rPr lang="en-US" dirty="0"/>
              <a:t>5.2.a Scope of the complete standard: replace with “</a:t>
            </a:r>
            <a:r>
              <a:rPr lang="en-US" dirty="0">
                <a:solidFill>
                  <a:schemeClr val="tx1"/>
                </a:solidFill>
              </a:rPr>
              <a:t>This recommended practice provides guidance on the implementation, configuration, and commissioning of systems sharing spectrum in frequencies below 1 GHz. It addresses the IEEE Std 802.11-2020 sub 1 GHz (S1G) physical layer (PHY), the IEEE Std 802.15.4 smart utility networking (SUN) frequency shift keying (FSK) PHY, and the IEEE Std 802.15.4 SUN Orthogonal Frequency Division Multiplexing (OFDM) PHY.”</a:t>
            </a:r>
          </a:p>
          <a:p>
            <a:r>
              <a:rPr lang="en-US" b="1" i="1" dirty="0">
                <a:solidFill>
                  <a:schemeClr val="accent6">
                    <a:lumMod val="50000"/>
                  </a:schemeClr>
                </a:solidFill>
              </a:rPr>
              <a:t>Recommended Resolution:  Accept</a:t>
            </a:r>
          </a:p>
          <a:p>
            <a:r>
              <a:rPr lang="en-US" b="1" i="1" dirty="0">
                <a:solidFill>
                  <a:schemeClr val="accent6">
                    <a:lumMod val="50000"/>
                  </a:schemeClr>
                </a:solidFill>
              </a:rPr>
              <a:t>Discussion:  Do we wish to include SUN-OQPSK in the scope?</a:t>
            </a:r>
          </a:p>
          <a:p>
            <a:endParaRPr lang="en-US" dirty="0">
              <a:solidFill>
                <a:schemeClr val="tx1"/>
              </a:solidFill>
            </a:endParaRPr>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2662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2A8D-C67C-D51F-D4A6-F10882FA8D33}"/>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dirty="0"/>
          </a:p>
        </p:txBody>
      </p:sp>
      <p:sp>
        <p:nvSpPr>
          <p:cNvPr id="3" name="Content Placeholder 2">
            <a:extLst>
              <a:ext uri="{FF2B5EF4-FFF2-40B4-BE49-F238E27FC236}">
                <a16:creationId xmlns:a16="http://schemas.microsoft.com/office/drawing/2014/main" id="{F2589877-C6AC-9467-F466-994A35C569FF}"/>
              </a:ext>
            </a:extLst>
          </p:cNvPr>
          <p:cNvSpPr>
            <a:spLocks noGrp="1"/>
          </p:cNvSpPr>
          <p:nvPr>
            <p:ph idx="1"/>
          </p:nvPr>
        </p:nvSpPr>
        <p:spPr/>
        <p:txBody>
          <a:bodyPr/>
          <a:lstStyle/>
          <a:p>
            <a:r>
              <a:rPr lang="en-US" dirty="0"/>
              <a:t>5.2.b: change to “This amendment updates and expands coexistence recommendations to address new market requirements, increasing data traffic, greater device density of devices, and increased potential for congestion based on both IEEE Std 802.11-2020 and IEEE Std 802.15.4 sub-1 GHz standards. This project includes recommendations with respect to new devices, as well as compatibility with deployed legacy devices. </a:t>
            </a:r>
          </a:p>
          <a:p>
            <a:r>
              <a:rPr lang="en-US" b="1" i="1" dirty="0">
                <a:solidFill>
                  <a:schemeClr val="accent6">
                    <a:lumMod val="50000"/>
                  </a:schemeClr>
                </a:solidFill>
              </a:rPr>
              <a:t>Recommended Resolution:  Accept</a:t>
            </a:r>
          </a:p>
          <a:p>
            <a:endParaRPr lang="en-US" dirty="0"/>
          </a:p>
        </p:txBody>
      </p:sp>
      <p:sp>
        <p:nvSpPr>
          <p:cNvPr id="4" name="Date Placeholder 3">
            <a:extLst>
              <a:ext uri="{FF2B5EF4-FFF2-40B4-BE49-F238E27FC236}">
                <a16:creationId xmlns:a16="http://schemas.microsoft.com/office/drawing/2014/main" id="{CD2C9D1F-5344-2E26-E458-2C114598854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DA902A52-EDEE-8F1B-470C-B39DEEA33CF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9598429A-C09C-F33B-EF88-345A10A90E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37820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5C44-9163-6C1D-3CD1-1B5853F57312}"/>
              </a:ext>
            </a:extLst>
          </p:cNvPr>
          <p:cNvSpPr>
            <a:spLocks noGrp="1"/>
          </p:cNvSpPr>
          <p:nvPr>
            <p:ph type="title"/>
          </p:nvPr>
        </p:nvSpPr>
        <p:spPr>
          <a:xfrm>
            <a:off x="914402" y="685803"/>
            <a:ext cx="10361084" cy="510949"/>
          </a:xfrm>
        </p:spPr>
        <p:txBody>
          <a:bodyPr>
            <a:normAutofit fontScale="90000"/>
          </a:bodyPr>
          <a:lstStyle/>
          <a:p>
            <a:r>
              <a:rPr lang="en-US" sz="2000" b="0" dirty="0"/>
              <a:t>5.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sz="2000" dirty="0"/>
          </a:p>
        </p:txBody>
      </p:sp>
      <p:sp>
        <p:nvSpPr>
          <p:cNvPr id="3" name="Content Placeholder 2">
            <a:extLst>
              <a:ext uri="{FF2B5EF4-FFF2-40B4-BE49-F238E27FC236}">
                <a16:creationId xmlns:a16="http://schemas.microsoft.com/office/drawing/2014/main" id="{C758C215-336E-C434-9774-6500C97C666E}"/>
              </a:ext>
            </a:extLst>
          </p:cNvPr>
          <p:cNvSpPr>
            <a:spLocks noGrp="1"/>
          </p:cNvSpPr>
          <p:nvPr>
            <p:ph idx="1"/>
          </p:nvPr>
        </p:nvSpPr>
        <p:spPr>
          <a:xfrm>
            <a:off x="623392" y="1275333"/>
            <a:ext cx="10838402" cy="4819081"/>
          </a:xfrm>
        </p:spPr>
        <p:txBody>
          <a:bodyPr/>
          <a:lstStyle/>
          <a:p>
            <a:r>
              <a:rPr lang="en-US" sz="2000" dirty="0"/>
              <a:t>5.5 Need for the Project: Suggested replacement:</a:t>
            </a:r>
          </a:p>
          <a:p>
            <a:r>
              <a:rPr lang="en-US" sz="2000" dirty="0"/>
              <a:t>	“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a:p>
            <a:r>
              <a:rPr lang="en-US" sz="2000" b="1" i="1" dirty="0">
                <a:solidFill>
                  <a:schemeClr val="accent6">
                    <a:lumMod val="50000"/>
                  </a:schemeClr>
                </a:solidFill>
              </a:rPr>
              <a:t>Recommended Resolution:  Accept</a:t>
            </a:r>
          </a:p>
          <a:p>
            <a:endParaRPr lang="en-US" sz="2000" dirty="0"/>
          </a:p>
        </p:txBody>
      </p:sp>
      <p:sp>
        <p:nvSpPr>
          <p:cNvPr id="4" name="Date Placeholder 3">
            <a:extLst>
              <a:ext uri="{FF2B5EF4-FFF2-40B4-BE49-F238E27FC236}">
                <a16:creationId xmlns:a16="http://schemas.microsoft.com/office/drawing/2014/main" id="{A92819FB-F2E2-D8F9-C73F-030E0F1545D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1BDA13A-64AA-B57A-31CF-BA4A2E326D6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AA583761-3798-049F-9A90-52AF2EBEA53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3952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551330-8E4D-9FCE-E6DB-BF9AD86B8C70}"/>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dirty="0"/>
          </a:p>
        </p:txBody>
      </p:sp>
      <p:sp>
        <p:nvSpPr>
          <p:cNvPr id="3" name="Content Placeholder 2">
            <a:extLst>
              <a:ext uri="{FF2B5EF4-FFF2-40B4-BE49-F238E27FC236}">
                <a16:creationId xmlns:a16="http://schemas.microsoft.com/office/drawing/2014/main" id="{81AD9F81-9E3C-40DF-338E-376BE7DBC3D2}"/>
              </a:ext>
            </a:extLst>
          </p:cNvPr>
          <p:cNvSpPr>
            <a:spLocks noGrp="1"/>
          </p:cNvSpPr>
          <p:nvPr>
            <p:ph idx="1"/>
          </p:nvPr>
        </p:nvSpPr>
        <p:spPr/>
        <p:txBody>
          <a:bodyPr/>
          <a:lstStyle/>
          <a:p>
            <a:r>
              <a:rPr lang="en-US" sz="1800" dirty="0"/>
              <a:t>8.1 Additional Explanatory Notes:  Must include full names of all standards cited. Suggest replace with the following:</a:t>
            </a:r>
          </a:p>
          <a:p>
            <a:endParaRPr lang="en-US" sz="1800" dirty="0"/>
          </a:p>
          <a:p>
            <a:r>
              <a:rPr lang="en-US" sz="1800" dirty="0"/>
              <a:t>8.1 Additional Explanatory Notes:</a:t>
            </a:r>
          </a:p>
          <a:p>
            <a:r>
              <a:rPr lang="en-US" sz="1800" dirty="0"/>
              <a:t>5.2a, 5.2b, 5.5:</a:t>
            </a:r>
          </a:p>
          <a:p>
            <a:pPr lvl="1"/>
            <a:r>
              <a:rPr lang="en-US" sz="1800" dirty="0"/>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1"/>
            <a:r>
              <a:rPr lang="en-US" sz="1800" dirty="0"/>
              <a:t>IEEE Std 802.15-2020: IEEE Standard for Low-Rate Wireless Networks</a:t>
            </a:r>
          </a:p>
          <a:p>
            <a:r>
              <a:rPr lang="en-US" sz="2400" b="1" i="1" dirty="0">
                <a:solidFill>
                  <a:schemeClr val="accent6">
                    <a:lumMod val="50000"/>
                  </a:schemeClr>
                </a:solidFill>
              </a:rPr>
              <a:t>Recommended Resolution:  Revised:  </a:t>
            </a:r>
          </a:p>
          <a:p>
            <a:pPr lvl="1"/>
            <a:r>
              <a:rPr lang="en-US" sz="2000" dirty="0"/>
              <a:t>As proposed but add missing “.4”: IEEE Std 802.15</a:t>
            </a:r>
            <a:r>
              <a:rPr lang="en-US" sz="2000" dirty="0">
                <a:solidFill>
                  <a:srgbClr val="FF0000"/>
                </a:solidFill>
              </a:rPr>
              <a:t>.4</a:t>
            </a:r>
            <a:r>
              <a:rPr lang="en-US" sz="2000" dirty="0"/>
              <a:t>-2020: IEEE Standard for Low-Rate Wireless Networks</a:t>
            </a:r>
            <a:endParaRPr lang="en-US" sz="2000" b="1" i="1" dirty="0">
              <a:solidFill>
                <a:schemeClr val="accent6">
                  <a:lumMod val="50000"/>
                </a:schemeClr>
              </a:solidFill>
            </a:endParaRPr>
          </a:p>
          <a:p>
            <a:endParaRPr lang="en-US" sz="2200" dirty="0"/>
          </a:p>
        </p:txBody>
      </p:sp>
      <p:sp>
        <p:nvSpPr>
          <p:cNvPr id="4" name="Date Placeholder 3">
            <a:extLst>
              <a:ext uri="{FF2B5EF4-FFF2-40B4-BE49-F238E27FC236}">
                <a16:creationId xmlns:a16="http://schemas.microsoft.com/office/drawing/2014/main" id="{C7F47CB1-3E28-EDAD-D7CF-BF710A2231B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9ADCC-5EA1-5641-1BAE-0CEFB93AAFC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32956059-75EA-876A-593B-45ED24BACEA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11690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9378-8883-1139-CB0E-880873A3A398}"/>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(4)</a:t>
            </a:r>
            <a:endParaRPr lang="en-US" dirty="0"/>
          </a:p>
        </p:txBody>
      </p:sp>
      <p:sp>
        <p:nvSpPr>
          <p:cNvPr id="3" name="Content Placeholder 2">
            <a:extLst>
              <a:ext uri="{FF2B5EF4-FFF2-40B4-BE49-F238E27FC236}">
                <a16:creationId xmlns:a16="http://schemas.microsoft.com/office/drawing/2014/main" id="{677186CC-412A-4540-543A-014CEBD58C1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CSD 1.1.1 Change “defined in the 802.11 and 802.15.4 standards.” to “defined in IEEE Std 802.11 and IEEE Std 802.15.4 standards”</a:t>
            </a:r>
          </a:p>
          <a:p>
            <a:r>
              <a:rPr lang="en-US" b="1" i="1" dirty="0">
                <a:solidFill>
                  <a:schemeClr val="accent6">
                    <a:lumMod val="50000"/>
                  </a:schemeClr>
                </a:solidFill>
              </a:rPr>
              <a:t>Recommended Resolution:  Accept</a:t>
            </a:r>
            <a:endParaRPr lang="en-US" b="0" i="0" dirty="0">
              <a:solidFill>
                <a:srgbClr val="000000"/>
              </a:solidFill>
              <a:effectLst/>
              <a:latin typeface="Times New Roman" panose="02020603050405020304" pitchFamily="18" charset="0"/>
            </a:endParaRPr>
          </a:p>
          <a:p>
            <a:endParaRPr lang="en-US" b="0" dirty="0">
              <a:latin typeface="Times New Roman" panose="02020603050405020304" pitchFamily="18" charset="0"/>
            </a:endParaRPr>
          </a:p>
          <a:p>
            <a:r>
              <a:rPr lang="en-US" b="0" dirty="0">
                <a:latin typeface="Times New Roman" panose="02020603050405020304" pitchFamily="18" charset="0"/>
              </a:rPr>
              <a:t>CSD 1.2.1 change “on uses of” to “on the use of” – Change 802.1 to 802.11</a:t>
            </a:r>
            <a:br>
              <a:rPr lang="en-US" b="0" dirty="0">
                <a:latin typeface="Times New Roman" panose="02020603050405020304" pitchFamily="18" charset="0"/>
              </a:rPr>
            </a:br>
            <a:r>
              <a:rPr lang="en-US" b="0" dirty="0">
                <a:latin typeface="Times New Roman" panose="02020603050405020304" pitchFamily="18" charset="0"/>
              </a:rPr>
              <a:t>Make “Sub-1 GHz” format i.e. capitalization and spaces consistent. Throughout the CSD and PAR.</a:t>
            </a:r>
          </a:p>
          <a:p>
            <a:r>
              <a:rPr lang="en-US" b="1" i="1" dirty="0">
                <a:solidFill>
                  <a:schemeClr val="accent6">
                    <a:lumMod val="50000"/>
                  </a:schemeClr>
                </a:solidFill>
              </a:rPr>
              <a:t>Recommended Resolution:  Accept</a:t>
            </a:r>
          </a:p>
          <a:p>
            <a:endParaRPr lang="en-US" b="0" dirty="0">
              <a:latin typeface="Times New Roman" panose="02020603050405020304" pitchFamily="18" charset="0"/>
            </a:endParaRPr>
          </a:p>
          <a:p>
            <a:endParaRPr lang="en-US" b="0" dirty="0">
              <a:latin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18686B3-0170-3905-6F6C-448CB12AA4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01BC556-1608-2B07-77BB-774B28177E9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D1F879A5-FE5A-18E5-9DDF-71E9AD266ED0}"/>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59258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1D30D-FF12-9770-FC9E-218C9F594CFC}"/>
              </a:ext>
            </a:extLst>
          </p:cNvPr>
          <p:cNvSpPr>
            <a:spLocks noGrp="1"/>
          </p:cNvSpPr>
          <p:nvPr>
            <p:ph type="title"/>
          </p:nvPr>
        </p:nvSpPr>
        <p:spPr/>
        <p:txBody>
          <a:bodyPr/>
          <a:lstStyle/>
          <a:p>
            <a:pPr algn="ctr"/>
            <a:r>
              <a:rPr lang="en-US" dirty="0"/>
              <a:t>Comments from 802.3</a:t>
            </a:r>
          </a:p>
        </p:txBody>
      </p:sp>
      <p:sp>
        <p:nvSpPr>
          <p:cNvPr id="4" name="Date Placeholder 3">
            <a:extLst>
              <a:ext uri="{FF2B5EF4-FFF2-40B4-BE49-F238E27FC236}">
                <a16:creationId xmlns:a16="http://schemas.microsoft.com/office/drawing/2014/main" id="{11F59DCA-48D1-A5D7-C46D-879021DFEB2C}"/>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1185050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1964</Words>
  <Application>Microsoft Office PowerPoint</Application>
  <PresentationFormat>Widescreen</PresentationFormat>
  <Paragraphs>153</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Enhanced Sub 1 GHz Study Group:  PAR and CSD Comment resolution</vt:lpstr>
      <vt:lpstr>PAR and CSD Comment Review and Resolution</vt:lpstr>
      <vt:lpstr>802.11 Comments</vt:lpstr>
      <vt:lpstr>5. 802.19.3a - Recommended Practice Amendment: Enhanced sub-1GHz Coexistence , PAR and CSD</vt:lpstr>
      <vt:lpstr>5. 802.19.3a - Recommended Practice Amendment: Enhanced sub-1GHz Coexistence , PAR and CSD (2)</vt:lpstr>
      <vt:lpstr>5. 802.19.3a - Recommended Practice Amendment: Enhanced sub-1GHz Coexistence , PAR and CSD (3)</vt:lpstr>
      <vt:lpstr>5. 802.19.3a - Recommended Practice Amendment: Enhanced sub-1GHz Coexistence , PAR and CSD (3)</vt:lpstr>
      <vt:lpstr>5. 802.19.3a - Recommended Practice Amendment: Enhanced sub-1GHz Coexistence , PAR and CSD (4)</vt:lpstr>
      <vt:lpstr>Comments from 802.3</vt:lpstr>
      <vt:lpstr>Comments from 802.3</vt:lpstr>
      <vt:lpstr>Comments from 802.3</vt:lpstr>
      <vt:lpstr>Comments from 802.15</vt:lpstr>
      <vt:lpstr>PAR and CSD Review by 802.15 SCM</vt:lpstr>
      <vt:lpstr>PAR and CSD Review by 802.15 SCM</vt:lpstr>
      <vt:lpstr>PAR and CSD Review by 802.15 SCM</vt:lpstr>
      <vt:lpstr>PAR and CSD Review by 802.15 SCM</vt:lpstr>
      <vt:lpstr>PAR and CSD Review by 802.15 SCM</vt:lpstr>
      <vt:lpstr>SG/WG Motions: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Sub 1 GHz Study Group:  PAR and CSD Comment resolution</dc:title>
  <dc:creator>ben@blindcreek.com</dc:creator>
  <cp:lastModifiedBy>ben@blindcreek.com</cp:lastModifiedBy>
  <cp:revision>8</cp:revision>
  <dcterms:created xsi:type="dcterms:W3CDTF">2023-11-14T21:14:57Z</dcterms:created>
  <dcterms:modified xsi:type="dcterms:W3CDTF">2023-11-15T03:18:13Z</dcterms:modified>
</cp:coreProperties>
</file>