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33" r:id="rId3"/>
    <p:sldId id="340" r:id="rId4"/>
    <p:sldId id="328" r:id="rId5"/>
    <p:sldId id="261" r:id="rId6"/>
    <p:sldId id="263" r:id="rId7"/>
    <p:sldId id="341" r:id="rId8"/>
    <p:sldId id="265" r:id="rId9"/>
    <p:sldId id="266" r:id="rId10"/>
    <p:sldId id="270" r:id="rId11"/>
    <p:sldId id="330" r:id="rId12"/>
    <p:sldId id="331" r:id="rId13"/>
    <p:sldId id="332" r:id="rId14"/>
    <p:sldId id="264" r:id="rId15"/>
    <p:sldId id="312" r:id="rId16"/>
    <p:sldId id="311" r:id="rId17"/>
    <p:sldId id="315" r:id="rId18"/>
    <p:sldId id="314" r:id="rId1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07" autoAdjust="0"/>
    <p:restoredTop sz="94127" autoAdjust="0"/>
  </p:normalViewPr>
  <p:slideViewPr>
    <p:cSldViewPr>
      <p:cViewPr varScale="1">
        <p:scale>
          <a:sx n="73" d="100"/>
          <a:sy n="73" d="100"/>
        </p:scale>
        <p:origin x="209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September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2023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2023-11-06</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58306929"/>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65024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406400" y="1381760"/>
            <a:ext cx="9022080" cy="5120640"/>
          </a:xfrm>
        </p:spPr>
        <p:txBody>
          <a:bodyPr/>
          <a:lstStyle/>
          <a:p>
            <a:pPr>
              <a:buClrTx/>
            </a:pPr>
            <a:r>
              <a:rPr lang="en-GB" altLang="en-US" sz="1707" dirty="0">
                <a:ea typeface="MS Gothic" panose="020B0609070205080204" pitchFamily="49" charset="-128"/>
              </a:rPr>
              <a:t>All participation in IEEE 802 Working Group meetings is on an individual basis</a:t>
            </a:r>
          </a:p>
          <a:p>
            <a:pPr>
              <a:buClrTx/>
            </a:pPr>
            <a:r>
              <a:rPr lang="en-GB" altLang="en-US" sz="1493" i="1" dirty="0">
                <a:ea typeface="MS Gothic" panose="020B0609070205080204" pitchFamily="49" charset="-128"/>
              </a:rPr>
              <a:t>•     </a:t>
            </a:r>
            <a:r>
              <a:rPr lang="en-GB" altLang="en-US" sz="1493" dirty="0">
                <a:ea typeface="MS Gothic" panose="020B0609070205080204" pitchFamily="49" charset="-128"/>
              </a:rPr>
              <a:t>Participants in the IEEE standards development individual process shall act based on their qualifications and experience. (</a:t>
            </a:r>
            <a:r>
              <a:rPr lang="en-GB" altLang="en-US" sz="1493" u="sng" dirty="0">
                <a:solidFill>
                  <a:srgbClr val="CCCCFF"/>
                </a:solidFill>
                <a:ea typeface="MS Gothic" panose="020B0609070205080204" pitchFamily="49" charset="-128"/>
                <a:hlinkClick r:id="rId2"/>
              </a:rPr>
              <a:t>https://standards.ieee.org/develop/policies/bylaws/sb_bylaws.pdf</a:t>
            </a:r>
            <a:r>
              <a:rPr lang="en-GB" altLang="en-US" sz="1493" dirty="0">
                <a:ea typeface="MS Gothic" panose="020B0609070205080204" pitchFamily="49" charset="-128"/>
              </a:rPr>
              <a:t>section 5.2.1)</a:t>
            </a:r>
          </a:p>
          <a:p>
            <a:pPr>
              <a:buClrTx/>
            </a:pPr>
            <a:r>
              <a:rPr lang="en-GB" altLang="en-US" sz="1493"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93" dirty="0" err="1">
                <a:ea typeface="MS Gothic" panose="020B0609070205080204" pitchFamily="49" charset="-128"/>
              </a:rPr>
              <a:t>subclause</a:t>
            </a:r>
            <a:r>
              <a:rPr lang="en-GB" altLang="en-US" sz="1493" dirty="0">
                <a:ea typeface="MS Gothic" panose="020B0609070205080204" pitchFamily="49" charset="-128"/>
              </a:rPr>
              <a:t> 4.2.1 “Establishment”, of the IEEE 802 LMSC Working Group Policies and Procedures)</a:t>
            </a:r>
          </a:p>
          <a:p>
            <a:pPr marL="364079"/>
            <a:r>
              <a:rPr lang="en-GB" altLang="en-US" sz="1493"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64079"/>
            <a:r>
              <a:rPr lang="en-GB" altLang="en-US" sz="1493"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93" u="sng" dirty="0">
                <a:solidFill>
                  <a:srgbClr val="CCCCFF"/>
                </a:solidFill>
                <a:ea typeface="MS Gothic" panose="020B0609070205080204" pitchFamily="49" charset="-128"/>
                <a:hlinkClick r:id="rId3"/>
              </a:rPr>
              <a:t>https://standards.ieee.org/develop/policies/bylaws/sb_bylaws.pdf </a:t>
            </a:r>
            <a:r>
              <a:rPr lang="en-GB" altLang="en-US" sz="1493" dirty="0">
                <a:ea typeface="MS Gothic" panose="020B0609070205080204" pitchFamily="49" charset="-128"/>
              </a:rPr>
              <a:t> section 5.2.1.3 and the IEEE 802 LMSC Working Group Policies and Procedures, </a:t>
            </a:r>
            <a:r>
              <a:rPr lang="en-GB" altLang="en-US" sz="1493" dirty="0" err="1">
                <a:ea typeface="MS Gothic" panose="020B0609070205080204" pitchFamily="49" charset="-128"/>
              </a:rPr>
              <a:t>subclause</a:t>
            </a:r>
            <a:r>
              <a:rPr lang="en-GB" altLang="en-US" sz="1493" dirty="0">
                <a:ea typeface="MS Gothic" panose="020B0609070205080204" pitchFamily="49" charset="-128"/>
              </a:rPr>
              <a:t> 3.4.1 “Chair”, list item x.</a:t>
            </a:r>
          </a:p>
          <a:p>
            <a:pPr>
              <a:buClrTx/>
            </a:pPr>
            <a:r>
              <a:rPr lang="en-GB" altLang="en-US" sz="1707"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93" dirty="0">
                <a:ea typeface="MS Gothic" panose="020B0609070205080204" pitchFamily="49" charset="-128"/>
              </a:rPr>
              <a:t>(Latest revision of IEEE 802 LMSC Working Group Policies and Procedures: </a:t>
            </a:r>
            <a:r>
              <a:rPr lang="en-GB" altLang="en-US" sz="1493" dirty="0">
                <a:ea typeface="MS Gothic" panose="020B0609070205080204" pitchFamily="49" charset="-128"/>
                <a:hlinkClick r:id="rId4"/>
              </a:rPr>
              <a:t>http://www.ieee802.org/devdocs.shtml</a:t>
            </a:r>
            <a:r>
              <a:rPr lang="en-GB" altLang="en-US" sz="1493" dirty="0">
                <a:ea typeface="MS Gothic" panose="020B0609070205080204" pitchFamily="49" charset="-128"/>
              </a:rPr>
              <a:t> and Participation slide: </a:t>
            </a:r>
            <a:r>
              <a:rPr lang="en-GB" altLang="en-US" sz="1493" dirty="0">
                <a:ea typeface="MS Gothic" panose="020B0609070205080204" pitchFamily="49" charset="-128"/>
                <a:hlinkClick r:id="rId5"/>
              </a:rPr>
              <a:t>https://mentor.ieee.org/802-ec/dcn/16/ec-16-0180-03-00EC-ieee-802-participation-slide.ppt</a:t>
            </a:r>
            <a:r>
              <a:rPr lang="en-GB" altLang="en-US" sz="1493" dirty="0">
                <a:ea typeface="MS Gothic" panose="020B0609070205080204" pitchFamily="49" charset="-128"/>
              </a:rPr>
              <a:t> )</a:t>
            </a:r>
            <a:br>
              <a:rPr lang="en-GB" altLang="en-US" sz="1493" dirty="0">
                <a:ea typeface="MS Gothic" panose="020B0609070205080204" pitchFamily="49" charset="-128"/>
              </a:rPr>
            </a:br>
            <a:endParaRPr lang="en-GB" altLang="en-US" sz="1493" dirty="0">
              <a:ea typeface="MS Gothic" panose="020B0609070205080204" pitchFamily="49" charset="-128"/>
            </a:endParaRPr>
          </a:p>
          <a:p>
            <a:endParaRPr lang="en-US" sz="128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#5</a:t>
            </a:r>
            <a:endParaRPr lang="en-US" altLang="en-US" sz="2560" dirty="0"/>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743374" y="355600"/>
            <a:ext cx="2457014" cy="291253"/>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920" dirty="0"/>
              <a:t>By participating in this activity, you agree to comply with the IEEE Code of Ethics, all applicable laws, and all IEEE policies and procedures including, but not limited to, the IEEE SA Copyright Policy.</a:t>
            </a:r>
            <a:endParaRPr lang="en-US" sz="1920" dirty="0"/>
          </a:p>
          <a:p>
            <a:pPr lvl="1">
              <a:buFont typeface="Arial" panose="020B0604020202020204" pitchFamily="34" charset="0"/>
              <a:buChar char="•"/>
            </a:pPr>
            <a:r>
              <a:rPr lang="en-GB" sz="1493" dirty="0"/>
              <a:t>Previously Published material (copyright assertion indicated) shall not be presented/submitted to the Working Group nor incorporated into a Working Group draft unless permission is granted. </a:t>
            </a:r>
            <a:endParaRPr lang="en-US" sz="1493" dirty="0"/>
          </a:p>
          <a:p>
            <a:pPr lvl="1">
              <a:buFont typeface="Arial" panose="020B0604020202020204" pitchFamily="34" charset="0"/>
              <a:buChar char="•"/>
            </a:pPr>
            <a:r>
              <a:rPr lang="en-GB" sz="1493" dirty="0"/>
              <a:t>Prior to presentation or submission, you shall notify the Working Group Chair of previously Published material and should assist the Chair in obtaining copyright permission acceptable to IEEE SA.</a:t>
            </a:r>
            <a:endParaRPr lang="en-US" sz="1493" dirty="0"/>
          </a:p>
          <a:p>
            <a:pPr lvl="1">
              <a:buFont typeface="Arial" panose="020B0604020202020204" pitchFamily="34" charset="0"/>
              <a:buChar char="•"/>
            </a:pPr>
            <a:r>
              <a:rPr lang="en-GB" sz="1493" dirty="0"/>
              <a:t>For material that is not previously Published, IEEE is automatically granted a license to use any material that is presented or submitted</a:t>
            </a:r>
            <a:endParaRPr lang="en-US" sz="1493"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1707" dirty="0"/>
              <a:t>The IEEE SA Copyright Policy is described in the IEEE SA Standards Board Bylaws and IEEE SA Standards Board Operations Manual</a:t>
            </a:r>
          </a:p>
          <a:p>
            <a:pPr marL="853467" lvl="1" indent="-365771">
              <a:buFont typeface="Arial" panose="020B0604020202020204" pitchFamily="34" charset="0"/>
              <a:buChar char="•"/>
            </a:pPr>
            <a:r>
              <a:rPr lang="en-US" sz="1493" dirty="0"/>
              <a:t>IEEE SA Copyright Policy, see </a:t>
            </a:r>
            <a:br>
              <a:rPr lang="en-US" sz="1493" dirty="0"/>
            </a:br>
            <a:r>
              <a:rPr lang="en-US" sz="1493" dirty="0"/>
              <a:t>	Clause 7 of the IEEE SA Standards Board Bylaws</a:t>
            </a:r>
            <a:br>
              <a:rPr lang="en-US" sz="1493" dirty="0"/>
            </a:br>
            <a:r>
              <a:rPr lang="en-US" sz="1493" dirty="0"/>
              <a:t> 	</a:t>
            </a:r>
            <a:r>
              <a:rPr lang="en-US" sz="1493" dirty="0">
                <a:hlinkClick r:id="rId2"/>
              </a:rPr>
              <a:t>https://standards.ieee.org/about/policies/bylaws/sect6-7.html#7</a:t>
            </a:r>
            <a:br>
              <a:rPr lang="en-US" sz="1493" dirty="0"/>
            </a:br>
            <a:r>
              <a:rPr lang="en-US" sz="1493" dirty="0"/>
              <a:t>	Clause 6.1 of the IEEE SA Standards Board Operations Manual</a:t>
            </a:r>
            <a:br>
              <a:rPr lang="en-US" sz="1493" dirty="0"/>
            </a:br>
            <a:r>
              <a:rPr lang="en-US" sz="1493" dirty="0"/>
              <a:t>	</a:t>
            </a:r>
            <a:r>
              <a:rPr lang="en-US" sz="1493" dirty="0">
                <a:hlinkClick r:id="rId3"/>
              </a:rPr>
              <a:t>https://standards.ieee.org/about/policies/opman/sect6.html</a:t>
            </a:r>
            <a:endParaRPr lang="en-US" sz="1493" dirty="0"/>
          </a:p>
          <a:p>
            <a:pPr>
              <a:buFont typeface="Arial" panose="020B0604020202020204" pitchFamily="34" charset="0"/>
              <a:buChar char="•"/>
            </a:pPr>
            <a:r>
              <a:rPr lang="en-US" sz="1707" dirty="0"/>
              <a:t>IEEE SA Copyright Permission</a:t>
            </a:r>
          </a:p>
          <a:p>
            <a:pPr marL="853467" lvl="1" indent="-365771">
              <a:buFont typeface="Arial" panose="020B0604020202020204" pitchFamily="34" charset="0"/>
              <a:buChar char="•"/>
            </a:pPr>
            <a:r>
              <a:rPr lang="en-US" sz="1493" dirty="0">
                <a:hlinkClick r:id="rId4"/>
              </a:rPr>
              <a:t>https://standards.ieee.org/content/dam/ieee-standards/standards/web/documents/other/permissionltrs.zip</a:t>
            </a:r>
            <a:endParaRPr lang="en-US" sz="1493" dirty="0"/>
          </a:p>
          <a:p>
            <a:pPr>
              <a:buFont typeface="Arial" panose="020B0604020202020204" pitchFamily="34" charset="0"/>
              <a:buChar char="•"/>
            </a:pPr>
            <a:r>
              <a:rPr lang="en-US" sz="1707" dirty="0"/>
              <a:t>IEEE SA Copyright FAQs</a:t>
            </a:r>
          </a:p>
          <a:p>
            <a:pPr marL="853467" lvl="1" indent="-365771">
              <a:buFont typeface="Arial" panose="020B0604020202020204" pitchFamily="34" charset="0"/>
              <a:buChar char="•"/>
            </a:pPr>
            <a:r>
              <a:rPr lang="en-US" sz="1493" dirty="0">
                <a:hlinkClick r:id="rId5"/>
              </a:rPr>
              <a:t>http://standards.ieee.org/faqs/copyrights.html/</a:t>
            </a:r>
            <a:endParaRPr lang="en-US" sz="1493" dirty="0"/>
          </a:p>
          <a:p>
            <a:pPr>
              <a:buFont typeface="Arial" panose="020B0604020202020204" pitchFamily="34" charset="0"/>
              <a:buChar char="•"/>
            </a:pPr>
            <a:r>
              <a:rPr lang="en-US" sz="1707" dirty="0"/>
              <a:t>IEEE SA Best Practices for IEEE Standards Development </a:t>
            </a:r>
          </a:p>
          <a:p>
            <a:pPr marL="853467" lvl="1" indent="-365771">
              <a:buFont typeface="Arial" panose="020B0604020202020204" pitchFamily="34" charset="0"/>
              <a:buChar char="•"/>
            </a:pPr>
            <a:r>
              <a:rPr lang="en-US" sz="1493" dirty="0">
                <a:hlinkClick r:id="rId6"/>
              </a:rPr>
              <a:t>http://standards.ieee.org/develop/policies/best_practices_for_ieee_standards_development_051215.pdf</a:t>
            </a:r>
            <a:endParaRPr lang="en-US" sz="1493" dirty="0"/>
          </a:p>
          <a:p>
            <a:pPr>
              <a:buFont typeface="Arial" panose="020B0604020202020204" pitchFamily="34" charset="0"/>
              <a:buChar char="•"/>
            </a:pPr>
            <a:r>
              <a:rPr lang="en-US" sz="1707" dirty="0"/>
              <a:t>Distribution of Draft Standards (see 6.1.3 of the SASB Operations Manual)</a:t>
            </a:r>
          </a:p>
          <a:p>
            <a:pPr marL="853467" lvl="1" indent="-365771">
              <a:buFont typeface="Arial" panose="020B0604020202020204" pitchFamily="34" charset="0"/>
              <a:buChar char="•"/>
            </a:pPr>
            <a:r>
              <a:rPr lang="en-US" sz="1493" dirty="0">
                <a:hlinkClick r:id="rId3"/>
              </a:rPr>
              <a:t>https://standards.ieee.org/about/policies/opman/sect6.html</a:t>
            </a:r>
            <a:endParaRPr lang="en-US" sz="1493"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3375162525"/>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Acting Chair</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November 2023 </a:t>
            </a:r>
            <a:endParaRPr lang="en-GB" dirty="0"/>
          </a:p>
        </p:txBody>
      </p:sp>
      <p:sp>
        <p:nvSpPr>
          <p:cNvPr id="11" name="Title 1">
            <a:extLst>
              <a:ext uri="{FF2B5EF4-FFF2-40B4-BE49-F238E27FC236}">
                <a16:creationId xmlns:a16="http://schemas.microsoft.com/office/drawing/2014/main" id="{023E9B9A-AF05-CE3C-A3E3-F8013E2E194F}"/>
              </a:ext>
            </a:extLst>
          </p:cNvPr>
          <p:cNvSpPr txBox="1">
            <a:spLocks/>
          </p:cNvSpPr>
          <p:nvPr/>
        </p:nvSpPr>
        <p:spPr bwMode="auto">
          <a:xfrm>
            <a:off x="609600" y="646854"/>
            <a:ext cx="8277016"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200" kern="0" dirty="0"/>
              <a:t>Coexistence Assessment documents</a:t>
            </a:r>
          </a:p>
        </p:txBody>
      </p:sp>
      <p:sp>
        <p:nvSpPr>
          <p:cNvPr id="12" name="Content Placeholder 2">
            <a:extLst>
              <a:ext uri="{FF2B5EF4-FFF2-40B4-BE49-F238E27FC236}">
                <a16:creationId xmlns:a16="http://schemas.microsoft.com/office/drawing/2014/main" id="{4136E7CF-E4E4-4878-F5A6-6CD8460C44A2}"/>
              </a:ext>
            </a:extLst>
          </p:cNvPr>
          <p:cNvSpPr>
            <a:spLocks noGrp="1"/>
          </p:cNvSpPr>
          <p:nvPr>
            <p:ph idx="1"/>
          </p:nvPr>
        </p:nvSpPr>
        <p:spPr>
          <a:xfrm>
            <a:off x="731520" y="2113282"/>
            <a:ext cx="8288868" cy="4387427"/>
          </a:xfrm>
        </p:spPr>
        <p:txBody>
          <a:bodyPr/>
          <a:lstStyle/>
          <a:p>
            <a:r>
              <a:rPr lang="en-US" dirty="0"/>
              <a:t>There were no ballots on Coexistence Assessment document since the September session</a:t>
            </a:r>
          </a:p>
          <a:p>
            <a:endParaRPr lang="en-US" dirty="0"/>
          </a:p>
        </p:txBody>
      </p:sp>
    </p:spTree>
    <p:extLst>
      <p:ext uri="{BB962C8B-B14F-4D97-AF65-F5344CB8AC3E}">
        <p14:creationId xmlns:p14="http://schemas.microsoft.com/office/powerpoint/2010/main" val="2656952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Agenda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2000" b="0" i="0" dirty="0">
                <a:solidFill>
                  <a:srgbClr val="000000"/>
                </a:solidFill>
                <a:effectLst/>
                <a:latin typeface="Calibri" panose="020F0502020204030204" pitchFamily="34" charset="0"/>
              </a:rPr>
              <a:t>Liaison Reports</a:t>
            </a:r>
          </a:p>
          <a:p>
            <a:r>
              <a:rPr lang="en-US" sz="2000" b="0" i="0" dirty="0">
                <a:solidFill>
                  <a:srgbClr val="000000"/>
                </a:solidFill>
                <a:effectLst/>
                <a:latin typeface="Calibri" panose="020F0502020204030204" pitchFamily="34" charset="0"/>
              </a:rPr>
              <a:t>Enhanced Sub 1 GHz Study Group to amend IEEE 802.19.3 Standard</a:t>
            </a:r>
            <a:endParaRPr lang="en-US" sz="1573" b="0" dirty="0"/>
          </a:p>
          <a:p>
            <a:pPr lvl="1"/>
            <a:r>
              <a:rPr lang="en-US" sz="1573" b="0" dirty="0"/>
              <a:t>IEEE Recommended Practice for Local and Metropolitan Area Networks--Part 19: Coexistence Methods for IEEE 802.11 and IEEE 802.15.4 Based Systems Operating in the Sub-1 GHz Frequency Bands</a:t>
            </a:r>
          </a:p>
          <a:p>
            <a:pPr lvl="1"/>
            <a:r>
              <a:rPr lang="en-US" sz="1573" dirty="0"/>
              <a:t>PAR and CSD Comment resolution</a:t>
            </a:r>
            <a:endParaRPr lang="en-US" sz="2000" b="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129686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Schedule (WG/SG)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3200" dirty="0"/>
              <a:t>Tuesday November 14 </a:t>
            </a:r>
          </a:p>
          <a:p>
            <a:r>
              <a:rPr lang="en-US" sz="3200" dirty="0"/>
              <a:t>PM3 </a:t>
            </a:r>
          </a:p>
          <a:p>
            <a:r>
              <a:rPr lang="en-US" sz="3200" dirty="0"/>
              <a:t>(7</a:t>
            </a:r>
            <a:r>
              <a:rPr lang="en-US" sz="3200" dirty="0">
                <a:sym typeface="Wingdings" panose="05000000000000000000" pitchFamily="2" charset="2"/>
              </a:rPr>
              <a:t>:30 PM – 9:30 PM Honolulu Time</a:t>
            </a:r>
            <a:r>
              <a:rPr lang="en-US" sz="3200" dirty="0"/>
              <a:t>) </a:t>
            </a:r>
          </a:p>
          <a:p>
            <a:endParaRPr lang="en-US" sz="3200" dirty="0"/>
          </a:p>
          <a:p>
            <a:r>
              <a:rPr lang="en-US" sz="3200" dirty="0"/>
              <a:t>Wednesday November 15</a:t>
            </a:r>
          </a:p>
          <a:p>
            <a:r>
              <a:rPr lang="en-US" sz="3200" dirty="0"/>
              <a:t>AM 1 </a:t>
            </a:r>
          </a:p>
          <a:p>
            <a:r>
              <a:rPr lang="en-US" sz="3200" dirty="0"/>
              <a:t>(8:00</a:t>
            </a:r>
            <a:r>
              <a:rPr lang="en-US" sz="3200" dirty="0">
                <a:sym typeface="Wingdings" panose="05000000000000000000" pitchFamily="2" charset="2"/>
              </a:rPr>
              <a:t> AM – 10:00 AM Honolulu Time</a:t>
            </a:r>
            <a:r>
              <a:rPr lang="en-US" sz="3200" dirty="0"/>
              <a:t>) </a:t>
            </a:r>
          </a:p>
          <a:p>
            <a:endParaRPr lang="en-US" sz="3200" dirty="0"/>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160241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133" dirty="0"/>
              <a:t>This meeting is part of the November IEEE 802 wireless interim session</a:t>
            </a:r>
          </a:p>
          <a:p>
            <a:pPr lvl="1">
              <a:buFont typeface="Arial" panose="020B0604020202020204" pitchFamily="34" charset="0"/>
              <a:buChar char="•"/>
            </a:pPr>
            <a:endParaRPr lang="en-US" sz="1707" dirty="0"/>
          </a:p>
          <a:p>
            <a:pPr>
              <a:buFont typeface="Arial" panose="020B0604020202020204" pitchFamily="34" charset="0"/>
              <a:buChar char="•"/>
            </a:pPr>
            <a:r>
              <a:rPr lang="en-US" sz="2133" dirty="0"/>
              <a:t>You must pay the registration fee whether attending in-person or remotely</a:t>
            </a:r>
          </a:p>
          <a:p>
            <a:pPr lvl="1">
              <a:buFont typeface="Arial" panose="020B0604020202020204" pitchFamily="34" charset="0"/>
              <a:buChar char="•"/>
            </a:pPr>
            <a:endParaRPr lang="en-US" sz="1707" dirty="0"/>
          </a:p>
          <a:p>
            <a:pPr>
              <a:buFont typeface="Arial" panose="020B0604020202020204" pitchFamily="34" charset="0"/>
              <a:buChar char="•"/>
            </a:pPr>
            <a:r>
              <a:rPr lang="en-US" sz="2133" dirty="0"/>
              <a:t>If you have not already done so, you can register here: </a:t>
            </a:r>
            <a:r>
              <a:rPr lang="en-US" sz="2133" dirty="0">
                <a:hlinkClick r:id="rId2"/>
              </a:rPr>
              <a:t>https://web.cvent.com/event/adea36bb-d70a-4157-b7e8-97d554e398cf/summary</a:t>
            </a:r>
            <a:endParaRPr lang="en-US" sz="2133" dirty="0"/>
          </a:p>
          <a:p>
            <a:pPr>
              <a:buFont typeface="Arial" panose="020B0604020202020204" pitchFamily="34" charset="0"/>
              <a:buChar char="•"/>
            </a:pPr>
            <a:endParaRPr lang="en-US" sz="1707" dirty="0"/>
          </a:p>
          <a:p>
            <a:pPr>
              <a:buFont typeface="Arial" panose="020B0604020202020204" pitchFamily="34" charset="0"/>
              <a:buChar char="•"/>
            </a:pPr>
            <a:r>
              <a:rPr lang="en-US" sz="2133" dirty="0"/>
              <a:t>If you do not intend to register for this session you must leave this meeting and, if you have logged attendance on IMAT, email the 802.19 chair or vice chair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731521" y="3495523"/>
            <a:ext cx="8288867" cy="3005184"/>
          </a:xfrm>
        </p:spPr>
        <p:txBody>
          <a:bodyPr/>
          <a:lstStyle/>
          <a:p>
            <a:pPr lvl="0">
              <a:buFont typeface="Arial" panose="020B0604020202020204" pitchFamily="34" charset="0"/>
              <a:buChar char="•"/>
            </a:pPr>
            <a:r>
              <a:rPr lang="en-GB" sz="1707" dirty="0"/>
              <a:t>Please observe proper decorum in meetings; No Photography or recording </a:t>
            </a:r>
          </a:p>
          <a:p>
            <a:pPr lvl="0">
              <a:buFont typeface="Arial" panose="020B0604020202020204" pitchFamily="34" charset="0"/>
              <a:buChar char="•"/>
            </a:pPr>
            <a:r>
              <a:rPr lang="en-GB" sz="1707" dirty="0"/>
              <a:t>Press (i.e., anyone reporting publicly on this meeting) are to announce their presence (Jan 2019 IEEE-SA Standards Board Ops Manual 5.3.3.2)</a:t>
            </a:r>
            <a:endParaRPr lang="en-GB" sz="1120" dirty="0"/>
          </a:p>
          <a:p>
            <a:pPr lvl="0">
              <a:buFont typeface="Arial" panose="020B0604020202020204" pitchFamily="34" charset="0"/>
              <a:buChar char="•"/>
            </a:pPr>
            <a:r>
              <a:rPr lang="en-GB" sz="1707" dirty="0"/>
              <a:t>Laptop speakers, cell phone / tablet ringers off</a:t>
            </a:r>
          </a:p>
          <a:p>
            <a:pPr lvl="0">
              <a:buFont typeface="Arial" panose="020B0604020202020204" pitchFamily="34" charset="0"/>
              <a:buChar char="•"/>
            </a:pPr>
            <a:r>
              <a:rPr lang="en-GB" sz="1707" dirty="0"/>
              <a:t>Mute when not speaking (teleconference)</a:t>
            </a:r>
          </a:p>
          <a:p>
            <a:pPr>
              <a:buFont typeface="Arial" panose="020B0604020202020204" pitchFamily="34" charset="0"/>
              <a:buChar char="•"/>
            </a:pPr>
            <a:r>
              <a:rPr lang="en-US" sz="1707" dirty="0"/>
              <a:t>Use chat window to enter the queue </a:t>
            </a:r>
            <a:r>
              <a:rPr lang="en-GB" sz="1707" dirty="0"/>
              <a:t>(teleconference)</a:t>
            </a:r>
          </a:p>
          <a:p>
            <a:pPr lvl="0">
              <a:buFont typeface="Arial" panose="020B0604020202020204" pitchFamily="34" charset="0"/>
              <a:buChar char="•"/>
            </a:pPr>
            <a:r>
              <a:rPr lang="en-GB" sz="1707" dirty="0"/>
              <a:t>Wear badges at all times in meeting areas (face to face meetings)</a:t>
            </a:r>
            <a:endParaRPr lang="en-GB" sz="1120" dirty="0"/>
          </a:p>
          <a:p>
            <a:pPr lvl="1">
              <a:buFont typeface="Arial" panose="020B0604020202020204" pitchFamily="34" charset="0"/>
              <a:buChar char="•"/>
            </a:pPr>
            <a:r>
              <a:rPr lang="en-GB" sz="1493" dirty="0"/>
              <a:t>Help the hotel security staff improve the general security of the meeting rooms</a:t>
            </a:r>
          </a:p>
          <a:p>
            <a:pPr>
              <a:buFont typeface="Arial" panose="020B0604020202020204" pitchFamily="34" charset="0"/>
              <a:buChar char="•"/>
            </a:pPr>
            <a:endParaRPr lang="en-US" sz="1707"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63389" y="1843856"/>
            <a:ext cx="3959590" cy="1298787"/>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sz="2706"/>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sz="2706"/>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sz="2706"/>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sz="2706"/>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sz="2706"/>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sz="2706"/>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sz="2706"/>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sz="2706"/>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sz="2706"/>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sz="2706"/>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sz="2706"/>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sz="2706"/>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53"/>
                </a:spcAft>
              </a:pPr>
              <a:r>
                <a:rPr lang="en-GB" sz="4267">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73">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sz="2706"/>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951243" y="1970293"/>
            <a:ext cx="1843723" cy="127743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sz="2706"/>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sz="2706"/>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7325522" y="1760219"/>
            <a:ext cx="1197473" cy="1399440"/>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sz="2706"/>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sz="2706"/>
              </a:p>
            </p:txBody>
          </p:sp>
        </p:grpSp>
      </p:gr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731521" y="2113281"/>
            <a:ext cx="8288867" cy="4793827"/>
          </a:xfrm>
        </p:spPr>
        <p:txBody>
          <a:bodyPr/>
          <a:lstStyle/>
          <a:p>
            <a:pPr marL="426733"/>
            <a:r>
              <a:rPr lang="en-GB" sz="1707" dirty="0"/>
              <a:t>Participation slide: </a:t>
            </a:r>
            <a:r>
              <a:rPr lang="en-US" sz="1707" dirty="0">
                <a:hlinkClick r:id="rId2"/>
              </a:rPr>
              <a:t>https://mentor.ieee.org/802-ec/dcn/16/ec-16-0180-05-00EC-ieee-802-participation-slide.pptx</a:t>
            </a:r>
            <a:endParaRPr lang="en-US" sz="1707" dirty="0"/>
          </a:p>
          <a:p>
            <a:pPr marL="426733"/>
            <a:r>
              <a:rPr lang="en-GB" sz="1707" dirty="0"/>
              <a:t>Please record your attendance during the conference call by using the IMAT system: </a:t>
            </a:r>
            <a:endParaRPr lang="en-US" sz="1707" dirty="0"/>
          </a:p>
          <a:p>
            <a:pPr marL="853467" lvl="1">
              <a:buFont typeface="Arial" panose="020B0604020202020204" pitchFamily="34" charset="0"/>
              <a:buChar char="•"/>
            </a:pPr>
            <a:r>
              <a:rPr lang="en-GB" sz="1493" dirty="0"/>
              <a:t>1) login to </a:t>
            </a:r>
            <a:r>
              <a:rPr lang="en-GB" sz="1493" dirty="0" err="1">
                <a:hlinkClick r:id="rId3"/>
              </a:rPr>
              <a:t>imat</a:t>
            </a:r>
            <a:r>
              <a:rPr lang="en-GB" sz="1493" dirty="0"/>
              <a:t>, 2) select “802 Wireless Interim/Plenary Session” entry, 3) select “C/LM/WG802.19 Attendance” entry, </a:t>
            </a:r>
            <a:endParaRPr lang="en-US" sz="1493"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743374" y="355600"/>
            <a:ext cx="2457014" cy="291253"/>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1203961"/>
            <a:ext cx="8288867" cy="321733"/>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406400" y="1937173"/>
            <a:ext cx="9022080" cy="438742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87695" lvl="1" indent="0" algn="ctr">
              <a:buNone/>
              <a:defRPr/>
            </a:pPr>
            <a:r>
              <a:rPr lang="en-US" altLang="en-US" sz="3413" b="1" dirty="0">
                <a:solidFill>
                  <a:schemeClr val="tx1"/>
                </a:solidFill>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#1</a:t>
            </a:r>
            <a:endParaRPr lang="en-US" altLang="en-US" sz="2560" dirty="0"/>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743374" y="355600"/>
            <a:ext cx="2457014" cy="291253"/>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487681"/>
            <a:ext cx="8288867" cy="1136227"/>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406400" y="1708573"/>
            <a:ext cx="8940800" cy="4387427"/>
          </a:xfrm>
        </p:spPr>
        <p:txBody>
          <a:bodyPr/>
          <a:lstStyle/>
          <a:p>
            <a:pPr>
              <a:buSzPct val="150000"/>
              <a:buFont typeface="Arial" panose="020B0604020202020204" pitchFamily="34" charset="0"/>
              <a:buChar char="•"/>
              <a:defRPr/>
            </a:pPr>
            <a:r>
              <a:rPr lang="en-US" altLang="en-US" sz="2133" dirty="0">
                <a:solidFill>
                  <a:schemeClr val="tx1"/>
                </a:solidFill>
                <a:cs typeface="Calibri" pitchFamily="34" charset="0"/>
              </a:rPr>
              <a:t>Cause an LOA to be submitted to the IEEE-SA (patcom@ieee.org);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Provide the chair of this group with the identity of the holder(s) of any and all such claims as soon as possible; or</a:t>
            </a:r>
          </a:p>
          <a:p>
            <a:pPr marL="0" indent="0">
              <a:buSzPct val="150000"/>
              <a:buNone/>
              <a:defRPr/>
            </a:pPr>
            <a:endParaRPr lang="en-US" altLang="en-US" sz="2133" dirty="0">
              <a:solidFill>
                <a:schemeClr val="tx1"/>
              </a:solidFill>
              <a:cs typeface="Calibri" pitchFamily="34" charset="0"/>
            </a:endParaRPr>
          </a:p>
          <a:p>
            <a:pPr>
              <a:buSzPct val="150000"/>
              <a:buFont typeface="Arial" panose="020B0604020202020204" pitchFamily="34" charset="0"/>
              <a:buChar char="•"/>
              <a:defRPr/>
            </a:pPr>
            <a:r>
              <a:rPr lang="en-US" altLang="en-US" sz="2133" dirty="0">
                <a:solidFill>
                  <a:schemeClr val="tx1"/>
                </a:solidFill>
                <a:cs typeface="Calibri" pitchFamily="34" charset="0"/>
              </a:rPr>
              <a:t>Speak up now and respond to this Call for Potentially Essential Patents</a:t>
            </a:r>
          </a:p>
          <a:p>
            <a:pPr marL="0" indent="0">
              <a:buNone/>
              <a:defRPr/>
            </a:pPr>
            <a:r>
              <a:rPr lang="en-US" altLang="en-US" sz="2133"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cs typeface="Calibri" pitchFamily="34" charset="0"/>
              </a:rPr>
            </a:br>
            <a:endParaRPr lang="en-US" altLang="en-US" sz="2133" dirty="0">
              <a:solidFill>
                <a:schemeClr val="tx1"/>
              </a:solidFill>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#2</a:t>
            </a:r>
            <a:endParaRPr lang="en-US" altLang="en-US" sz="2560" dirty="0"/>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743374" y="355600"/>
            <a:ext cx="2457014" cy="291253"/>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56896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731520" y="1300481"/>
            <a:ext cx="8380307" cy="5606627"/>
          </a:xfrm>
        </p:spPr>
        <p:txBody>
          <a:bodyPr/>
          <a:lstStyle/>
          <a:p>
            <a:pPr>
              <a:lnSpc>
                <a:spcPct val="80000"/>
              </a:lnSpc>
              <a:spcAft>
                <a:spcPct val="40000"/>
              </a:spcAft>
              <a:buSzPct val="150000"/>
              <a:buFont typeface="Arial" panose="020B0604020202020204" pitchFamily="34" charset="0"/>
              <a:buChar char="•"/>
              <a:defRPr/>
            </a:pPr>
            <a:r>
              <a:rPr lang="en-US" altLang="en-US" sz="2133"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707"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920" b="1" dirty="0">
                <a:solidFill>
                  <a:schemeClr val="tx1"/>
                </a:solidFill>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120" dirty="0">
                <a:solidFill>
                  <a:schemeClr val="tx1"/>
                </a:solidFill>
                <a:cs typeface="Calibri" panose="020F0502020204030204" pitchFamily="34" charset="0"/>
              </a:rPr>
              <a:t>---------------------------------------------------------------   </a:t>
            </a:r>
            <a:endParaRPr lang="en-US" altLang="en-US" sz="1493" dirty="0">
              <a:solidFill>
                <a:schemeClr val="tx1"/>
              </a:solidFill>
              <a:cs typeface="Calibri" panose="020F0502020204030204" pitchFamily="34" charset="0"/>
            </a:endParaRPr>
          </a:p>
          <a:p>
            <a:pPr algn="ctr">
              <a:lnSpc>
                <a:spcPct val="80000"/>
              </a:lnSpc>
              <a:buFont typeface="Monotype Sorts"/>
              <a:buNone/>
              <a:defRPr/>
            </a:pPr>
            <a:r>
              <a:rPr lang="en-US" altLang="en-US" sz="1493" dirty="0">
                <a:solidFill>
                  <a:schemeClr val="tx1"/>
                </a:solidFill>
                <a:cs typeface="Calibri" panose="020F0502020204030204" pitchFamily="34" charset="0"/>
              </a:rPr>
              <a:t>For more details, see </a:t>
            </a:r>
            <a:r>
              <a:rPr lang="en-US" altLang="en-US" sz="1493" i="1" dirty="0">
                <a:solidFill>
                  <a:schemeClr val="tx1"/>
                </a:solidFill>
                <a:cs typeface="Calibri" panose="020F0502020204030204" pitchFamily="34" charset="0"/>
              </a:rPr>
              <a:t>IEEE-SA Standards Board Operations Manual</a:t>
            </a:r>
            <a:r>
              <a:rPr lang="en-US" altLang="en-US" sz="1493" dirty="0">
                <a:solidFill>
                  <a:schemeClr val="tx1"/>
                </a:solidFill>
                <a:cs typeface="Calibri" panose="020F0502020204030204" pitchFamily="34" charset="0"/>
              </a:rPr>
              <a:t>, clause 5.3.10 and </a:t>
            </a:r>
            <a:br>
              <a:rPr lang="en-US" altLang="en-US" sz="1493" dirty="0">
                <a:solidFill>
                  <a:schemeClr val="tx1"/>
                </a:solidFill>
                <a:cs typeface="Calibri" panose="020F0502020204030204" pitchFamily="34" charset="0"/>
              </a:rPr>
            </a:br>
            <a:r>
              <a:rPr lang="en-US" altLang="en-US" sz="1493" i="1" dirty="0">
                <a:solidFill>
                  <a:schemeClr val="tx1"/>
                </a:solidFill>
                <a:cs typeface="Calibri" panose="020F0502020204030204" pitchFamily="34" charset="0"/>
              </a:rPr>
              <a:t>Antitrust and Competition Policy: What You Need to Know </a:t>
            </a:r>
            <a:r>
              <a:rPr lang="en-US" altLang="en-US" sz="1493"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#3</a:t>
            </a:r>
            <a:endParaRPr lang="en-US" altLang="en-US" sz="2560" dirty="0"/>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743374" y="355600"/>
            <a:ext cx="2457014" cy="291253"/>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731521"/>
            <a:ext cx="8288867" cy="4064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731521" y="1544321"/>
            <a:ext cx="8288867" cy="4387427"/>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Bylaws</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133" b="1" i="1" dirty="0">
                <a:solidFill>
                  <a:schemeClr val="tx1"/>
                </a:solidFill>
                <a:cs typeface="Calibri" panose="020F0502020204030204" pitchFamily="34" charset="0"/>
              </a:rPr>
              <a:t>IEEE-SA Standards Board Operations Manual</a:t>
            </a:r>
            <a:r>
              <a:rPr lang="en-US" altLang="en-US" sz="2133" b="1" dirty="0">
                <a:solidFill>
                  <a:schemeClr val="tx1"/>
                </a:solidFill>
                <a:cs typeface="Calibri" panose="020F0502020204030204" pitchFamily="34" charset="0"/>
              </a:rPr>
              <a:t> </a:t>
            </a:r>
            <a:r>
              <a:rPr lang="en-US" altLang="en-US" sz="1707" b="1" dirty="0">
                <a:solidFill>
                  <a:schemeClr val="tx1"/>
                </a:solidFill>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413" b="1" dirty="0">
              <a:solidFill>
                <a:schemeClr val="tx1"/>
              </a:solidFill>
              <a:cs typeface="Calibri" panose="020F0502020204030204" pitchFamily="34" charset="0"/>
            </a:endParaRPr>
          </a:p>
          <a:p>
            <a:pPr lvl="1" algn="ctr">
              <a:lnSpc>
                <a:spcPct val="90000"/>
              </a:lnSpc>
              <a:spcBef>
                <a:spcPct val="0"/>
              </a:spcBef>
              <a:buFont typeface="Monotype Sorts" pitchFamily="2" charset="2"/>
              <a:buNone/>
            </a:pPr>
            <a:r>
              <a:rPr lang="en-US" altLang="en-US" sz="3413"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731521" y="6583680"/>
            <a:ext cx="101181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920" b="1" u="sng" dirty="0"/>
              <a:t>Slide #4</a:t>
            </a:r>
            <a:endParaRPr lang="en-US" altLang="en-US" sz="2560" dirty="0"/>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743374" y="355600"/>
            <a:ext cx="2457014" cy="291253"/>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1487</TotalTime>
  <Words>1907</Words>
  <Application>Microsoft Office PowerPoint</Application>
  <PresentationFormat>Custom</PresentationFormat>
  <Paragraphs>187</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Monotype Sorts</vt:lpstr>
      <vt:lpstr>Times New Roman</vt:lpstr>
      <vt:lpstr>Wingdings</vt:lpstr>
      <vt:lpstr>Office Theme</vt:lpstr>
      <vt:lpstr>November 2023 WG Opening Report</vt:lpstr>
      <vt:lpstr>Registration Information</vt:lpstr>
      <vt:lpstr>Meeting Decorum</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Voter Summary</vt:lpstr>
      <vt:lpstr>Working Group Leadership</vt:lpstr>
      <vt:lpstr>PowerPoint Presentation</vt:lpstr>
      <vt:lpstr>Agenda </vt:lpstr>
      <vt:lpstr>Schedule (WG/SG)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174</cp:revision>
  <cp:lastPrinted>2015-01-08T23:35:49Z</cp:lastPrinted>
  <dcterms:created xsi:type="dcterms:W3CDTF">2014-10-30T17:06:39Z</dcterms:created>
  <dcterms:modified xsi:type="dcterms:W3CDTF">2023-11-14T18:27:15Z</dcterms:modified>
</cp:coreProperties>
</file>