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4" r:id="rId3"/>
    <p:sldId id="584" r:id="rId4"/>
    <p:sldId id="590" r:id="rId5"/>
    <p:sldId id="591"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127" autoAdjust="0"/>
  </p:normalViewPr>
  <p:slideViewPr>
    <p:cSldViewPr>
      <p:cViewPr varScale="1">
        <p:scale>
          <a:sx n="73" d="100"/>
          <a:sy n="73" d="100"/>
        </p:scale>
        <p:origin x="1642"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3178" y="38"/>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9/11/2023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640078"/>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181600"/>
          </a:xfrm>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Rolfe, et al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September 2023 </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September 2023 </a:t>
            </a:r>
            <a:endParaRPr lang="en-GB" dirty="0"/>
          </a:p>
        </p:txBody>
      </p:sp>
      <p:sp>
        <p:nvSpPr>
          <p:cNvPr id="1028" name="Rectangle 4"/>
          <p:cNvSpPr>
            <a:spLocks noGrp="1" noChangeArrowheads="1"/>
          </p:cNvSpPr>
          <p:nvPr>
            <p:ph type="ftr"/>
          </p:nvPr>
        </p:nvSpPr>
        <p:spPr bwMode="auto">
          <a:xfrm>
            <a:off x="5334004" y="6907107"/>
            <a:ext cx="3777824" cy="2912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Rolfe, et al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802.19-23/0016r02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9/dcn/23/19-23-0018-01-0000-802-19-3a-csd-draft.doc" TargetMode="External"/><Relationship Id="rId2" Type="http://schemas.openxmlformats.org/officeDocument/2006/relationships/hyperlink" Target="https://mentor.ieee.org/802.19/dcn/23/19-23-0017-01-0000-19-3a-par-draft.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9/dcn/23/19-23-0018-01-0000-802-19-3a-csd-draft.doc"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September 2023 </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a:t>Rolfe, et al (Mitsubishi Electric)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802.19.3 Update:  PAR and CSD Considerations</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2023-25-08</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552923831"/>
              </p:ext>
            </p:extLst>
          </p:nvPr>
        </p:nvGraphicFramePr>
        <p:xfrm>
          <a:off x="497524" y="2590800"/>
          <a:ext cx="8189276" cy="2293747"/>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4572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IE" altLang="ja-JP" sz="1800" kern="1200" dirty="0" err="1">
                          <a:solidFill>
                            <a:schemeClr val="dk1"/>
                          </a:solidFill>
                          <a:effectLst/>
                          <a:latin typeface="Calibri" panose="020F0502020204030204" pitchFamily="34" charset="0"/>
                          <a:ea typeface="+mn-ea"/>
                          <a:cs typeface="Calibri" panose="020F0502020204030204" pitchFamily="34" charset="0"/>
                        </a:rPr>
                        <a:t>Takenori</a:t>
                      </a:r>
                      <a:r>
                        <a:rPr lang="en-IE" altLang="ja-JP" sz="1800" kern="1200" dirty="0">
                          <a:solidFill>
                            <a:schemeClr val="dk1"/>
                          </a:solidFill>
                          <a:effectLst/>
                          <a:latin typeface="Calibri" panose="020F0502020204030204" pitchFamily="34" charset="0"/>
                          <a:ea typeface="+mn-ea"/>
                          <a:cs typeface="Calibri" panose="020F0502020204030204" pitchFamily="34" charset="0"/>
                        </a:rPr>
                        <a:t> Sumi, </a:t>
                      </a:r>
                      <a:r>
                        <a:rPr lang="en-IE" sz="1800" kern="1200" dirty="0">
                          <a:solidFill>
                            <a:schemeClr val="dk1"/>
                          </a:solidFill>
                          <a:effectLst/>
                          <a:latin typeface="Calibri" panose="020F0502020204030204" pitchFamily="34" charset="0"/>
                          <a:ea typeface="+mn-ea"/>
                          <a:cs typeface="Calibri" panose="020F0502020204030204" pitchFamily="34" charset="0"/>
                        </a:rPr>
                        <a:t>Philip Orlik, Jianlin Guo, </a:t>
                      </a:r>
                      <a:r>
                        <a:rPr lang="en-IE" sz="1800" kern="1200" dirty="0" err="1">
                          <a:solidFill>
                            <a:schemeClr val="dk1"/>
                          </a:solidFill>
                          <a:effectLst/>
                          <a:latin typeface="Calibri" panose="020F0502020204030204" pitchFamily="34" charset="0"/>
                          <a:ea typeface="+mn-ea"/>
                          <a:cs typeface="Calibri" panose="020F0502020204030204" pitchFamily="34" charset="0"/>
                        </a:rPr>
                        <a:t>Yukimasa</a:t>
                      </a:r>
                      <a:r>
                        <a:rPr lang="en-IE" sz="1800" kern="1200" dirty="0">
                          <a:solidFill>
                            <a:schemeClr val="dk1"/>
                          </a:solidFill>
                          <a:effectLst/>
                          <a:latin typeface="Calibri" panose="020F0502020204030204" pitchFamily="34" charset="0"/>
                          <a:ea typeface="+mn-ea"/>
                          <a:cs typeface="Calibri" panose="020F0502020204030204" pitchFamily="34" charset="0"/>
                        </a:rPr>
                        <a:t> Nagai, Kieran Parsons, Perry Wang, </a:t>
                      </a:r>
                    </a:p>
                    <a:p>
                      <a:pPr marL="0" marR="0" lvl="0" indent="0" algn="l" defTabSz="975386" rtl="0" eaLnBrk="1" fontAlgn="auto" latinLnBrk="0" hangingPunct="1">
                        <a:lnSpc>
                          <a:spcPct val="110000"/>
                        </a:lnSpc>
                        <a:spcBef>
                          <a:spcPts val="0"/>
                        </a:spcBef>
                        <a:spcAft>
                          <a:spcPts val="0"/>
                        </a:spcAft>
                        <a:buClrTx/>
                        <a:buSzTx/>
                        <a:buFontTx/>
                        <a:buNone/>
                        <a:tabLst/>
                        <a:defRPr/>
                      </a:pPr>
                      <a:r>
                        <a:rPr lang="en-IE" sz="1800" kern="1200" dirty="0">
                          <a:solidFill>
                            <a:schemeClr val="dk1"/>
                          </a:solidFill>
                          <a:effectLst/>
                          <a:latin typeface="Calibri" panose="020F0502020204030204" pitchFamily="34" charset="0"/>
                          <a:ea typeface="+mn-ea"/>
                          <a:cs typeface="Calibri" panose="020F0502020204030204" pitchFamily="34" charset="0"/>
                        </a:rPr>
                        <a:t>Benjamin Rolfe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altLang="en-US" sz="1800" kern="1200" dirty="0">
                          <a:solidFill>
                            <a:schemeClr val="dk1"/>
                          </a:solidFill>
                          <a:effectLst/>
                          <a:latin typeface="Calibri" panose="020F0502020204030204" pitchFamily="34" charset="0"/>
                          <a:ea typeface="+mn-ea"/>
                          <a:cs typeface="Calibri" panose="020F0502020204030204" pitchFamily="34" charset="0"/>
                        </a:rPr>
                        <a:t>Mitsubishi Electric</a:t>
                      </a:r>
                      <a:endParaRPr lang="en-US" sz="1800" kern="1200" dirty="0">
                        <a:solidFill>
                          <a:schemeClr val="dk1"/>
                        </a:solidFill>
                        <a:effectLst/>
                        <a:latin typeface="Calibri" panose="020F0502020204030204" pitchFamily="34" charset="0"/>
                        <a:ea typeface="+mn-ea"/>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a:effectLst/>
                          <a:latin typeface="Calibri" panose="020F0502020204030204" pitchFamily="34" charset="0"/>
                          <a:cs typeface="Calibri" panose="020F0502020204030204" pitchFamily="34" charset="0"/>
                        </a:rPr>
                        <a:t>Ben.Rolfe@ieee.org </a:t>
                      </a:r>
                      <a:endParaRPr lang="en-US" sz="180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Tuncer Baykas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ea typeface="Times New Roman" panose="02020603050405020304" pitchFamily="18"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2346199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Purpose</a:t>
            </a:r>
          </a:p>
        </p:txBody>
      </p:sp>
      <p:sp>
        <p:nvSpPr>
          <p:cNvPr id="3" name="Content Placeholder 2"/>
          <p:cNvSpPr>
            <a:spLocks noGrp="1"/>
          </p:cNvSpPr>
          <p:nvPr>
            <p:ph idx="1"/>
          </p:nvPr>
        </p:nvSpPr>
        <p:spPr/>
        <p:txBody>
          <a:bodyPr>
            <a:normAutofit/>
          </a:bodyPr>
          <a:lstStyle/>
          <a:p>
            <a:r>
              <a:rPr lang="en-US" sz="2800" dirty="0"/>
              <a:t>Identify options to discuss</a:t>
            </a:r>
          </a:p>
          <a:p>
            <a:r>
              <a:rPr lang="en-US" sz="2800" dirty="0"/>
              <a:t>Support developing draft PAR and CSD (Updated per 31-August call)</a:t>
            </a:r>
          </a:p>
          <a:p>
            <a:pPr lvl="1"/>
            <a:r>
              <a:rPr lang="en-US" sz="2800" dirty="0">
                <a:hlinkClick r:id="rId2"/>
              </a:rPr>
              <a:t>https://mentor.ieee.org/802.19/dcn/23/19-23-0017-01-0000-19-3a-par-draft.pdf</a:t>
            </a:r>
            <a:endParaRPr lang="en-US" sz="2800" dirty="0"/>
          </a:p>
          <a:p>
            <a:pPr lvl="2"/>
            <a:r>
              <a:rPr lang="en-US" sz="2467" dirty="0"/>
              <a:t>(generated by </a:t>
            </a:r>
            <a:r>
              <a:rPr lang="en-US" sz="2467" dirty="0" err="1"/>
              <a:t>myproject</a:t>
            </a:r>
            <a:r>
              <a:rPr lang="en-US" sz="2467" dirty="0"/>
              <a:t>)</a:t>
            </a:r>
          </a:p>
          <a:p>
            <a:pPr lvl="1"/>
            <a:r>
              <a:rPr lang="en-US" sz="2800" dirty="0">
                <a:hlinkClick r:id="rId3"/>
              </a:rPr>
              <a:t>https://mentor.ieee.org/802.19/dcn/23/19-23-0018-01-0000-802-19-3a-csd-draft.doc</a:t>
            </a:r>
            <a:endParaRPr lang="en-US" sz="2800" dirty="0"/>
          </a:p>
          <a:p>
            <a:pPr marL="487693" lvl="1" indent="0">
              <a:buNone/>
            </a:pPr>
            <a:endParaRPr lang="en-US" sz="2373" dirty="0"/>
          </a:p>
          <a:p>
            <a:pPr lvl="1"/>
            <a:endParaRPr lang="en-US" sz="2800" dirty="0"/>
          </a:p>
          <a:p>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Rolfe, et al (Mitsubishi Electric)</a:t>
            </a:r>
            <a:endParaRPr lang="en-GB" dirty="0"/>
          </a:p>
        </p:txBody>
      </p:sp>
      <p:sp>
        <p:nvSpPr>
          <p:cNvPr id="6" name="Date Placeholder 5"/>
          <p:cNvSpPr>
            <a:spLocks noGrp="1"/>
          </p:cNvSpPr>
          <p:nvPr>
            <p:ph type="dt" idx="15"/>
          </p:nvPr>
        </p:nvSpPr>
        <p:spPr/>
        <p:txBody>
          <a:bodyPr/>
          <a:lstStyle/>
          <a:p>
            <a:r>
              <a:rPr lang="en-US"/>
              <a:t>September 2023 </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D4215-A712-1EAB-B4A6-05877400C3C6}"/>
              </a:ext>
            </a:extLst>
          </p:cNvPr>
          <p:cNvSpPr>
            <a:spLocks noGrp="1"/>
          </p:cNvSpPr>
          <p:nvPr>
            <p:ph type="title"/>
          </p:nvPr>
        </p:nvSpPr>
        <p:spPr/>
        <p:txBody>
          <a:bodyPr/>
          <a:lstStyle/>
          <a:p>
            <a:r>
              <a:rPr lang="en-US" dirty="0"/>
              <a:t>Project Options</a:t>
            </a:r>
          </a:p>
        </p:txBody>
      </p:sp>
      <p:sp>
        <p:nvSpPr>
          <p:cNvPr id="3" name="Content Placeholder 2">
            <a:extLst>
              <a:ext uri="{FF2B5EF4-FFF2-40B4-BE49-F238E27FC236}">
                <a16:creationId xmlns:a16="http://schemas.microsoft.com/office/drawing/2014/main" id="{521A37BD-6C58-6140-87FF-E86031397866}"/>
              </a:ext>
            </a:extLst>
          </p:cNvPr>
          <p:cNvSpPr>
            <a:spLocks noGrp="1"/>
          </p:cNvSpPr>
          <p:nvPr>
            <p:ph idx="1"/>
          </p:nvPr>
        </p:nvSpPr>
        <p:spPr/>
        <p:txBody>
          <a:bodyPr>
            <a:normAutofit/>
          </a:bodyPr>
          <a:lstStyle/>
          <a:p>
            <a:r>
              <a:rPr lang="en-US" dirty="0"/>
              <a:t>Type of update: </a:t>
            </a:r>
            <a:r>
              <a:rPr lang="en-US" dirty="0">
                <a:solidFill>
                  <a:schemeClr val="accent5">
                    <a:lumMod val="50000"/>
                  </a:schemeClr>
                </a:solidFill>
              </a:rPr>
              <a:t>Amendment</a:t>
            </a:r>
            <a:r>
              <a:rPr lang="en-US" dirty="0"/>
              <a:t> or Revision?</a:t>
            </a:r>
          </a:p>
          <a:p>
            <a:pPr lvl="1"/>
            <a:r>
              <a:rPr lang="en-US" dirty="0"/>
              <a:t>Question about changing scope of base standard:  </a:t>
            </a:r>
          </a:p>
          <a:p>
            <a:pPr lvl="2"/>
            <a:r>
              <a:rPr lang="en-US" dirty="0"/>
              <a:t>Called out SUN FSK and we want to also provide for using SUN OFDM</a:t>
            </a:r>
          </a:p>
          <a:p>
            <a:pPr lvl="1"/>
            <a:r>
              <a:rPr lang="en-US" dirty="0"/>
              <a:t>Took question to experts (IEEE staff, NESCOM members)</a:t>
            </a:r>
          </a:p>
          <a:p>
            <a:pPr lvl="2"/>
            <a:r>
              <a:rPr lang="en-US" dirty="0"/>
              <a:t>Not a major change to scope so OK as an amendment</a:t>
            </a:r>
          </a:p>
          <a:p>
            <a:r>
              <a:rPr lang="en-US" dirty="0"/>
              <a:t>Conclusion: Move forward as amendment</a:t>
            </a:r>
          </a:p>
        </p:txBody>
      </p:sp>
      <p:sp>
        <p:nvSpPr>
          <p:cNvPr id="4" name="Date Placeholder 3">
            <a:extLst>
              <a:ext uri="{FF2B5EF4-FFF2-40B4-BE49-F238E27FC236}">
                <a16:creationId xmlns:a16="http://schemas.microsoft.com/office/drawing/2014/main" id="{515B7471-7814-6A6D-115B-7A9F471781E1}"/>
              </a:ext>
            </a:extLst>
          </p:cNvPr>
          <p:cNvSpPr>
            <a:spLocks noGrp="1"/>
          </p:cNvSpPr>
          <p:nvPr>
            <p:ph type="dt" idx="15"/>
          </p:nvPr>
        </p:nvSpPr>
        <p:spPr/>
        <p:txBody>
          <a:bodyPr/>
          <a:lstStyle/>
          <a:p>
            <a:r>
              <a:rPr lang="en-US"/>
              <a:t>September 2023 </a:t>
            </a:r>
            <a:endParaRPr lang="en-GB" dirty="0"/>
          </a:p>
        </p:txBody>
      </p:sp>
      <p:sp>
        <p:nvSpPr>
          <p:cNvPr id="5" name="Footer Placeholder 4">
            <a:extLst>
              <a:ext uri="{FF2B5EF4-FFF2-40B4-BE49-F238E27FC236}">
                <a16:creationId xmlns:a16="http://schemas.microsoft.com/office/drawing/2014/main" id="{53A1ACF8-D5CD-78B0-9896-B0079A0E4737}"/>
              </a:ext>
            </a:extLst>
          </p:cNvPr>
          <p:cNvSpPr>
            <a:spLocks noGrp="1"/>
          </p:cNvSpPr>
          <p:nvPr>
            <p:ph type="ftr" idx="14"/>
          </p:nvPr>
        </p:nvSpPr>
        <p:spPr/>
        <p:txBody>
          <a:bodyPr/>
          <a:lstStyle/>
          <a:p>
            <a:r>
              <a:rPr lang="en-GB"/>
              <a:t>Rolfe, et al (Mitsubishi Electric)</a:t>
            </a:r>
            <a:endParaRPr lang="en-GB" dirty="0"/>
          </a:p>
        </p:txBody>
      </p:sp>
      <p:sp>
        <p:nvSpPr>
          <p:cNvPr id="6" name="Slide Number Placeholder 5">
            <a:extLst>
              <a:ext uri="{FF2B5EF4-FFF2-40B4-BE49-F238E27FC236}">
                <a16:creationId xmlns:a16="http://schemas.microsoft.com/office/drawing/2014/main" id="{B683DA4B-ACAD-FFFD-B4A6-0465BC2C8C4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866192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6EAD4902-5879-4505-0D0E-6FB8E6A68B9F}"/>
              </a:ext>
            </a:extLst>
          </p:cNvPr>
          <p:cNvSpPr>
            <a:spLocks noGrp="1"/>
          </p:cNvSpPr>
          <p:nvPr>
            <p:ph type="title"/>
          </p:nvPr>
        </p:nvSpPr>
        <p:spPr/>
        <p:txBody>
          <a:bodyPr/>
          <a:lstStyle/>
          <a:p>
            <a:r>
              <a:rPr lang="en-US" dirty="0"/>
              <a:t>CSD</a:t>
            </a:r>
          </a:p>
        </p:txBody>
      </p:sp>
      <p:sp>
        <p:nvSpPr>
          <p:cNvPr id="10" name="Content Placeholder 9">
            <a:extLst>
              <a:ext uri="{FF2B5EF4-FFF2-40B4-BE49-F238E27FC236}">
                <a16:creationId xmlns:a16="http://schemas.microsoft.com/office/drawing/2014/main" id="{54B92A74-F72B-4AB0-4D8D-D067957FD4F6}"/>
              </a:ext>
            </a:extLst>
          </p:cNvPr>
          <p:cNvSpPr>
            <a:spLocks noGrp="1"/>
          </p:cNvSpPr>
          <p:nvPr>
            <p:ph idx="1"/>
          </p:nvPr>
        </p:nvSpPr>
        <p:spPr/>
        <p:txBody>
          <a:bodyPr/>
          <a:lstStyle/>
          <a:p>
            <a:r>
              <a:rPr lang="en-US" dirty="0"/>
              <a:t>Needed for an amendment</a:t>
            </a:r>
          </a:p>
          <a:p>
            <a:r>
              <a:rPr lang="en-US" dirty="0"/>
              <a:t>Updated the 19.3 CSD</a:t>
            </a:r>
          </a:p>
          <a:p>
            <a:pPr lvl="1"/>
            <a:r>
              <a:rPr lang="en-US" dirty="0"/>
              <a:t>Updated to latest document template and practice</a:t>
            </a:r>
          </a:p>
          <a:p>
            <a:pPr lvl="1"/>
            <a:r>
              <a:rPr lang="en-US" dirty="0"/>
              <a:t>Updated for amendment content</a:t>
            </a:r>
          </a:p>
          <a:p>
            <a:pPr marL="487693" lvl="1" indent="0">
              <a:buNone/>
            </a:pPr>
            <a:endParaRPr lang="en-US" dirty="0"/>
          </a:p>
          <a:p>
            <a:pPr lvl="1"/>
            <a:r>
              <a:rPr lang="en-US" sz="2400" dirty="0">
                <a:hlinkClick r:id="rId2"/>
              </a:rPr>
              <a:t>https://mentor.ieee.org/802.19/dcn/23/19-23-0018-01-0000-802-19-3a-csd-draft.doc</a:t>
            </a:r>
            <a:endParaRPr lang="en-US" sz="2400" dirty="0"/>
          </a:p>
          <a:p>
            <a:pPr marL="487693" lvl="1" indent="0">
              <a:buNone/>
            </a:pPr>
            <a:endParaRPr lang="en-US" dirty="0"/>
          </a:p>
        </p:txBody>
      </p:sp>
      <p:sp>
        <p:nvSpPr>
          <p:cNvPr id="4" name="Slide Number Placeholder 3">
            <a:extLst>
              <a:ext uri="{FF2B5EF4-FFF2-40B4-BE49-F238E27FC236}">
                <a16:creationId xmlns:a16="http://schemas.microsoft.com/office/drawing/2014/main" id="{22390F0F-FC9E-9E6B-653C-46EFC8B2130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C938571-8686-00DA-D380-97B4895EA16E}"/>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34161784-A6E3-A65C-559B-158DD2B43DB3}"/>
              </a:ext>
            </a:extLst>
          </p:cNvPr>
          <p:cNvSpPr>
            <a:spLocks noGrp="1"/>
          </p:cNvSpPr>
          <p:nvPr>
            <p:ph type="dt" idx="15"/>
          </p:nvPr>
        </p:nvSpPr>
        <p:spPr/>
        <p:txBody>
          <a:bodyPr/>
          <a:lstStyle/>
          <a:p>
            <a:r>
              <a:rPr lang="en-US"/>
              <a:t>September 2023 </a:t>
            </a:r>
            <a:endParaRPr lang="en-GB" dirty="0"/>
          </a:p>
        </p:txBody>
      </p:sp>
    </p:spTree>
    <p:extLst>
      <p:ext uri="{BB962C8B-B14F-4D97-AF65-F5344CB8AC3E}">
        <p14:creationId xmlns:p14="http://schemas.microsoft.com/office/powerpoint/2010/main" val="3270921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C0C63-0744-DBE0-784A-3E14E7CCB33E}"/>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8194A02D-5A67-53F9-FB99-5DA5ED883421}"/>
              </a:ext>
            </a:extLst>
          </p:cNvPr>
          <p:cNvSpPr>
            <a:spLocks noGrp="1"/>
          </p:cNvSpPr>
          <p:nvPr>
            <p:ph idx="1"/>
          </p:nvPr>
        </p:nvSpPr>
        <p:spPr/>
        <p:txBody>
          <a:bodyPr>
            <a:normAutofit fontScale="92500" lnSpcReduction="20000"/>
          </a:bodyPr>
          <a:lstStyle/>
          <a:p>
            <a:pPr>
              <a:buFont typeface="Wingdings" panose="05000000000000000000" pitchFamily="2" charset="2"/>
              <a:buChar char="ü"/>
            </a:pPr>
            <a:r>
              <a:rPr lang="en-US" dirty="0"/>
              <a:t>Revise PAR and CSD text per this review and post</a:t>
            </a:r>
          </a:p>
          <a:p>
            <a:pPr>
              <a:buFont typeface="Wingdings" panose="05000000000000000000" pitchFamily="2" charset="2"/>
              <a:buChar char="ü"/>
            </a:pPr>
            <a:r>
              <a:rPr lang="en-US" dirty="0"/>
              <a:t>Review prior to Atlanta session</a:t>
            </a:r>
          </a:p>
          <a:p>
            <a:pPr>
              <a:buFont typeface="Wingdings" panose="05000000000000000000" pitchFamily="2" charset="2"/>
              <a:buChar char="ü"/>
            </a:pPr>
            <a:r>
              <a:rPr lang="en-US" dirty="0"/>
              <a:t>Resolve amendment vs revision </a:t>
            </a:r>
          </a:p>
          <a:p>
            <a:r>
              <a:rPr lang="en-US" dirty="0">
                <a:solidFill>
                  <a:schemeClr val="accent1">
                    <a:lumMod val="75000"/>
                  </a:schemeClr>
                </a:solidFill>
              </a:rPr>
              <a:t>In September (Atlanta) Session:</a:t>
            </a:r>
          </a:p>
          <a:p>
            <a:pPr lvl="1"/>
            <a:r>
              <a:rPr lang="en-US" dirty="0">
                <a:solidFill>
                  <a:schemeClr val="accent1">
                    <a:lumMod val="75000"/>
                  </a:schemeClr>
                </a:solidFill>
              </a:rPr>
              <a:t>Resolve any WG comments </a:t>
            </a:r>
          </a:p>
          <a:p>
            <a:pPr lvl="1"/>
            <a:r>
              <a:rPr lang="en-US" dirty="0">
                <a:solidFill>
                  <a:schemeClr val="accent1">
                    <a:lumMod val="75000"/>
                  </a:schemeClr>
                </a:solidFill>
              </a:rPr>
              <a:t>Update PAR and CSD</a:t>
            </a:r>
          </a:p>
          <a:p>
            <a:pPr lvl="1"/>
            <a:r>
              <a:rPr lang="en-US" dirty="0">
                <a:solidFill>
                  <a:schemeClr val="accent1">
                    <a:lumMod val="75000"/>
                  </a:schemeClr>
                </a:solidFill>
              </a:rPr>
              <a:t>SG and WG Approval of PAR and CSD</a:t>
            </a:r>
          </a:p>
          <a:p>
            <a:r>
              <a:rPr lang="en-US" dirty="0"/>
              <a:t>Post Atlanta:</a:t>
            </a:r>
          </a:p>
          <a:p>
            <a:pPr lvl="1"/>
            <a:r>
              <a:rPr lang="en-US" dirty="0"/>
              <a:t>Circulate to WGs and EC for review </a:t>
            </a:r>
          </a:p>
          <a:p>
            <a:r>
              <a:rPr lang="en-US" dirty="0"/>
              <a:t>In November plenary: </a:t>
            </a:r>
          </a:p>
          <a:p>
            <a:pPr lvl="1"/>
            <a:r>
              <a:rPr lang="en-US" dirty="0"/>
              <a:t>Receive comments from WGs, EC (Tuesday 6pm local)</a:t>
            </a:r>
          </a:p>
          <a:p>
            <a:pPr lvl="1"/>
            <a:r>
              <a:rPr lang="en-US" dirty="0"/>
              <a:t>Resolve comments and update PAR and CSD as needed (Wed 6pm)</a:t>
            </a:r>
          </a:p>
          <a:p>
            <a:pPr lvl="1"/>
            <a:r>
              <a:rPr lang="en-US" dirty="0"/>
              <a:t>EC approval to forward PAR to NESCOM (Friday)</a:t>
            </a:r>
          </a:p>
          <a:p>
            <a:r>
              <a:rPr lang="en-US" dirty="0"/>
              <a:t>Post November:</a:t>
            </a:r>
          </a:p>
          <a:p>
            <a:pPr lvl="1"/>
            <a:r>
              <a:rPr lang="en-US" dirty="0"/>
              <a:t>NESCOM meeting (05 Dec 2023)</a:t>
            </a:r>
          </a:p>
        </p:txBody>
      </p:sp>
      <p:sp>
        <p:nvSpPr>
          <p:cNvPr id="4" name="Slide Number Placeholder 3">
            <a:extLst>
              <a:ext uri="{FF2B5EF4-FFF2-40B4-BE49-F238E27FC236}">
                <a16:creationId xmlns:a16="http://schemas.microsoft.com/office/drawing/2014/main" id="{88BDE0EB-06D9-0898-534A-168BA8ECF17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2AA6B70-4FAF-F0B9-5F67-0F86F0F54240}"/>
              </a:ext>
            </a:extLst>
          </p:cNvPr>
          <p:cNvSpPr>
            <a:spLocks noGrp="1"/>
          </p:cNvSpPr>
          <p:nvPr>
            <p:ph type="ftr" idx="14"/>
          </p:nvPr>
        </p:nvSpPr>
        <p:spPr/>
        <p:txBody>
          <a:bodyPr/>
          <a:lstStyle/>
          <a:p>
            <a:r>
              <a:rPr lang="en-GB"/>
              <a:t>Rolfe, et al (Mitsubishi Electric)</a:t>
            </a:r>
            <a:endParaRPr lang="en-GB" dirty="0"/>
          </a:p>
        </p:txBody>
      </p:sp>
      <p:sp>
        <p:nvSpPr>
          <p:cNvPr id="6" name="Date Placeholder 5">
            <a:extLst>
              <a:ext uri="{FF2B5EF4-FFF2-40B4-BE49-F238E27FC236}">
                <a16:creationId xmlns:a16="http://schemas.microsoft.com/office/drawing/2014/main" id="{16E155C8-3FC9-21B4-2E8C-D631DBCEF66C}"/>
              </a:ext>
            </a:extLst>
          </p:cNvPr>
          <p:cNvSpPr>
            <a:spLocks noGrp="1"/>
          </p:cNvSpPr>
          <p:nvPr>
            <p:ph type="dt" idx="15"/>
          </p:nvPr>
        </p:nvSpPr>
        <p:spPr/>
        <p:txBody>
          <a:bodyPr/>
          <a:lstStyle/>
          <a:p>
            <a:r>
              <a:rPr lang="en-US"/>
              <a:t>September 2023 </a:t>
            </a:r>
            <a:endParaRPr lang="en-GB" dirty="0"/>
          </a:p>
        </p:txBody>
      </p:sp>
      <p:sp>
        <p:nvSpPr>
          <p:cNvPr id="7" name="Arrow: Right 6">
            <a:extLst>
              <a:ext uri="{FF2B5EF4-FFF2-40B4-BE49-F238E27FC236}">
                <a16:creationId xmlns:a16="http://schemas.microsoft.com/office/drawing/2014/main" id="{28A77FAE-D5A3-68F5-5436-B4A762A3E1EC}"/>
              </a:ext>
            </a:extLst>
          </p:cNvPr>
          <p:cNvSpPr/>
          <p:nvPr/>
        </p:nvSpPr>
        <p:spPr bwMode="auto">
          <a:xfrm flipH="1">
            <a:off x="6429588" y="2590800"/>
            <a:ext cx="2590800" cy="13716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32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Now</a:t>
            </a:r>
          </a:p>
        </p:txBody>
      </p:sp>
    </p:spTree>
    <p:extLst>
      <p:ext uri="{BB962C8B-B14F-4D97-AF65-F5344CB8AC3E}">
        <p14:creationId xmlns:p14="http://schemas.microsoft.com/office/powerpoint/2010/main" val="22339364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8680</TotalTime>
  <Words>446</Words>
  <Application>Microsoft Office PowerPoint</Application>
  <PresentationFormat>Custom</PresentationFormat>
  <Paragraphs>70</Paragraphs>
  <Slides>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Courier New</vt:lpstr>
      <vt:lpstr>Tahoma</vt:lpstr>
      <vt:lpstr>Times New Roman</vt:lpstr>
      <vt:lpstr>Wingdings</vt:lpstr>
      <vt:lpstr>Office Theme</vt:lpstr>
      <vt:lpstr>802.19.3 Update:  PAR and CSD Considerations</vt:lpstr>
      <vt:lpstr>Purpose</vt:lpstr>
      <vt:lpstr>Project Options</vt:lpstr>
      <vt:lpstr>CSD</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187</cp:revision>
  <cp:lastPrinted>2015-01-08T23:35:49Z</cp:lastPrinted>
  <dcterms:created xsi:type="dcterms:W3CDTF">2014-10-30T17:06:39Z</dcterms:created>
  <dcterms:modified xsi:type="dcterms:W3CDTF">2023-09-11T15:59:45Z</dcterms:modified>
</cp:coreProperties>
</file>