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587" r:id="rId4"/>
    <p:sldId id="584" r:id="rId5"/>
    <p:sldId id="588" r:id="rId6"/>
    <p:sldId id="586" r:id="rId7"/>
    <p:sldId id="589" r:id="rId8"/>
    <p:sldId id="590" r:id="rId9"/>
    <p:sldId id="591"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127" autoAdjust="0"/>
  </p:normalViewPr>
  <p:slideViewPr>
    <p:cSldViewPr>
      <p:cViewPr varScale="1">
        <p:scale>
          <a:sx n="98" d="100"/>
          <a:sy n="98" d="100"/>
        </p:scale>
        <p:origin x="1842" y="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8/31/2023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640078"/>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181600"/>
          </a:xfrm>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Rolfe,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August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August 2023 </a:t>
            </a:r>
            <a:endParaRPr lang="en-GB" dirty="0"/>
          </a:p>
        </p:txBody>
      </p:sp>
      <p:sp>
        <p:nvSpPr>
          <p:cNvPr id="1028" name="Rectangle 4"/>
          <p:cNvSpPr>
            <a:spLocks noGrp="1" noChangeArrowheads="1"/>
          </p:cNvSpPr>
          <p:nvPr>
            <p:ph type="ftr"/>
          </p:nvPr>
        </p:nvSpPr>
        <p:spPr bwMode="auto">
          <a:xfrm>
            <a:off x="5334004" y="6907107"/>
            <a:ext cx="3777824" cy="2912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Rolfe, et al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802.19-23/0016r00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23/19-23-0017-00-0000-19-3a-par-draft.pdf" TargetMode="External"/><Relationship Id="rId2" Type="http://schemas.openxmlformats.org/officeDocument/2006/relationships/hyperlink" Target="https://mentor.ieee.org/802.19/dcn/23/19-23-0018-00-0000-802-19-3a-csd-draft.doc"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9/dcn/23/19-23-0012-00-0000-sub-1ghz-update.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9/dcn/23/19-23-0018-00-0000-802-19-3a-csd-draft.doc"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August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Rolfe, et al (Mitsubishi Electric)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802.19.3 Update:  PAR and CSD Considerations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2023-25-08</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552923831"/>
              </p:ext>
            </p:extLst>
          </p:nvPr>
        </p:nvGraphicFramePr>
        <p:xfrm>
          <a:off x="497524" y="2590800"/>
          <a:ext cx="8189276" cy="2293747"/>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4572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IE" altLang="ja-JP" sz="1800" kern="1200" dirty="0" err="1">
                          <a:solidFill>
                            <a:schemeClr val="dk1"/>
                          </a:solidFill>
                          <a:effectLst/>
                          <a:latin typeface="Calibri" panose="020F0502020204030204" pitchFamily="34" charset="0"/>
                          <a:ea typeface="+mn-ea"/>
                          <a:cs typeface="Calibri" panose="020F0502020204030204" pitchFamily="34" charset="0"/>
                        </a:rPr>
                        <a:t>Takenori</a:t>
                      </a:r>
                      <a:r>
                        <a:rPr lang="en-IE" altLang="ja-JP" sz="1800" kern="1200" dirty="0">
                          <a:solidFill>
                            <a:schemeClr val="dk1"/>
                          </a:solidFill>
                          <a:effectLst/>
                          <a:latin typeface="Calibri" panose="020F0502020204030204" pitchFamily="34" charset="0"/>
                          <a:ea typeface="+mn-ea"/>
                          <a:cs typeface="Calibri" panose="020F0502020204030204" pitchFamily="34" charset="0"/>
                        </a:rPr>
                        <a:t> Sumi, </a:t>
                      </a:r>
                      <a:r>
                        <a:rPr lang="en-IE" sz="1800" kern="1200" dirty="0">
                          <a:solidFill>
                            <a:schemeClr val="dk1"/>
                          </a:solidFill>
                          <a:effectLst/>
                          <a:latin typeface="Calibri" panose="020F0502020204030204" pitchFamily="34" charset="0"/>
                          <a:ea typeface="+mn-ea"/>
                          <a:cs typeface="Calibri" panose="020F0502020204030204" pitchFamily="34" charset="0"/>
                        </a:rPr>
                        <a:t>Philip Orlik, Jianlin Guo, </a:t>
                      </a:r>
                      <a:r>
                        <a:rPr lang="en-IE" sz="1800" kern="1200" dirty="0" err="1">
                          <a:solidFill>
                            <a:schemeClr val="dk1"/>
                          </a:solidFill>
                          <a:effectLst/>
                          <a:latin typeface="Calibri" panose="020F0502020204030204" pitchFamily="34" charset="0"/>
                          <a:ea typeface="+mn-ea"/>
                          <a:cs typeface="Calibri" panose="020F0502020204030204" pitchFamily="34" charset="0"/>
                        </a:rPr>
                        <a:t>Yukimasa</a:t>
                      </a:r>
                      <a:r>
                        <a:rPr lang="en-IE" sz="1800" kern="1200" dirty="0">
                          <a:solidFill>
                            <a:schemeClr val="dk1"/>
                          </a:solidFill>
                          <a:effectLst/>
                          <a:latin typeface="Calibri" panose="020F0502020204030204" pitchFamily="34" charset="0"/>
                          <a:ea typeface="+mn-ea"/>
                          <a:cs typeface="Calibri" panose="020F0502020204030204" pitchFamily="34" charset="0"/>
                        </a:rPr>
                        <a:t> Nagai, Kieran Parsons, Perry Wang, </a:t>
                      </a:r>
                    </a:p>
                    <a:p>
                      <a:pPr marL="0" marR="0" lvl="0" indent="0" algn="l" defTabSz="975386" rtl="0" eaLnBrk="1" fontAlgn="auto" latinLnBrk="0" hangingPunct="1">
                        <a:lnSpc>
                          <a:spcPct val="11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Benjamin Rolfe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altLang="en-US" sz="1800" kern="1200" dirty="0">
                          <a:solidFill>
                            <a:schemeClr val="dk1"/>
                          </a:solidFill>
                          <a:effectLst/>
                          <a:latin typeface="Calibri" panose="020F0502020204030204" pitchFamily="34" charset="0"/>
                          <a:ea typeface="+mn-ea"/>
                          <a:cs typeface="Calibri" panose="020F0502020204030204" pitchFamily="34" charset="0"/>
                        </a:rPr>
                        <a:t>Mitsubishi Electric</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a:effectLst/>
                          <a:latin typeface="Calibri" panose="020F0502020204030204" pitchFamily="34" charset="0"/>
                          <a:cs typeface="Calibri" panose="020F0502020204030204" pitchFamily="34" charset="0"/>
                        </a:rPr>
                        <a:t>Ben.Rolfe@ieee.org </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Tuncer Baykas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346199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Purpose</a:t>
            </a:r>
          </a:p>
        </p:txBody>
      </p:sp>
      <p:sp>
        <p:nvSpPr>
          <p:cNvPr id="3" name="Content Placeholder 2"/>
          <p:cNvSpPr>
            <a:spLocks noGrp="1"/>
          </p:cNvSpPr>
          <p:nvPr>
            <p:ph idx="1"/>
          </p:nvPr>
        </p:nvSpPr>
        <p:spPr/>
        <p:txBody>
          <a:bodyPr>
            <a:normAutofit/>
          </a:bodyPr>
          <a:lstStyle/>
          <a:p>
            <a:r>
              <a:rPr lang="en-US" sz="2800" dirty="0"/>
              <a:t>Identify options to discuss</a:t>
            </a:r>
          </a:p>
          <a:p>
            <a:r>
              <a:rPr lang="en-US" sz="2800" dirty="0"/>
              <a:t>Support developing draft PAR and CSD</a:t>
            </a:r>
          </a:p>
          <a:p>
            <a:pPr lvl="1"/>
            <a:r>
              <a:rPr lang="en-US" sz="2373" dirty="0">
                <a:hlinkClick r:id="rId2"/>
              </a:rPr>
              <a:t>https://mentor.ieee.org/802.19/dcn/23/19-23-0018-00-0000-802-19-3a-csd-draft.doc</a:t>
            </a:r>
            <a:endParaRPr lang="en-US" sz="2373" dirty="0"/>
          </a:p>
          <a:p>
            <a:pPr lvl="1"/>
            <a:r>
              <a:rPr lang="en-US" sz="2800" dirty="0">
                <a:hlinkClick r:id="rId3"/>
              </a:rPr>
              <a:t>https://mentor.ieee.org/802.19/dcn/23/19-23-0017-00-0000-19-3a-par-draft.pdf</a:t>
            </a:r>
            <a:r>
              <a:rPr lang="en-US" sz="2800" dirty="0"/>
              <a:t>  </a:t>
            </a:r>
          </a:p>
          <a:p>
            <a:pPr lvl="2"/>
            <a:r>
              <a:rPr lang="en-US" sz="2467" dirty="0"/>
              <a:t>(generated by </a:t>
            </a:r>
            <a:r>
              <a:rPr lang="en-US" sz="2467" dirty="0" err="1"/>
              <a:t>myproject</a:t>
            </a:r>
            <a:r>
              <a:rPr lang="en-US" sz="2467" dirty="0"/>
              <a:t>)</a:t>
            </a:r>
          </a:p>
          <a:p>
            <a:pPr marL="487693" lvl="1" indent="0">
              <a:buNone/>
            </a:pPr>
            <a:endParaRPr lang="en-US" sz="2373" dirty="0"/>
          </a:p>
          <a:p>
            <a:pPr lvl="1"/>
            <a:endParaRPr lang="en-US" sz="280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Rolfe, et al (Mitsubishi Electric)</a:t>
            </a:r>
            <a:endParaRPr lang="en-GB" dirty="0"/>
          </a:p>
        </p:txBody>
      </p:sp>
      <p:sp>
        <p:nvSpPr>
          <p:cNvPr id="6" name="Date Placeholder 5"/>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EAB39-9603-4398-D823-6D66B8A1A779}"/>
              </a:ext>
            </a:extLst>
          </p:cNvPr>
          <p:cNvSpPr>
            <a:spLocks noGrp="1"/>
          </p:cNvSpPr>
          <p:nvPr>
            <p:ph type="title"/>
          </p:nvPr>
        </p:nvSpPr>
        <p:spPr/>
        <p:txBody>
          <a:bodyPr/>
          <a:lstStyle/>
          <a:p>
            <a:r>
              <a:rPr lang="en-US" dirty="0"/>
              <a:t>Recap / Summary</a:t>
            </a:r>
          </a:p>
        </p:txBody>
      </p:sp>
      <p:sp>
        <p:nvSpPr>
          <p:cNvPr id="3" name="Content Placeholder 2">
            <a:extLst>
              <a:ext uri="{FF2B5EF4-FFF2-40B4-BE49-F238E27FC236}">
                <a16:creationId xmlns:a16="http://schemas.microsoft.com/office/drawing/2014/main" id="{A9BA045B-C812-B4E6-5D31-F3EC1D46320A}"/>
              </a:ext>
            </a:extLst>
          </p:cNvPr>
          <p:cNvSpPr>
            <a:spLocks noGrp="1"/>
          </p:cNvSpPr>
          <p:nvPr>
            <p:ph idx="1"/>
          </p:nvPr>
        </p:nvSpPr>
        <p:spPr/>
        <p:txBody>
          <a:bodyPr>
            <a:normAutofit fontScale="70000" lnSpcReduction="20000"/>
          </a:bodyPr>
          <a:lstStyle/>
          <a:p>
            <a:pPr marL="457200" indent="-457200"/>
            <a:r>
              <a:rPr lang="en-IE" altLang="ja-JP" sz="2700" spc="-1" dirty="0"/>
              <a:t>Changes in the markets and rules changes have occurred since 2019</a:t>
            </a:r>
          </a:p>
          <a:p>
            <a:pPr marL="457200" indent="-457200">
              <a:buFont typeface="Arial" panose="020B0604020202020204" pitchFamily="34" charset="0"/>
              <a:buChar char="•"/>
            </a:pPr>
            <a:r>
              <a:rPr lang="en-IE" altLang="ja-JP" sz="2706" spc="-1" dirty="0">
                <a:solidFill>
                  <a:srgbClr val="000000"/>
                </a:solidFill>
                <a:ea typeface="DejaVu Sans"/>
              </a:rPr>
              <a:t>New requirements are driving new solutions that include both 802.11-S1G (802.11ah) and 802.15.4-S1G (802.15.4g)</a:t>
            </a:r>
          </a:p>
          <a:p>
            <a:pPr marL="1242572" lvl="1" indent="-457200">
              <a:buFont typeface="Arial" panose="020B0604020202020204" pitchFamily="34" charset="0"/>
              <a:buChar char="•"/>
            </a:pPr>
            <a:r>
              <a:rPr lang="en-IE" altLang="ja-JP" sz="2706" spc="-1" dirty="0">
                <a:solidFill>
                  <a:srgbClr val="000000"/>
                </a:solidFill>
                <a:ea typeface="DejaVu Sans"/>
              </a:rPr>
              <a:t>Increased data traffic (new devices)</a:t>
            </a:r>
          </a:p>
          <a:p>
            <a:pPr marL="1242572" lvl="1" indent="-457200">
              <a:buFont typeface="Arial" panose="020B0604020202020204" pitchFamily="34" charset="0"/>
              <a:buChar char="•"/>
            </a:pPr>
            <a:r>
              <a:rPr lang="en-IE" altLang="ja-JP" sz="2706" spc="-1" dirty="0">
                <a:solidFill>
                  <a:srgbClr val="000000"/>
                </a:solidFill>
                <a:ea typeface="DejaVu Sans"/>
              </a:rPr>
              <a:t>Increased density</a:t>
            </a:r>
          </a:p>
          <a:p>
            <a:pPr marL="1242572" lvl="1" indent="-457200">
              <a:buFont typeface="Arial" panose="020B0604020202020204" pitchFamily="34" charset="0"/>
              <a:buChar char="•"/>
            </a:pPr>
            <a:r>
              <a:rPr lang="en-IE" altLang="ja-JP" sz="2706" spc="-1" dirty="0">
                <a:solidFill>
                  <a:srgbClr val="000000"/>
                </a:solidFill>
                <a:ea typeface="DejaVu Sans"/>
              </a:rPr>
              <a:t>Legacy (15.4g) devices </a:t>
            </a:r>
          </a:p>
          <a:p>
            <a:pPr marL="1242572" lvl="1" indent="-457200">
              <a:buFont typeface="Arial" panose="020B0604020202020204" pitchFamily="34" charset="0"/>
              <a:buChar char="•"/>
            </a:pPr>
            <a:r>
              <a:rPr lang="en-IE" altLang="ja-JP" sz="2706" spc="-1" dirty="0">
                <a:solidFill>
                  <a:srgbClr val="000000"/>
                </a:solidFill>
                <a:ea typeface="DejaVu Sans"/>
              </a:rPr>
              <a:t>More congestion</a:t>
            </a:r>
          </a:p>
          <a:p>
            <a:pPr marL="457200" indent="-457200"/>
            <a:r>
              <a:rPr lang="en-IE" altLang="ja-JP" sz="2706" spc="-1" dirty="0">
                <a:ea typeface="DejaVu Sans"/>
              </a:rPr>
              <a:t>SUN OFDM PHY is being deployed (original scope covers only FSK)</a:t>
            </a:r>
          </a:p>
          <a:p>
            <a:pPr marL="457200" indent="-457200"/>
            <a:r>
              <a:rPr lang="en-IE" altLang="ja-JP" sz="2706" spc="-1" dirty="0">
                <a:ea typeface="DejaVu Sans"/>
              </a:rPr>
              <a:t>Changes to the standards have occurred since 2019</a:t>
            </a:r>
          </a:p>
          <a:p>
            <a:pPr marL="1242572" lvl="1" indent="-457200">
              <a:buFont typeface="Arial" panose="020B0604020202020204" pitchFamily="34" charset="0"/>
              <a:buChar char="•"/>
            </a:pPr>
            <a:r>
              <a:rPr lang="en-IE" altLang="ja-JP" sz="2706" spc="-1" dirty="0">
                <a:ea typeface="DejaVu Sans"/>
              </a:rPr>
              <a:t>Example: enhanced channel access with added </a:t>
            </a:r>
            <a:r>
              <a:rPr lang="en-US" altLang="ja-JP" sz="2706" spc="-1" dirty="0">
                <a:ea typeface="DejaVu Sans"/>
              </a:rPr>
              <a:t>flexibility and alternate backoff procedure in 802.15.4</a:t>
            </a:r>
          </a:p>
          <a:p>
            <a:pPr marL="1242572" lvl="1" indent="-457200">
              <a:buFont typeface="Arial" panose="020B0604020202020204" pitchFamily="34" charset="0"/>
              <a:buChar char="•"/>
            </a:pPr>
            <a:r>
              <a:rPr lang="en-IE" altLang="ja-JP" sz="2706" spc="-1" dirty="0">
                <a:ea typeface="DejaVu Sans"/>
              </a:rPr>
              <a:t>Updates to 802.11 S1G in latest revision of 802.11</a:t>
            </a:r>
          </a:p>
          <a:p>
            <a:pPr marL="1242572" lvl="1" indent="-457200">
              <a:buFont typeface="Arial" panose="020B0604020202020204" pitchFamily="34" charset="0"/>
              <a:buChar char="•"/>
            </a:pPr>
            <a:r>
              <a:rPr lang="en-IE" altLang="ja-JP" sz="2706" spc="-1" dirty="0">
                <a:ea typeface="DejaVu Sans"/>
              </a:rPr>
              <a:t>Updates to 802.19.3 can utilize these updates</a:t>
            </a:r>
            <a:endParaRPr lang="en-IE" altLang="ja-JP" sz="3133" spc="-1" dirty="0">
              <a:ea typeface="DejaVu Sans"/>
            </a:endParaRPr>
          </a:p>
          <a:p>
            <a:pPr marL="457200" indent="-457200">
              <a:buFont typeface="Arial" panose="020B0604020202020204" pitchFamily="34" charset="0"/>
              <a:buChar char="•"/>
            </a:pPr>
            <a:r>
              <a:rPr lang="en-IE" altLang="ja-JP" sz="2706" spc="-1" dirty="0">
                <a:solidFill>
                  <a:srgbClr val="000000"/>
                </a:solidFill>
                <a:ea typeface="DejaVu Sans"/>
              </a:rPr>
              <a:t>Coexistence is increasingly important</a:t>
            </a:r>
          </a:p>
          <a:p>
            <a:pPr marL="457200" indent="-457200"/>
            <a:r>
              <a:rPr lang="en-IE" altLang="ja-JP" sz="2700" spc="-1" dirty="0"/>
              <a:t>Updates to 802.19.3 will promote improved coexistence</a:t>
            </a:r>
          </a:p>
          <a:p>
            <a:endParaRPr lang="en-IE" altLang="ja-JP" sz="2706" spc="-1" dirty="0">
              <a:solidFill>
                <a:srgbClr val="000000"/>
              </a:solidFill>
              <a:latin typeface="Times New Roman"/>
              <a:ea typeface="DejaVu Sans"/>
            </a:endParaRPr>
          </a:p>
          <a:p>
            <a:pPr marL="0" indent="0" algn="ctr">
              <a:buNone/>
            </a:pPr>
            <a:r>
              <a:rPr lang="en-IE" sz="2700" spc="-1" dirty="0"/>
              <a:t>[See also </a:t>
            </a:r>
            <a:r>
              <a:rPr lang="en-IE" sz="2700" spc="-1" dirty="0">
                <a:hlinkClick r:id="rId2">
                  <a:extLst>
                    <a:ext uri="{A12FA001-AC4F-418D-AE19-62706E023703}">
                      <ahyp:hlinkClr xmlns:ahyp="http://schemas.microsoft.com/office/drawing/2018/hyperlinkcolor" val="tx"/>
                    </a:ext>
                  </a:extLst>
                </a:hlinkClick>
              </a:rPr>
              <a:t>Document 19-23-0012r00</a:t>
            </a:r>
            <a:r>
              <a:rPr lang="en-IE" sz="2700" spc="-1" dirty="0"/>
              <a:t>]</a:t>
            </a:r>
          </a:p>
          <a:p>
            <a:endParaRPr lang="en-US" dirty="0"/>
          </a:p>
        </p:txBody>
      </p:sp>
      <p:sp>
        <p:nvSpPr>
          <p:cNvPr id="4" name="Date Placeholder 3">
            <a:extLst>
              <a:ext uri="{FF2B5EF4-FFF2-40B4-BE49-F238E27FC236}">
                <a16:creationId xmlns:a16="http://schemas.microsoft.com/office/drawing/2014/main" id="{CED9C114-C8CF-5869-1E08-D3066520DEE2}"/>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76149A33-5EA1-FB65-6CAD-0EF845FEE2FD}"/>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A313722-EFBE-D0A9-3AF0-BEA0D85A186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30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4215-A712-1EAB-B4A6-05877400C3C6}"/>
              </a:ext>
            </a:extLst>
          </p:cNvPr>
          <p:cNvSpPr>
            <a:spLocks noGrp="1"/>
          </p:cNvSpPr>
          <p:nvPr>
            <p:ph type="title"/>
          </p:nvPr>
        </p:nvSpPr>
        <p:spPr/>
        <p:txBody>
          <a:bodyPr/>
          <a:lstStyle/>
          <a:p>
            <a:r>
              <a:rPr lang="en-US" dirty="0"/>
              <a:t>Project Options</a:t>
            </a:r>
          </a:p>
        </p:txBody>
      </p:sp>
      <p:sp>
        <p:nvSpPr>
          <p:cNvPr id="3" name="Content Placeholder 2">
            <a:extLst>
              <a:ext uri="{FF2B5EF4-FFF2-40B4-BE49-F238E27FC236}">
                <a16:creationId xmlns:a16="http://schemas.microsoft.com/office/drawing/2014/main" id="{521A37BD-6C58-6140-87FF-E86031397866}"/>
              </a:ext>
            </a:extLst>
          </p:cNvPr>
          <p:cNvSpPr>
            <a:spLocks noGrp="1"/>
          </p:cNvSpPr>
          <p:nvPr>
            <p:ph idx="1"/>
          </p:nvPr>
        </p:nvSpPr>
        <p:spPr/>
        <p:txBody>
          <a:bodyPr>
            <a:normAutofit fontScale="85000" lnSpcReduction="20000"/>
          </a:bodyPr>
          <a:lstStyle/>
          <a:p>
            <a:r>
              <a:rPr lang="en-US" dirty="0"/>
              <a:t>Type of update: Amendment or Revision?</a:t>
            </a:r>
          </a:p>
          <a:p>
            <a:pPr lvl="1"/>
            <a:r>
              <a:rPr lang="en-US" dirty="0"/>
              <a:t>The purpose and scope is effectively the same: </a:t>
            </a:r>
          </a:p>
          <a:p>
            <a:pPr lvl="1"/>
            <a:r>
              <a:rPr lang="en-US" dirty="0"/>
              <a:t>Update to take advantage of new MAC features</a:t>
            </a:r>
          </a:p>
          <a:p>
            <a:pPr lvl="1"/>
            <a:r>
              <a:rPr lang="en-US" dirty="0"/>
              <a:t>Update recommendations based upon new requirements and new knowledge (experience)</a:t>
            </a:r>
          </a:p>
          <a:p>
            <a:pPr lvl="1"/>
            <a:r>
              <a:rPr lang="en-US" dirty="0"/>
              <a:t>Start with focus on Japanese requirements but open to address all regions</a:t>
            </a:r>
          </a:p>
          <a:p>
            <a:pPr marL="487693" lvl="1" indent="0">
              <a:buNone/>
            </a:pPr>
            <a:endParaRPr lang="en-US" dirty="0"/>
          </a:p>
          <a:p>
            <a:r>
              <a:rPr lang="en-US" dirty="0"/>
              <a:t>Amendment:</a:t>
            </a:r>
          </a:p>
          <a:p>
            <a:pPr lvl="1"/>
            <a:r>
              <a:rPr lang="en-US" dirty="0"/>
              <a:t>Contains the changes to IEEE Std 802.19.3-2021</a:t>
            </a:r>
          </a:p>
          <a:p>
            <a:pPr lvl="1"/>
            <a:r>
              <a:rPr lang="en-US" dirty="0"/>
              <a:t>Have two documents</a:t>
            </a:r>
          </a:p>
          <a:p>
            <a:pPr lvl="1"/>
            <a:r>
              <a:rPr lang="en-US" dirty="0"/>
              <a:t>Requires a CSD</a:t>
            </a:r>
            <a:br>
              <a:rPr lang="en-US" dirty="0"/>
            </a:br>
            <a:endParaRPr lang="en-US" dirty="0"/>
          </a:p>
          <a:p>
            <a:r>
              <a:rPr lang="en-US" dirty="0"/>
              <a:t>Revision</a:t>
            </a:r>
          </a:p>
          <a:p>
            <a:pPr lvl="1"/>
            <a:r>
              <a:rPr lang="en-US" dirty="0"/>
              <a:t>The entire standard is in one document</a:t>
            </a:r>
          </a:p>
          <a:p>
            <a:pPr lvl="1"/>
            <a:r>
              <a:rPr lang="en-US" dirty="0"/>
              <a:t>Resets the 10-year revision clock</a:t>
            </a:r>
          </a:p>
          <a:p>
            <a:pPr lvl="1"/>
            <a:r>
              <a:rPr lang="en-US" dirty="0"/>
              <a:t>May be needed to change scope of original standards (to add OFDM)</a:t>
            </a:r>
          </a:p>
          <a:p>
            <a:pPr lvl="1"/>
            <a:r>
              <a:rPr lang="en-US" dirty="0"/>
              <a:t>Requires a CSD (adding new functionality)</a:t>
            </a:r>
          </a:p>
          <a:p>
            <a:pPr lvl="1"/>
            <a:endParaRPr lang="en-US" dirty="0"/>
          </a:p>
        </p:txBody>
      </p:sp>
      <p:sp>
        <p:nvSpPr>
          <p:cNvPr id="4" name="Date Placeholder 3">
            <a:extLst>
              <a:ext uri="{FF2B5EF4-FFF2-40B4-BE49-F238E27FC236}">
                <a16:creationId xmlns:a16="http://schemas.microsoft.com/office/drawing/2014/main" id="{515B7471-7814-6A6D-115B-7A9F471781E1}"/>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53A1ACF8-D5CD-78B0-9896-B0079A0E4737}"/>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683DA4B-ACAD-FFFD-B4A6-0465BC2C8C4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866192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46D62-0537-2CD5-BB51-8CF3D2067ADD}"/>
              </a:ext>
            </a:extLst>
          </p:cNvPr>
          <p:cNvSpPr>
            <a:spLocks noGrp="1"/>
          </p:cNvSpPr>
          <p:nvPr>
            <p:ph type="title"/>
          </p:nvPr>
        </p:nvSpPr>
        <p:spPr/>
        <p:txBody>
          <a:bodyPr/>
          <a:lstStyle/>
          <a:p>
            <a:r>
              <a:rPr lang="en-US" dirty="0"/>
              <a:t>Points to include in Project Scope</a:t>
            </a:r>
          </a:p>
        </p:txBody>
      </p:sp>
      <p:sp>
        <p:nvSpPr>
          <p:cNvPr id="3" name="Content Placeholder 2">
            <a:extLst>
              <a:ext uri="{FF2B5EF4-FFF2-40B4-BE49-F238E27FC236}">
                <a16:creationId xmlns:a16="http://schemas.microsoft.com/office/drawing/2014/main" id="{14ADB338-C6AF-823E-27C9-C5B09231C5F8}"/>
              </a:ext>
            </a:extLst>
          </p:cNvPr>
          <p:cNvSpPr>
            <a:spLocks noGrp="1"/>
          </p:cNvSpPr>
          <p:nvPr>
            <p:ph idx="1"/>
          </p:nvPr>
        </p:nvSpPr>
        <p:spPr/>
        <p:txBody>
          <a:bodyPr>
            <a:normAutofit/>
          </a:bodyPr>
          <a:lstStyle/>
          <a:p>
            <a:pPr marL="457200" indent="-457200">
              <a:buFont typeface="Arial" panose="020B0604020202020204" pitchFamily="34" charset="0"/>
              <a:buChar char="•"/>
            </a:pPr>
            <a:r>
              <a:rPr lang="en-IE" altLang="ja-JP" sz="2706" spc="-1" dirty="0">
                <a:solidFill>
                  <a:srgbClr val="000000"/>
                </a:solidFill>
                <a:ea typeface="DejaVu Sans"/>
              </a:rPr>
              <a:t>New requirements are driving new solutions that include both 802.11-S1G (802.11ah) and 802.15.4-S1G (802.15.4g) based devices including</a:t>
            </a:r>
          </a:p>
          <a:p>
            <a:pPr marL="1242572" lvl="1" indent="-457200">
              <a:buFont typeface="Arial" panose="020B0604020202020204" pitchFamily="34" charset="0"/>
              <a:buChar char="•"/>
            </a:pPr>
            <a:r>
              <a:rPr lang="en-IE" altLang="ja-JP" sz="2706" spc="-1" dirty="0">
                <a:solidFill>
                  <a:srgbClr val="000000"/>
                </a:solidFill>
                <a:ea typeface="DejaVu Sans"/>
              </a:rPr>
              <a:t>Increased data traffic per device</a:t>
            </a:r>
          </a:p>
          <a:p>
            <a:pPr marL="1242572" lvl="1" indent="-457200">
              <a:buFont typeface="Arial" panose="020B0604020202020204" pitchFamily="34" charset="0"/>
              <a:buChar char="•"/>
            </a:pPr>
            <a:r>
              <a:rPr lang="en-IE" altLang="ja-JP" sz="2706" spc="-1" dirty="0">
                <a:solidFill>
                  <a:srgbClr val="000000"/>
                </a:solidFill>
                <a:ea typeface="DejaVu Sans"/>
              </a:rPr>
              <a:t>Increased density of deployed devices</a:t>
            </a:r>
          </a:p>
          <a:p>
            <a:pPr marL="1242572" lvl="1" indent="-457200">
              <a:buFont typeface="Arial" panose="020B0604020202020204" pitchFamily="34" charset="0"/>
              <a:buChar char="•"/>
            </a:pPr>
            <a:r>
              <a:rPr lang="en-IE" altLang="ja-JP" sz="2706" spc="-1" dirty="0">
                <a:ea typeface="DejaVu Sans"/>
              </a:rPr>
              <a:t>More congestion</a:t>
            </a:r>
          </a:p>
          <a:p>
            <a:pPr marL="1242572" lvl="1" indent="-457200">
              <a:buFont typeface="Arial" panose="020B0604020202020204" pitchFamily="34" charset="0"/>
              <a:buChar char="•"/>
            </a:pPr>
            <a:r>
              <a:rPr lang="en-IE" altLang="ja-JP" sz="2706" spc="-1" dirty="0">
                <a:solidFill>
                  <a:srgbClr val="000000"/>
                </a:solidFill>
                <a:ea typeface="DejaVu Sans"/>
              </a:rPr>
              <a:t>Need to coexist with (many) legacy (15.4g) devices</a:t>
            </a:r>
          </a:p>
          <a:p>
            <a:pPr marL="1242572" lvl="1" indent="-457200">
              <a:buFont typeface="Arial" panose="020B0604020202020204" pitchFamily="34" charset="0"/>
              <a:buChar char="•"/>
            </a:pPr>
            <a:r>
              <a:rPr lang="en-IE" altLang="ja-JP" sz="2706" spc="-1" dirty="0">
                <a:solidFill>
                  <a:schemeClr val="tx1"/>
                </a:solidFill>
                <a:ea typeface="DejaVu Sans"/>
              </a:rPr>
              <a:t>Add consideration of SUN-OFDM</a:t>
            </a:r>
          </a:p>
          <a:p>
            <a:pPr marL="457200" indent="-457200">
              <a:buFont typeface="Arial" panose="020B0604020202020204" pitchFamily="34" charset="0"/>
              <a:buChar char="•"/>
            </a:pPr>
            <a:r>
              <a:rPr lang="en-IE" altLang="ja-JP" sz="2700" spc="-1" dirty="0"/>
              <a:t>Changes to the standards have occurred since 2019</a:t>
            </a:r>
          </a:p>
          <a:p>
            <a:pPr marL="1242572" lvl="1" indent="-457200">
              <a:buFont typeface="Arial" panose="020B0604020202020204" pitchFamily="34" charset="0"/>
              <a:buChar char="•"/>
            </a:pPr>
            <a:r>
              <a:rPr lang="en-IE" altLang="ja-JP" sz="2700" spc="-1" dirty="0"/>
              <a:t>Updates to 802.19.3 can utilize these updates</a:t>
            </a:r>
          </a:p>
          <a:p>
            <a:pPr lvl="1" indent="0"/>
            <a:endParaRPr lang="en-IE" altLang="ja-JP" sz="2706" spc="-1" dirty="0">
              <a:solidFill>
                <a:srgbClr val="000000"/>
              </a:solidFill>
              <a:latin typeface="Times New Roman"/>
              <a:ea typeface="DejaVu Sans"/>
            </a:endParaRPr>
          </a:p>
          <a:p>
            <a:pPr marL="0" indent="0">
              <a:buNone/>
            </a:pPr>
            <a:endParaRPr lang="en-US" dirty="0"/>
          </a:p>
        </p:txBody>
      </p:sp>
      <p:sp>
        <p:nvSpPr>
          <p:cNvPr id="4" name="Date Placeholder 3">
            <a:extLst>
              <a:ext uri="{FF2B5EF4-FFF2-40B4-BE49-F238E27FC236}">
                <a16:creationId xmlns:a16="http://schemas.microsoft.com/office/drawing/2014/main" id="{AF95B78D-10E7-F9AC-9011-28A95E705819}"/>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946D05D6-73D8-4EB4-35AD-1DECACD254CD}"/>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730F26DB-B76D-AC4C-1C72-050EA269C1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315107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81840-7FC7-56FD-20B3-B0110E4229D0}"/>
              </a:ext>
            </a:extLst>
          </p:cNvPr>
          <p:cNvSpPr>
            <a:spLocks noGrp="1"/>
          </p:cNvSpPr>
          <p:nvPr>
            <p:ph type="title"/>
          </p:nvPr>
        </p:nvSpPr>
        <p:spPr/>
        <p:txBody>
          <a:bodyPr/>
          <a:lstStyle/>
          <a:p>
            <a:r>
              <a:rPr lang="en-US" dirty="0"/>
              <a:t>Proposed Scope</a:t>
            </a:r>
          </a:p>
        </p:txBody>
      </p:sp>
      <p:sp>
        <p:nvSpPr>
          <p:cNvPr id="3" name="Content Placeholder 2">
            <a:extLst>
              <a:ext uri="{FF2B5EF4-FFF2-40B4-BE49-F238E27FC236}">
                <a16:creationId xmlns:a16="http://schemas.microsoft.com/office/drawing/2014/main" id="{9362809A-35D0-E759-07A9-312D8E43DC12}"/>
              </a:ext>
            </a:extLst>
          </p:cNvPr>
          <p:cNvSpPr>
            <a:spLocks noGrp="1"/>
          </p:cNvSpPr>
          <p:nvPr>
            <p:ph idx="1"/>
          </p:nvPr>
        </p:nvSpPr>
        <p:spPr/>
        <p:txBody>
          <a:bodyPr/>
          <a:lstStyle/>
          <a:p>
            <a:r>
              <a:rPr lang="en-US" dirty="0"/>
              <a:t>This [amendment | revision] updates and expands coexistence recommendations to address new market requirements, address increasing data traffic, greater device density and increased potential for congestion.  This project will include recommendations that consider expected deployments of new devices based on both IEEE Std 802.11 and IEEE Std 802.15.4 sub-1GHz standards as well as compatibility with deployed legacy devices.    This project will include updated recommendations based on changes to IEEE Std 802.11 and IEEE Std 802.15.4 since the initial revision of this recommended practice.</a:t>
            </a:r>
          </a:p>
          <a:p>
            <a:pPr marL="0" indent="0">
              <a:buNone/>
            </a:pPr>
            <a:endParaRPr lang="en-US" dirty="0"/>
          </a:p>
        </p:txBody>
      </p:sp>
      <p:sp>
        <p:nvSpPr>
          <p:cNvPr id="4" name="Date Placeholder 3">
            <a:extLst>
              <a:ext uri="{FF2B5EF4-FFF2-40B4-BE49-F238E27FC236}">
                <a16:creationId xmlns:a16="http://schemas.microsoft.com/office/drawing/2014/main" id="{84BC4086-3A5E-A33E-1A52-5518D8EA9A0C}"/>
              </a:ext>
            </a:extLst>
          </p:cNvPr>
          <p:cNvSpPr>
            <a:spLocks noGrp="1"/>
          </p:cNvSpPr>
          <p:nvPr>
            <p:ph type="dt" idx="15"/>
          </p:nvPr>
        </p:nvSpPr>
        <p:spPr/>
        <p:txBody>
          <a:bodyPr/>
          <a:lstStyle/>
          <a:p>
            <a:r>
              <a:rPr lang="en-US"/>
              <a:t>August 2023 </a:t>
            </a:r>
            <a:endParaRPr lang="en-GB" dirty="0"/>
          </a:p>
        </p:txBody>
      </p:sp>
      <p:sp>
        <p:nvSpPr>
          <p:cNvPr id="5" name="Footer Placeholder 4">
            <a:extLst>
              <a:ext uri="{FF2B5EF4-FFF2-40B4-BE49-F238E27FC236}">
                <a16:creationId xmlns:a16="http://schemas.microsoft.com/office/drawing/2014/main" id="{91247879-AC6F-AFED-E6B8-022915C61A6B}"/>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4C3D5EF9-AB44-8E81-0F2D-1E84D40E692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95828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B4E9D-C77D-4815-F8A8-14477DAA1DA9}"/>
              </a:ext>
            </a:extLst>
          </p:cNvPr>
          <p:cNvSpPr>
            <a:spLocks noGrp="1"/>
          </p:cNvSpPr>
          <p:nvPr>
            <p:ph type="title"/>
          </p:nvPr>
        </p:nvSpPr>
        <p:spPr/>
        <p:txBody>
          <a:bodyPr/>
          <a:lstStyle/>
          <a:p>
            <a:r>
              <a:rPr lang="en-US" dirty="0"/>
              <a:t>Need for the project</a:t>
            </a:r>
          </a:p>
        </p:txBody>
      </p:sp>
      <p:sp>
        <p:nvSpPr>
          <p:cNvPr id="3" name="Content Placeholder 2">
            <a:extLst>
              <a:ext uri="{FF2B5EF4-FFF2-40B4-BE49-F238E27FC236}">
                <a16:creationId xmlns:a16="http://schemas.microsoft.com/office/drawing/2014/main" id="{E95FFFCF-9666-1BFA-7256-D0F68C8CAF58}"/>
              </a:ext>
            </a:extLst>
          </p:cNvPr>
          <p:cNvSpPr>
            <a:spLocks noGrp="1"/>
          </p:cNvSpPr>
          <p:nvPr>
            <p:ph idx="1"/>
          </p:nvPr>
        </p:nvSpPr>
        <p:spPr/>
        <p:txBody>
          <a:bodyPr>
            <a:normAutofit fontScale="62500" lnSpcReduction="20000"/>
          </a:bodyPr>
          <a:lstStyle/>
          <a:p>
            <a:pPr marL="0" indent="0">
              <a:buNone/>
            </a:pPr>
            <a:r>
              <a:rPr lang="en-IE" altLang="ja-JP" sz="2700" spc="-1" dirty="0"/>
              <a:t>Since publication of the initial recommended practice, both underlying standards and the market needs have changed. </a:t>
            </a:r>
          </a:p>
          <a:p>
            <a:pPr marL="0" indent="0">
              <a:buNone/>
            </a:pPr>
            <a:r>
              <a:rPr lang="en-IE" altLang="ja-JP" sz="2700" spc="-1" dirty="0"/>
              <a:t>Changes in the markets and rules changes have resulted in n</a:t>
            </a:r>
            <a:r>
              <a:rPr lang="en-IE" altLang="ja-JP" sz="2706" spc="-1" dirty="0">
                <a:solidFill>
                  <a:srgbClr val="000000"/>
                </a:solidFill>
                <a:ea typeface="DejaVu Sans"/>
              </a:rPr>
              <a:t>ew requirements that are driving new solutions which will use both IEEE Std 802.11 Sub-1 Giga Hertz (S1G) and IEEE Std 802.15.4 S1G  standards.   New requirements include need to support increased data traffic per device, many more devices per unit area and a corresponding increase in congestion potential. </a:t>
            </a:r>
            <a:r>
              <a:rPr lang="en-IE" altLang="ja-JP" sz="2706" spc="-1" dirty="0">
                <a:ea typeface="DejaVu Sans"/>
              </a:rPr>
              <a:t>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with each other and the deployed base of legacy devices is critical to support and sustain growth in the markets.   </a:t>
            </a:r>
          </a:p>
          <a:p>
            <a:pPr marL="0" indent="0">
              <a:buNone/>
            </a:pPr>
            <a:endParaRPr lang="en-IE" altLang="ja-JP" sz="2706" spc="-1" dirty="0">
              <a:ea typeface="DejaVu Sans"/>
            </a:endParaRPr>
          </a:p>
          <a:p>
            <a:pPr marL="0" indent="0">
              <a:buNone/>
            </a:pPr>
            <a:r>
              <a:rPr lang="en-IE" altLang="ja-JP" sz="2706" spc="-1" dirty="0">
                <a:solidFill>
                  <a:srgbClr val="000000"/>
                </a:solidFill>
                <a:ea typeface="DejaVu Sans"/>
              </a:rPr>
              <a:t>Changes in </a:t>
            </a:r>
            <a:r>
              <a:rPr lang="en-IE" altLang="ja-JP" sz="2706" spc="-1" dirty="0">
                <a:ea typeface="DejaVu Sans"/>
              </a:rPr>
              <a:t>IEEE Std 802.15.4 and IEEE Std 802.11 include new features that can be used to enhance coexistence.  This project will add new recommendations and update existing recommendations incorporating new and expanded features of both standards.   Also experience within the industry can be used to update recompensates.</a:t>
            </a:r>
          </a:p>
          <a:p>
            <a:pPr marL="0" indent="0">
              <a:buNone/>
            </a:pPr>
            <a:endParaRPr lang="en-IE" altLang="ja-JP" sz="2706" spc="-1" dirty="0">
              <a:ea typeface="DejaVu Sans"/>
            </a:endParaRPr>
          </a:p>
          <a:p>
            <a:pPr marL="0" indent="0">
              <a:buNone/>
            </a:pPr>
            <a:r>
              <a:rPr lang="en-IE" altLang="ja-JP" sz="2706" spc="-1" dirty="0">
                <a:ea typeface="DejaVu Sans"/>
              </a:rPr>
              <a:t>The limited amount of spectrum available in S1G bands drives an increasing need to share the spectrum efficiency.  This project will enhance the ability of users of this standard to address ongoing and growing coexistence challenges. </a:t>
            </a:r>
          </a:p>
          <a:p>
            <a:pPr marL="0" indent="0">
              <a:buNone/>
            </a:pPr>
            <a:endParaRPr lang="en-IE" altLang="ja-JP" sz="2706" spc="-1" dirty="0">
              <a:solidFill>
                <a:srgbClr val="000000"/>
              </a:solidFill>
              <a:ea typeface="DejaVu Sans"/>
            </a:endParaRPr>
          </a:p>
        </p:txBody>
      </p:sp>
      <p:sp>
        <p:nvSpPr>
          <p:cNvPr id="4" name="Slide Number Placeholder 3">
            <a:extLst>
              <a:ext uri="{FF2B5EF4-FFF2-40B4-BE49-F238E27FC236}">
                <a16:creationId xmlns:a16="http://schemas.microsoft.com/office/drawing/2014/main" id="{E92CEEB4-1969-FB4E-983A-2F4D8B428C0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097B5B2-0400-ADEB-A321-24CC8FCE43BF}"/>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4F3BD07-6BEC-7439-0545-0A35BBE73259}"/>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767383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EAD4902-5879-4505-0D0E-6FB8E6A68B9F}"/>
              </a:ext>
            </a:extLst>
          </p:cNvPr>
          <p:cNvSpPr>
            <a:spLocks noGrp="1"/>
          </p:cNvSpPr>
          <p:nvPr>
            <p:ph type="title"/>
          </p:nvPr>
        </p:nvSpPr>
        <p:spPr/>
        <p:txBody>
          <a:bodyPr/>
          <a:lstStyle/>
          <a:p>
            <a:r>
              <a:rPr lang="en-US" dirty="0"/>
              <a:t>CSD</a:t>
            </a:r>
          </a:p>
        </p:txBody>
      </p:sp>
      <p:sp>
        <p:nvSpPr>
          <p:cNvPr id="10" name="Content Placeholder 9">
            <a:extLst>
              <a:ext uri="{FF2B5EF4-FFF2-40B4-BE49-F238E27FC236}">
                <a16:creationId xmlns:a16="http://schemas.microsoft.com/office/drawing/2014/main" id="{54B92A74-F72B-4AB0-4D8D-D067957FD4F6}"/>
              </a:ext>
            </a:extLst>
          </p:cNvPr>
          <p:cNvSpPr>
            <a:spLocks noGrp="1"/>
          </p:cNvSpPr>
          <p:nvPr>
            <p:ph idx="1"/>
          </p:nvPr>
        </p:nvSpPr>
        <p:spPr/>
        <p:txBody>
          <a:bodyPr/>
          <a:lstStyle/>
          <a:p>
            <a:r>
              <a:rPr lang="en-US" dirty="0"/>
              <a:t>Needed for a revision if adding new functionality</a:t>
            </a:r>
          </a:p>
          <a:p>
            <a:r>
              <a:rPr lang="en-US" dirty="0"/>
              <a:t>Needed for an amendment</a:t>
            </a:r>
          </a:p>
          <a:p>
            <a:r>
              <a:rPr lang="en-US" dirty="0"/>
              <a:t>Updated the 19.3 CSD</a:t>
            </a:r>
          </a:p>
          <a:p>
            <a:pPr lvl="1"/>
            <a:r>
              <a:rPr lang="en-US" dirty="0"/>
              <a:t>Updated to latest document template and practice</a:t>
            </a:r>
          </a:p>
          <a:p>
            <a:pPr marL="487693" lvl="1" indent="0">
              <a:buNone/>
            </a:pPr>
            <a:endParaRPr lang="en-US" dirty="0"/>
          </a:p>
          <a:p>
            <a:pPr marL="487693" lvl="1" indent="0">
              <a:buNone/>
            </a:pPr>
            <a:r>
              <a:rPr lang="en-US" dirty="0">
                <a:solidFill>
                  <a:schemeClr val="accent2">
                    <a:lumMod val="75000"/>
                  </a:schemeClr>
                </a:solidFill>
                <a:hlinkClick r:id="rId2">
                  <a:extLst>
                    <a:ext uri="{A12FA001-AC4F-418D-AE19-62706E023703}">
                      <ahyp:hlinkClr xmlns:ahyp="http://schemas.microsoft.com/office/drawing/2018/hyperlinkcolor" val="tx"/>
                    </a:ext>
                  </a:extLst>
                </a:hlinkClick>
              </a:rPr>
              <a:t>https://mentor.ieee.org/802.19/dcn/23/19-23-0018-00-0000-802-19-3a-csd-draft.doc</a:t>
            </a:r>
            <a:endParaRPr lang="en-US" dirty="0">
              <a:solidFill>
                <a:schemeClr val="accent2">
                  <a:lumMod val="75000"/>
                </a:schemeClr>
              </a:solidFill>
            </a:endParaRPr>
          </a:p>
          <a:p>
            <a:pPr marL="487693" lvl="1" indent="0">
              <a:buNone/>
            </a:pPr>
            <a:endParaRPr lang="en-US" dirty="0"/>
          </a:p>
        </p:txBody>
      </p:sp>
      <p:sp>
        <p:nvSpPr>
          <p:cNvPr id="4" name="Slide Number Placeholder 3">
            <a:extLst>
              <a:ext uri="{FF2B5EF4-FFF2-40B4-BE49-F238E27FC236}">
                <a16:creationId xmlns:a16="http://schemas.microsoft.com/office/drawing/2014/main" id="{22390F0F-FC9E-9E6B-653C-46EFC8B2130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C938571-8686-00DA-D380-97B4895EA16E}"/>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34161784-A6E3-A65C-559B-158DD2B43DB3}"/>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3270921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0C63-0744-DBE0-784A-3E14E7CCB33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194A02D-5A67-53F9-FB99-5DA5ED883421}"/>
              </a:ext>
            </a:extLst>
          </p:cNvPr>
          <p:cNvSpPr>
            <a:spLocks noGrp="1"/>
          </p:cNvSpPr>
          <p:nvPr>
            <p:ph idx="1"/>
          </p:nvPr>
        </p:nvSpPr>
        <p:spPr/>
        <p:txBody>
          <a:bodyPr>
            <a:normAutofit fontScale="92500" lnSpcReduction="10000"/>
          </a:bodyPr>
          <a:lstStyle/>
          <a:p>
            <a:r>
              <a:rPr lang="en-US" dirty="0"/>
              <a:t>Revise PAR and CSD text per this review and post</a:t>
            </a:r>
          </a:p>
          <a:p>
            <a:r>
              <a:rPr lang="en-US" dirty="0"/>
              <a:t>Review prior to Atlanta session</a:t>
            </a:r>
          </a:p>
          <a:p>
            <a:r>
              <a:rPr lang="en-US" dirty="0"/>
              <a:t>In September (Atlanta) Session:</a:t>
            </a:r>
          </a:p>
          <a:p>
            <a:pPr lvl="1"/>
            <a:r>
              <a:rPr lang="en-US" dirty="0"/>
              <a:t>Resolve any WG comments </a:t>
            </a:r>
          </a:p>
          <a:p>
            <a:pPr lvl="1"/>
            <a:r>
              <a:rPr lang="en-US" dirty="0"/>
              <a:t>Update PAR and CSD</a:t>
            </a:r>
          </a:p>
          <a:p>
            <a:pPr lvl="1"/>
            <a:r>
              <a:rPr lang="en-US" dirty="0"/>
              <a:t>SG and WG Approval of PAR and CSD</a:t>
            </a:r>
          </a:p>
          <a:p>
            <a:r>
              <a:rPr lang="en-US" dirty="0"/>
              <a:t>Post Atlanta:</a:t>
            </a:r>
          </a:p>
          <a:p>
            <a:pPr lvl="1"/>
            <a:r>
              <a:rPr lang="en-US" dirty="0"/>
              <a:t>Circulate to WGs and EC for review </a:t>
            </a:r>
          </a:p>
          <a:p>
            <a:r>
              <a:rPr lang="en-US" dirty="0"/>
              <a:t>In November plenary: </a:t>
            </a:r>
          </a:p>
          <a:p>
            <a:pPr lvl="1"/>
            <a:r>
              <a:rPr lang="en-US" dirty="0"/>
              <a:t>Receive comments from WGs, EC (Tuesday 6pm local)</a:t>
            </a:r>
          </a:p>
          <a:p>
            <a:pPr lvl="1"/>
            <a:r>
              <a:rPr lang="en-US" dirty="0"/>
              <a:t>Resolve comments and update PAR and CSD as needed (Wed 6pm)</a:t>
            </a:r>
          </a:p>
          <a:p>
            <a:pPr lvl="1"/>
            <a:r>
              <a:rPr lang="en-US" dirty="0"/>
              <a:t>EC approval to forward PAR to NESCOM (Friday)</a:t>
            </a:r>
          </a:p>
          <a:p>
            <a:r>
              <a:rPr lang="en-US" dirty="0"/>
              <a:t>Post November:</a:t>
            </a:r>
          </a:p>
          <a:p>
            <a:pPr lvl="1"/>
            <a:r>
              <a:rPr lang="en-US" dirty="0"/>
              <a:t>NESCOM meeting (05 Dec 2023)</a:t>
            </a:r>
          </a:p>
        </p:txBody>
      </p:sp>
      <p:sp>
        <p:nvSpPr>
          <p:cNvPr id="4" name="Slide Number Placeholder 3">
            <a:extLst>
              <a:ext uri="{FF2B5EF4-FFF2-40B4-BE49-F238E27FC236}">
                <a16:creationId xmlns:a16="http://schemas.microsoft.com/office/drawing/2014/main" id="{88BDE0EB-06D9-0898-534A-168BA8ECF1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2AA6B70-4FAF-F0B9-5F67-0F86F0F54240}"/>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6E155C8-3FC9-21B4-2E8C-D631DBCEF66C}"/>
              </a:ext>
            </a:extLst>
          </p:cNvPr>
          <p:cNvSpPr>
            <a:spLocks noGrp="1"/>
          </p:cNvSpPr>
          <p:nvPr>
            <p:ph type="dt" idx="15"/>
          </p:nvPr>
        </p:nvSpPr>
        <p:spPr/>
        <p:txBody>
          <a:bodyPr/>
          <a:lstStyle/>
          <a:p>
            <a:r>
              <a:rPr lang="en-US"/>
              <a:t>August 2023 </a:t>
            </a:r>
            <a:endParaRPr lang="en-GB" dirty="0"/>
          </a:p>
        </p:txBody>
      </p:sp>
    </p:spTree>
    <p:extLst>
      <p:ext uri="{BB962C8B-B14F-4D97-AF65-F5344CB8AC3E}">
        <p14:creationId xmlns:p14="http://schemas.microsoft.com/office/powerpoint/2010/main" val="2233936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8644</TotalTime>
  <Words>1056</Words>
  <Application>Microsoft Office PowerPoint</Application>
  <PresentationFormat>Custom</PresentationFormat>
  <Paragraphs>123</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802.19.3 Update:  PAR and CSD Considerations</vt:lpstr>
      <vt:lpstr>Purpose</vt:lpstr>
      <vt:lpstr>Recap / Summary</vt:lpstr>
      <vt:lpstr>Project Options</vt:lpstr>
      <vt:lpstr>Points to include in Project Scope</vt:lpstr>
      <vt:lpstr>Proposed Scope</vt:lpstr>
      <vt:lpstr>Need for the project</vt:lpstr>
      <vt:lpstr>CSD</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184</cp:revision>
  <cp:lastPrinted>2015-01-08T23:35:49Z</cp:lastPrinted>
  <dcterms:created xsi:type="dcterms:W3CDTF">2014-10-30T17:06:39Z</dcterms:created>
  <dcterms:modified xsi:type="dcterms:W3CDTF">2023-08-31T22:29:50Z</dcterms:modified>
</cp:coreProperties>
</file>