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65" r:id="rId3"/>
    <p:sldId id="266" r:id="rId4"/>
    <p:sldId id="264" r:id="rId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807" autoAdjust="0"/>
    <p:restoredTop sz="94127" autoAdjust="0"/>
  </p:normalViewPr>
  <p:slideViewPr>
    <p:cSldViewPr>
      <p:cViewPr varScale="1">
        <p:scale>
          <a:sx n="73" d="100"/>
          <a:sy n="73" d="100"/>
        </p:scale>
        <p:origin x="2098"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8/31/2023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August 2023 </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2023 </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802.19-23/0015r0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August 2023 </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August 2023 Teleconference Agenda</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2023-08-31</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0487661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Tuncer Baykas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1EDA4-57F9-ACB1-B9EC-0C76954F18A1}"/>
              </a:ext>
            </a:extLst>
          </p:cNvPr>
          <p:cNvSpPr>
            <a:spLocks noGrp="1"/>
          </p:cNvSpPr>
          <p:nvPr>
            <p:ph type="title"/>
          </p:nvPr>
        </p:nvSpPr>
        <p:spPr/>
        <p:txBody>
          <a:bodyPr/>
          <a:lstStyle/>
          <a:p>
            <a:r>
              <a:rPr lang="en-GB" sz="3200" dirty="0">
                <a:effectLst/>
                <a:latin typeface="Times New Roman" panose="02020603050405020304" pitchFamily="18" charset="0"/>
                <a:ea typeface="Times New Roman" panose="02020603050405020304" pitchFamily="18" charset="0"/>
              </a:rPr>
              <a:t>IEEE 802 and 802.11 IPR policy and procedure</a:t>
            </a:r>
            <a:endParaRPr lang="en-US" sz="5400" dirty="0"/>
          </a:p>
        </p:txBody>
      </p:sp>
      <p:sp>
        <p:nvSpPr>
          <p:cNvPr id="3" name="Content Placeholder 2">
            <a:extLst>
              <a:ext uri="{FF2B5EF4-FFF2-40B4-BE49-F238E27FC236}">
                <a16:creationId xmlns:a16="http://schemas.microsoft.com/office/drawing/2014/main" id="{C3228756-A749-58CD-2B6B-718FC283DAED}"/>
              </a:ext>
            </a:extLst>
          </p:cNvPr>
          <p:cNvSpPr>
            <a:spLocks noGrp="1"/>
          </p:cNvSpPr>
          <p:nvPr>
            <p:ph idx="1"/>
          </p:nvPr>
        </p:nvSpPr>
        <p:spPr/>
        <p:txBody>
          <a:bodyPr/>
          <a:lstStyle/>
          <a:p>
            <a:pPr marL="742950" marR="0" lvl="1" indent="-285750">
              <a:spcBef>
                <a:spcPts val="0"/>
              </a:spcBef>
              <a:spcAft>
                <a:spcPts val="0"/>
              </a:spcAft>
              <a:buFont typeface="Courier New" panose="02070309020205020404" pitchFamily="49" charset="0"/>
              <a:buChar char="o"/>
            </a:pPr>
            <a:r>
              <a:rPr lang="en-GB" sz="1600" b="1" dirty="0">
                <a:effectLst/>
                <a:latin typeface="Times New Roman" panose="02020603050405020304" pitchFamily="18" charset="0"/>
                <a:ea typeface="Times New Roman" panose="02020603050405020304" pitchFamily="18" charset="0"/>
              </a:rPr>
              <a:t>Patent Policy: </a:t>
            </a:r>
            <a:endParaRPr lang="en-US" sz="1800" dirty="0">
              <a:effectLst/>
              <a:latin typeface="Times New Roman" panose="02020603050405020304" pitchFamily="18" charset="0"/>
              <a:ea typeface="Times New Roman" panose="02020603050405020304" pitchFamily="18" charset="0"/>
            </a:endParaRPr>
          </a:p>
          <a:p>
            <a:pPr marL="1143000" marR="0" lvl="2" indent="-228600">
              <a:spcBef>
                <a:spcPts val="0"/>
              </a:spcBef>
              <a:spcAft>
                <a:spcPts val="0"/>
              </a:spcAft>
              <a:buFont typeface="Wingdings" panose="05000000000000000000" pitchFamily="2" charset="2"/>
              <a:buChar char=""/>
            </a:pPr>
            <a:r>
              <a:rPr lang="en-US" sz="1600" dirty="0">
                <a:effectLst/>
                <a:latin typeface="Times New Roman" panose="02020603050405020304" pitchFamily="18" charset="0"/>
                <a:ea typeface="Times New Roman" panose="02020603050405020304" pitchFamily="18" charset="0"/>
              </a:rPr>
              <a:t>Participants </a:t>
            </a:r>
            <a:r>
              <a:rPr lang="en-US" sz="1600" u="sng" dirty="0">
                <a:effectLst/>
                <a:latin typeface="Times New Roman" panose="02020603050405020304" pitchFamily="18" charset="0"/>
                <a:ea typeface="Times New Roman" panose="02020603050405020304" pitchFamily="18" charset="0"/>
              </a:rPr>
              <a:t>shall</a:t>
            </a:r>
            <a:r>
              <a:rPr lang="en-US" sz="1600" dirty="0">
                <a:effectLst/>
                <a:latin typeface="Times New Roman" panose="02020603050405020304" pitchFamily="18" charset="0"/>
                <a:ea typeface="Times New Roman" panose="02020603050405020304" pitchFamily="18"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dirty="0">
              <a:effectLst/>
              <a:latin typeface="Times New Roman" panose="02020603050405020304" pitchFamily="18" charset="0"/>
              <a:ea typeface="Times New Roman" panose="02020603050405020304" pitchFamily="18" charset="0"/>
            </a:endParaRPr>
          </a:p>
          <a:p>
            <a:pPr marL="1143000" marR="0" lvl="2" indent="-228600">
              <a:spcBef>
                <a:spcPts val="0"/>
              </a:spcBef>
              <a:spcAft>
                <a:spcPts val="0"/>
              </a:spcAft>
              <a:buFont typeface="Wingdings" panose="05000000000000000000" pitchFamily="2" charset="2"/>
              <a:buChar char=""/>
            </a:pPr>
            <a:r>
              <a:rPr lang="en-US" sz="1600" dirty="0">
                <a:effectLst/>
                <a:latin typeface="Times New Roman" panose="02020603050405020304" pitchFamily="18" charset="0"/>
                <a:ea typeface="Times New Roman" panose="02020603050405020304" pitchFamily="18" charset="0"/>
              </a:rPr>
              <a:t>Participants </a:t>
            </a:r>
            <a:r>
              <a:rPr lang="en-US" sz="1600" u="sng" dirty="0">
                <a:effectLst/>
                <a:latin typeface="Times New Roman" panose="02020603050405020304" pitchFamily="18" charset="0"/>
                <a:ea typeface="Times New Roman" panose="02020603050405020304" pitchFamily="18" charset="0"/>
              </a:rPr>
              <a:t>should </a:t>
            </a:r>
            <a:r>
              <a:rPr lang="en-US" sz="1600" dirty="0">
                <a:effectLst/>
                <a:latin typeface="Times New Roman" panose="02020603050405020304" pitchFamily="18" charset="0"/>
                <a:ea typeface="Times New Roman" panose="02020603050405020304" pitchFamily="18" charset="0"/>
              </a:rPr>
              <a:t>inform the IEEE (or cause the IEEE to be informed) of the identity of any other holders of potential Essential Patent Claims</a:t>
            </a:r>
            <a:endParaRPr lang="en-US" dirty="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GB" sz="1600" b="1" dirty="0">
                <a:effectLst/>
                <a:latin typeface="Times New Roman" panose="02020603050405020304" pitchFamily="18" charset="0"/>
                <a:ea typeface="Times New Roman" panose="02020603050405020304" pitchFamily="18" charset="0"/>
              </a:rPr>
              <a:t>Patent Policy - </a:t>
            </a:r>
            <a:r>
              <a:rPr lang="en-GB" sz="1800" b="1" dirty="0">
                <a:effectLst/>
                <a:latin typeface="Times New Roman" panose="02020603050405020304" pitchFamily="18" charset="0"/>
                <a:ea typeface="Times New Roman" panose="02020603050405020304" pitchFamily="18" charset="0"/>
              </a:rPr>
              <a:t>Ways to inform IEEE:</a:t>
            </a:r>
            <a:endParaRPr lang="en-US" sz="1800" dirty="0">
              <a:effectLst/>
              <a:latin typeface="Times New Roman" panose="02020603050405020304" pitchFamily="18" charset="0"/>
              <a:ea typeface="Times New Roman" panose="02020603050405020304" pitchFamily="18" charset="0"/>
            </a:endParaRPr>
          </a:p>
          <a:p>
            <a:pPr marL="1143000" marR="0" lvl="2" indent="-228600">
              <a:spcBef>
                <a:spcPts val="0"/>
              </a:spcBef>
              <a:spcAft>
                <a:spcPts val="0"/>
              </a:spcAft>
              <a:buFont typeface="Wingdings" panose="05000000000000000000" pitchFamily="2" charset="2"/>
              <a:buChar char=""/>
            </a:pPr>
            <a:r>
              <a:rPr lang="en-GB" sz="1600" dirty="0">
                <a:effectLst/>
                <a:latin typeface="Times New Roman" panose="02020603050405020304" pitchFamily="18" charset="0"/>
                <a:ea typeface="Times New Roman" panose="02020603050405020304" pitchFamily="18" charset="0"/>
              </a:rPr>
              <a:t>Cause an LOA to be submitted to the IEEE-SA (</a:t>
            </a:r>
            <a:r>
              <a:rPr lang="en-GB" sz="1600" u="sng" dirty="0">
                <a:solidFill>
                  <a:srgbClr val="0000FF"/>
                </a:solidFill>
                <a:effectLst/>
                <a:latin typeface="Times New Roman" panose="02020603050405020304" pitchFamily="18" charset="0"/>
                <a:ea typeface="Times New Roman" panose="02020603050405020304" pitchFamily="18" charset="0"/>
                <a:hlinkClick r:id="rId2"/>
              </a:rPr>
              <a:t>patcom@ieee.org</a:t>
            </a:r>
            <a:r>
              <a:rPr lang="en-GB" sz="1600" dirty="0">
                <a:effectLst/>
                <a:latin typeface="Times New Roman" panose="02020603050405020304" pitchFamily="18" charset="0"/>
                <a:ea typeface="Times New Roman" panose="02020603050405020304" pitchFamily="18" charset="0"/>
              </a:rPr>
              <a:t>); or</a:t>
            </a:r>
            <a:endParaRPr lang="en-US" dirty="0">
              <a:effectLst/>
              <a:latin typeface="Times New Roman" panose="02020603050405020304" pitchFamily="18" charset="0"/>
              <a:ea typeface="Times New Roman" panose="02020603050405020304" pitchFamily="18" charset="0"/>
            </a:endParaRPr>
          </a:p>
          <a:p>
            <a:pPr marL="1143000" marR="0" lvl="2" indent="-228600">
              <a:spcBef>
                <a:spcPts val="0"/>
              </a:spcBef>
              <a:spcAft>
                <a:spcPts val="0"/>
              </a:spcAft>
              <a:buFont typeface="Wingdings" panose="05000000000000000000" pitchFamily="2" charset="2"/>
              <a:buChar char=""/>
            </a:pPr>
            <a:r>
              <a:rPr lang="en-GB" sz="1600" dirty="0">
                <a:effectLst/>
                <a:latin typeface="Times New Roman" panose="02020603050405020304" pitchFamily="18" charset="0"/>
                <a:ea typeface="Times New Roman" panose="02020603050405020304" pitchFamily="18" charset="0"/>
              </a:rPr>
              <a:t>Provide the chair of this group with the identity of the holder(s) of any and all such claims as soon as possible; or </a:t>
            </a:r>
            <a:endParaRPr lang="en-US" dirty="0">
              <a:effectLst/>
              <a:latin typeface="Times New Roman" panose="02020603050405020304" pitchFamily="18" charset="0"/>
              <a:ea typeface="Times New Roman" panose="02020603050405020304" pitchFamily="18" charset="0"/>
            </a:endParaRPr>
          </a:p>
          <a:p>
            <a:pPr marL="1143000" marR="0" lvl="2" indent="-228600">
              <a:spcBef>
                <a:spcPts val="0"/>
              </a:spcBef>
              <a:spcAft>
                <a:spcPts val="0"/>
              </a:spcAft>
              <a:buFont typeface="Wingdings" panose="05000000000000000000" pitchFamily="2" charset="2"/>
              <a:buChar char=""/>
            </a:pPr>
            <a:r>
              <a:rPr lang="en-US" sz="1600" dirty="0">
                <a:effectLst/>
                <a:latin typeface="Times New Roman" panose="02020603050405020304" pitchFamily="18" charset="0"/>
                <a:ea typeface="Times New Roman" panose="02020603050405020304" pitchFamily="18" charset="0"/>
              </a:rPr>
              <a:t>Speak up now and respond to this Call for Potentially Essential Patents</a:t>
            </a:r>
            <a:endParaRPr lang="en-US" dirty="0">
              <a:effectLst/>
              <a:latin typeface="Times New Roman" panose="02020603050405020304" pitchFamily="18" charset="0"/>
              <a:ea typeface="Times New Roman" panose="02020603050405020304" pitchFamily="18" charset="0"/>
            </a:endParaRPr>
          </a:p>
          <a:p>
            <a:pPr marL="1371600" marR="0"/>
            <a:r>
              <a:rPr lang="en-GB" sz="1600" dirty="0">
                <a:effectLst/>
                <a:latin typeface="Times New Roman" panose="02020603050405020304" pitchFamily="18" charset="0"/>
                <a:ea typeface="Times New Roman" panose="02020603050405020304" pitchFamily="18"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430EA9EE-DEE0-43C5-BB9F-268E5343FE6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56CA008-8756-CBB9-E46F-6BC435C1A5D6}"/>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42F556F7-7D94-DCC0-F606-EB5EEDD4932F}"/>
              </a:ext>
            </a:extLst>
          </p:cNvPr>
          <p:cNvSpPr>
            <a:spLocks noGrp="1"/>
          </p:cNvSpPr>
          <p:nvPr>
            <p:ph type="dt" idx="15"/>
          </p:nvPr>
        </p:nvSpPr>
        <p:spPr/>
        <p:txBody>
          <a:bodyPr/>
          <a:lstStyle/>
          <a:p>
            <a:r>
              <a:rPr lang="en-US"/>
              <a:t>August 2023 </a:t>
            </a:r>
            <a:endParaRPr lang="en-GB" dirty="0"/>
          </a:p>
        </p:txBody>
      </p:sp>
    </p:spTree>
    <p:extLst>
      <p:ext uri="{BB962C8B-B14F-4D97-AF65-F5344CB8AC3E}">
        <p14:creationId xmlns:p14="http://schemas.microsoft.com/office/powerpoint/2010/main" val="814461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Attendance</a:t>
            </a:r>
          </a:p>
        </p:txBody>
      </p:sp>
      <p:sp>
        <p:nvSpPr>
          <p:cNvPr id="3" name="Content Placeholder 2"/>
          <p:cNvSpPr>
            <a:spLocks noGrp="1"/>
          </p:cNvSpPr>
          <p:nvPr>
            <p:ph idx="1"/>
          </p:nvPr>
        </p:nvSpPr>
        <p:spPr/>
        <p:txBody>
          <a:bodyPr/>
          <a:lstStyle/>
          <a:p>
            <a:r>
              <a:rPr lang="en-US" sz="2800" dirty="0"/>
              <a:t>Email:</a:t>
            </a:r>
          </a:p>
          <a:p>
            <a:r>
              <a:rPr lang="en-US" sz="2800" dirty="0"/>
              <a:t>tbaykas@ieee.org and ben@blindcreek.com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August 2023 </a:t>
            </a:r>
            <a:endParaRPr lang="en-GB" dirty="0"/>
          </a:p>
        </p:txBody>
      </p:sp>
    </p:spTree>
    <p:extLst>
      <p:ext uri="{BB962C8B-B14F-4D97-AF65-F5344CB8AC3E}">
        <p14:creationId xmlns:p14="http://schemas.microsoft.com/office/powerpoint/2010/main" val="1768025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Agenda</a:t>
            </a:r>
          </a:p>
        </p:txBody>
      </p:sp>
      <p:sp>
        <p:nvSpPr>
          <p:cNvPr id="3" name="Content Placeholder 2"/>
          <p:cNvSpPr>
            <a:spLocks noGrp="1"/>
          </p:cNvSpPr>
          <p:nvPr>
            <p:ph idx="1"/>
          </p:nvPr>
        </p:nvSpPr>
        <p:spPr/>
        <p:txBody>
          <a:bodyPr/>
          <a:lstStyle/>
          <a:p>
            <a:r>
              <a:rPr lang="en-US" sz="2800" dirty="0"/>
              <a:t>1 Opening</a:t>
            </a:r>
          </a:p>
          <a:p>
            <a:r>
              <a:rPr lang="en-US" sz="2800" dirty="0"/>
              <a:t>2 Review and discuss PAR contributions for Enhanced sub-1GHz Coexistence Project</a:t>
            </a:r>
          </a:p>
          <a:p>
            <a:r>
              <a:rPr lang="en-US" sz="2800" dirty="0"/>
              <a:t>3 Review CSD requirements</a:t>
            </a:r>
          </a:p>
          <a:p>
            <a:r>
              <a:rPr lang="en-US" sz="2800" dirty="0"/>
              <a:t>4 </a:t>
            </a:r>
            <a:r>
              <a:rPr lang="en-US" sz="2800" dirty="0" err="1"/>
              <a:t>AoB</a:t>
            </a:r>
            <a:endParaRPr lang="en-US" sz="2800" dirty="0"/>
          </a:p>
          <a:p>
            <a:r>
              <a:rPr lang="en-US" sz="2800" dirty="0"/>
              <a:t>5 Adjourn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August 2023 </a:t>
            </a:r>
            <a:endParaRPr lang="en-GB" dirty="0"/>
          </a:p>
        </p:txBody>
      </p:sp>
    </p:spTree>
    <p:extLst>
      <p:ext uri="{BB962C8B-B14F-4D97-AF65-F5344CB8AC3E}">
        <p14:creationId xmlns:p14="http://schemas.microsoft.com/office/powerpoint/2010/main" val="373189562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1460</TotalTime>
  <Words>394</Words>
  <Application>Microsoft Office PowerPoint</Application>
  <PresentationFormat>Custom</PresentationFormat>
  <Paragraphs>44</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Courier New</vt:lpstr>
      <vt:lpstr>Times New Roman</vt:lpstr>
      <vt:lpstr>Wingdings</vt:lpstr>
      <vt:lpstr>Office Theme</vt:lpstr>
      <vt:lpstr>August 2023 Teleconference Agenda</vt:lpstr>
      <vt:lpstr>IEEE 802 and 802.11 IPR policy and procedure</vt:lpstr>
      <vt:lpstr>Attendance</vt:lpstr>
      <vt:lpstr>Agenda</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173</cp:revision>
  <cp:lastPrinted>2015-01-08T23:35:49Z</cp:lastPrinted>
  <dcterms:created xsi:type="dcterms:W3CDTF">2014-10-30T17:06:39Z</dcterms:created>
  <dcterms:modified xsi:type="dcterms:W3CDTF">2023-08-31T21:49:42Z</dcterms:modified>
</cp:coreProperties>
</file>