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579" r:id="rId4"/>
    <p:sldId id="580" r:id="rId5"/>
    <p:sldId id="581" r:id="rId6"/>
    <p:sldId id="582" r:id="rId7"/>
    <p:sldId id="58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127" autoAdjust="0"/>
  </p:normalViewPr>
  <p:slideViewPr>
    <p:cSldViewPr>
      <p:cViewPr varScale="1">
        <p:scale>
          <a:sx n="73" d="100"/>
          <a:sy n="73" d="100"/>
        </p:scale>
        <p:origin x="1642"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7/10/2023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2023 </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3275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2023 </a:t>
            </a:r>
            <a:endParaRPr lang="en-GB" dirty="0"/>
          </a:p>
        </p:txBody>
      </p:sp>
      <p:sp>
        <p:nvSpPr>
          <p:cNvPr id="1028" name="Rectangle 4"/>
          <p:cNvSpPr>
            <a:spLocks noGrp="1" noChangeArrowheads="1"/>
          </p:cNvSpPr>
          <p:nvPr>
            <p:ph type="ftr"/>
          </p:nvPr>
        </p:nvSpPr>
        <p:spPr bwMode="auto">
          <a:xfrm>
            <a:off x="5334004" y="6907107"/>
            <a:ext cx="3777824" cy="2912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Mitsubishi Electric, BCA,</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802.19-23/0012r</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3/15-23-0268-00-js1g-simulation-update-about-csma-gap-between-ieee-802-15-4-and-japanese-utility-standard-jj-300.ppt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2023-09-07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6953848"/>
              </p:ext>
            </p:extLst>
          </p:nvPr>
        </p:nvGraphicFramePr>
        <p:xfrm>
          <a:off x="497524" y="2590800"/>
          <a:ext cx="8189276" cy="2293747"/>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4572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IE" altLang="ja-JP" sz="1800" kern="1200" dirty="0" err="1">
                          <a:solidFill>
                            <a:schemeClr val="dk1"/>
                          </a:solidFill>
                          <a:effectLst/>
                          <a:latin typeface="Calibri" panose="020F0502020204030204" pitchFamily="34" charset="0"/>
                          <a:ea typeface="+mn-ea"/>
                          <a:cs typeface="Calibri" panose="020F0502020204030204" pitchFamily="34" charset="0"/>
                        </a:rPr>
                        <a:t>Takenori</a:t>
                      </a:r>
                      <a:r>
                        <a:rPr lang="en-IE" altLang="ja-JP" sz="1800" kern="1200" dirty="0">
                          <a:solidFill>
                            <a:schemeClr val="dk1"/>
                          </a:solidFill>
                          <a:effectLst/>
                          <a:latin typeface="Calibri" panose="020F0502020204030204" pitchFamily="34" charset="0"/>
                          <a:ea typeface="+mn-ea"/>
                          <a:cs typeface="Calibri" panose="020F0502020204030204" pitchFamily="34" charset="0"/>
                        </a:rPr>
                        <a:t> Sumi, </a:t>
                      </a:r>
                      <a:r>
                        <a:rPr lang="en-IE" sz="1800" kern="1200" dirty="0">
                          <a:solidFill>
                            <a:schemeClr val="dk1"/>
                          </a:solidFill>
                          <a:effectLst/>
                          <a:latin typeface="Calibri" panose="020F0502020204030204" pitchFamily="34" charset="0"/>
                          <a:ea typeface="+mn-ea"/>
                          <a:cs typeface="Calibri" panose="020F0502020204030204" pitchFamily="34" charset="0"/>
                        </a:rPr>
                        <a:t>Philip Orlik, Jianlin Guo, </a:t>
                      </a:r>
                      <a:r>
                        <a:rPr lang="en-IE" sz="1800" kern="1200" dirty="0" err="1">
                          <a:solidFill>
                            <a:schemeClr val="dk1"/>
                          </a:solidFill>
                          <a:effectLst/>
                          <a:latin typeface="Calibri" panose="020F0502020204030204" pitchFamily="34" charset="0"/>
                          <a:ea typeface="+mn-ea"/>
                          <a:cs typeface="Calibri" panose="020F0502020204030204" pitchFamily="34" charset="0"/>
                        </a:rPr>
                        <a:t>Yukimasa</a:t>
                      </a:r>
                      <a:r>
                        <a:rPr lang="en-IE" sz="1800" kern="1200" dirty="0">
                          <a:solidFill>
                            <a:schemeClr val="dk1"/>
                          </a:solidFill>
                          <a:effectLst/>
                          <a:latin typeface="Calibri" panose="020F0502020204030204" pitchFamily="34" charset="0"/>
                          <a:ea typeface="+mn-ea"/>
                          <a:cs typeface="Calibri" panose="020F0502020204030204" pitchFamily="34" charset="0"/>
                        </a:rPr>
                        <a:t> Nagai, Kieran Parsons, Perry Wang, </a:t>
                      </a:r>
                    </a:p>
                    <a:p>
                      <a:pPr marL="0" marR="0" lvl="0" indent="0" algn="l" defTabSz="975386" rtl="0" eaLnBrk="1" fontAlgn="auto" latinLnBrk="0" hangingPunct="1">
                        <a:lnSpc>
                          <a:spcPct val="110000"/>
                        </a:lnSpc>
                        <a:spcBef>
                          <a:spcPts val="0"/>
                        </a:spcBef>
                        <a:spcAft>
                          <a:spcPts val="0"/>
                        </a:spcAft>
                        <a:buClrTx/>
                        <a:buSzTx/>
                        <a:buFontTx/>
                        <a:buNone/>
                        <a:tabLst/>
                        <a:defRPr/>
                      </a:pPr>
                      <a:r>
                        <a:rPr lang="en-IE" sz="1800" kern="1200" dirty="0">
                          <a:solidFill>
                            <a:schemeClr val="dk1"/>
                          </a:solidFill>
                          <a:effectLst/>
                          <a:latin typeface="Calibri" panose="020F0502020204030204" pitchFamily="34" charset="0"/>
                          <a:ea typeface="+mn-ea"/>
                          <a:cs typeface="Calibri" panose="020F0502020204030204" pitchFamily="34" charset="0"/>
                        </a:rPr>
                        <a:t>Benjamin Rolfe</a:t>
                      </a:r>
                      <a:endParaRPr lang="en-US" sz="18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altLang="en-US" sz="1800" kern="1200" dirty="0">
                          <a:solidFill>
                            <a:schemeClr val="dk1"/>
                          </a:solidFill>
                          <a:effectLst/>
                          <a:latin typeface="Calibri" panose="020F0502020204030204" pitchFamily="34" charset="0"/>
                          <a:ea typeface="+mn-ea"/>
                          <a:cs typeface="Calibri" panose="020F0502020204030204" pitchFamily="34" charset="0"/>
                        </a:rPr>
                        <a:t>Mitsubishi Electric</a:t>
                      </a:r>
                      <a:endParaRPr lang="en-US" sz="18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a:effectLst/>
                          <a:latin typeface="Calibri" panose="020F0502020204030204" pitchFamily="34" charset="0"/>
                          <a:cs typeface="Calibri" panose="020F0502020204030204" pitchFamily="34" charset="0"/>
                        </a:rPr>
                        <a:t>Ben.Rolfe@ieee.org </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346199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Purpose</a:t>
            </a:r>
          </a:p>
        </p:txBody>
      </p:sp>
      <p:sp>
        <p:nvSpPr>
          <p:cNvPr id="3" name="Content Placeholder 2"/>
          <p:cNvSpPr>
            <a:spLocks noGrp="1"/>
          </p:cNvSpPr>
          <p:nvPr>
            <p:ph idx="1"/>
          </p:nvPr>
        </p:nvSpPr>
        <p:spPr>
          <a:xfrm>
            <a:off x="457200" y="1666241"/>
            <a:ext cx="8153400" cy="1849118"/>
          </a:xfrm>
        </p:spPr>
        <p:txBody>
          <a:bodyPr>
            <a:normAutofit/>
          </a:bodyPr>
          <a:lstStyle/>
          <a:p>
            <a:r>
              <a:rPr lang="en-US" sz="2800" dirty="0"/>
              <a:t>Review some things that have changed </a:t>
            </a:r>
          </a:p>
          <a:p>
            <a:r>
              <a:rPr lang="en-US" sz="2800" dirty="0"/>
              <a:t>Consider the need to update 802.19.3</a:t>
            </a:r>
          </a:p>
          <a:p>
            <a:endParaRPr lang="en-US" sz="280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July 2023 </a:t>
            </a:r>
            <a:endParaRPr lang="en-GB" dirty="0"/>
          </a:p>
        </p:txBody>
      </p:sp>
      <p:pic>
        <p:nvPicPr>
          <p:cNvPr id="8" name="Picture 7">
            <a:extLst>
              <a:ext uri="{FF2B5EF4-FFF2-40B4-BE49-F238E27FC236}">
                <a16:creationId xmlns:a16="http://schemas.microsoft.com/office/drawing/2014/main" id="{3F11C73F-10B5-A607-BDF9-0D77F2670C34}"/>
              </a:ext>
            </a:extLst>
          </p:cNvPr>
          <p:cNvPicPr>
            <a:picLocks noChangeAspect="1"/>
          </p:cNvPicPr>
          <p:nvPr/>
        </p:nvPicPr>
        <p:blipFill rotWithShape="1">
          <a:blip r:embed="rId2"/>
          <a:srcRect t="-1047" b="2619"/>
          <a:stretch/>
        </p:blipFill>
        <p:spPr>
          <a:xfrm>
            <a:off x="4309465" y="2802468"/>
            <a:ext cx="4506029" cy="3597952"/>
          </a:xfrm>
          <a:prstGeom prst="rect">
            <a:avLst/>
          </a:prstGeom>
        </p:spPr>
      </p:pic>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58685" y="726486"/>
            <a:ext cx="8994401" cy="6094617"/>
          </a:xfrm>
          <a:prstGeom prst="rect">
            <a:avLst/>
          </a:prstGeom>
          <a:noFill/>
          <a:ln w="0">
            <a:noFill/>
          </a:ln>
        </p:spPr>
        <p:style>
          <a:lnRef idx="0">
            <a:scrgbClr r="0" g="0" b="0"/>
          </a:lnRef>
          <a:fillRef idx="0">
            <a:scrgbClr r="0" g="0" b="0"/>
          </a:fillRef>
          <a:effectRef idx="0">
            <a:scrgbClr r="0" g="0" b="0"/>
          </a:effectRef>
          <a:fontRef idx="minor"/>
        </p:style>
        <p:txBody>
          <a:bodyPr lIns="96000" tIns="49920" rIns="96000" bIns="49920" anchor="t">
            <a:noAutofit/>
          </a:bodyPr>
          <a:lstStyle/>
          <a:p>
            <a:pPr algn="ctr">
              <a:lnSpc>
                <a:spcPct val="100000"/>
              </a:lnSpc>
            </a:pPr>
            <a:r>
              <a:rPr lang="en-IE" sz="2560" b="1" u="sng" spc="-1" dirty="0">
                <a:solidFill>
                  <a:srgbClr val="000000"/>
                </a:solidFill>
                <a:uFill>
                  <a:solidFill>
                    <a:srgbClr val="FFFFFF"/>
                  </a:solidFill>
                </a:uFill>
                <a:latin typeface="Times New Roman"/>
                <a:ea typeface="DejaVu Sans"/>
              </a:rPr>
              <a:t>Summary</a:t>
            </a:r>
          </a:p>
          <a:p>
            <a:pPr>
              <a:spcBef>
                <a:spcPts val="638"/>
              </a:spcBef>
              <a:spcAft>
                <a:spcPts val="638"/>
              </a:spcAft>
            </a:pPr>
            <a:endParaRPr lang="en-IE" sz="2706" spc="-1" dirty="0">
              <a:solidFill>
                <a:srgbClr val="000000"/>
              </a:solidFill>
              <a:latin typeface="Times New Roman"/>
              <a:ea typeface="DejaVu Sans"/>
            </a:endParaRPr>
          </a:p>
          <a:p>
            <a:pPr marL="457200" indent="-457200">
              <a:buFont typeface="Arial" panose="020B0604020202020204" pitchFamily="34" charset="0"/>
              <a:buChar char="•"/>
            </a:pPr>
            <a:r>
              <a:rPr lang="en-IE" altLang="ja-JP" sz="2706" spc="-1" dirty="0">
                <a:solidFill>
                  <a:srgbClr val="000000"/>
                </a:solidFill>
                <a:latin typeface="Times New Roman"/>
                <a:ea typeface="DejaVu Sans"/>
              </a:rPr>
              <a:t>Changes in the markets and rules in Japan have occurred since 2019</a:t>
            </a:r>
          </a:p>
          <a:p>
            <a:pPr marL="457200" indent="-457200">
              <a:buFont typeface="Arial" panose="020B0604020202020204" pitchFamily="34" charset="0"/>
              <a:buChar char="•"/>
            </a:pPr>
            <a:r>
              <a:rPr lang="en-IE" altLang="ja-JP" sz="2706" spc="-1" dirty="0">
                <a:solidFill>
                  <a:srgbClr val="000000"/>
                </a:solidFill>
                <a:latin typeface="Times New Roman"/>
                <a:ea typeface="DejaVu Sans"/>
              </a:rPr>
              <a:t>The needs of next generation metering systems have evolved</a:t>
            </a:r>
          </a:p>
          <a:p>
            <a:pPr marL="457200" indent="-457200">
              <a:buFont typeface="Arial" panose="020B0604020202020204" pitchFamily="34" charset="0"/>
              <a:buChar char="•"/>
            </a:pPr>
            <a:r>
              <a:rPr lang="en-IE" altLang="ja-JP" sz="2706" spc="-1" dirty="0">
                <a:solidFill>
                  <a:srgbClr val="000000"/>
                </a:solidFill>
                <a:latin typeface="Times New Roman"/>
                <a:ea typeface="DejaVu Sans"/>
              </a:rPr>
              <a:t>Some issues are unique to Japanese Sub-1 GHz frequency regulations while others may be more general</a:t>
            </a:r>
          </a:p>
          <a:p>
            <a:pPr marL="457200" indent="-457200">
              <a:buFont typeface="Arial" panose="020B0604020202020204" pitchFamily="34" charset="0"/>
              <a:buChar char="•"/>
            </a:pPr>
            <a:r>
              <a:rPr lang="en-IE" altLang="ja-JP" sz="2706" spc="-1" dirty="0">
                <a:solidFill>
                  <a:srgbClr val="000000"/>
                </a:solidFill>
                <a:latin typeface="Times New Roman"/>
                <a:ea typeface="DejaVu Sans"/>
              </a:rPr>
              <a:t>Activity in 802.15 has resulted in changes to 802.15.4 Channel Access options to address new requirements for metering systems in Japan</a:t>
            </a:r>
          </a:p>
          <a:p>
            <a:pPr marL="457200" indent="-457200">
              <a:buFont typeface="Arial" panose="020B0604020202020204" pitchFamily="34" charset="0"/>
              <a:buChar char="•"/>
            </a:pPr>
            <a:r>
              <a:rPr lang="en-IE" altLang="ja-JP" sz="2706" spc="-1" dirty="0">
                <a:solidFill>
                  <a:srgbClr val="000000"/>
                </a:solidFill>
                <a:latin typeface="Times New Roman"/>
                <a:ea typeface="DejaVu Sans"/>
              </a:rPr>
              <a:t>802.11-S1G (802.11ah) and 802.15.4-S1G (802.15.4g) coexistence continues to increase in importance</a:t>
            </a:r>
          </a:p>
          <a:p>
            <a:pPr marL="457200" indent="-457200">
              <a:buFont typeface="Arial" panose="020B0604020202020204" pitchFamily="34" charset="0"/>
              <a:buChar char="•"/>
            </a:pPr>
            <a:r>
              <a:rPr lang="en-IE" altLang="ja-JP" sz="2706" spc="-1" dirty="0">
                <a:solidFill>
                  <a:srgbClr val="000000"/>
                </a:solidFill>
                <a:latin typeface="Times New Roman"/>
                <a:ea typeface="DejaVu Sans"/>
              </a:rPr>
              <a:t>Updates to 802.19.3 will promote good coexistence</a:t>
            </a:r>
          </a:p>
          <a:p>
            <a:endParaRPr lang="en-IE" altLang="ja-JP" sz="2706" spc="-1" dirty="0">
              <a:solidFill>
                <a:srgbClr val="000000"/>
              </a:solidFill>
              <a:latin typeface="Times New Roman"/>
              <a:ea typeface="DejaVu Sans"/>
            </a:endParaRPr>
          </a:p>
          <a:p>
            <a:endParaRPr lang="en-IE" sz="2706" spc="-1" dirty="0">
              <a:solidFill>
                <a:srgbClr val="000000"/>
              </a:solidFill>
              <a:latin typeface="Times New Roman"/>
              <a:ea typeface="DejaVu Sans"/>
            </a:endParaRPr>
          </a:p>
          <a:p>
            <a:endParaRPr lang="en-IE" sz="2706" spc="-1" dirty="0">
              <a:solidFill>
                <a:srgbClr val="000000"/>
              </a:solidFill>
              <a:latin typeface="Times New Roman"/>
              <a:ea typeface="DejaVu Sans"/>
              <a:cs typeface="Times New Roman"/>
            </a:endParaRPr>
          </a:p>
          <a:p>
            <a:endParaRPr lang="en-US" sz="2706" spc="-1" dirty="0">
              <a:solidFill>
                <a:srgbClr val="000000"/>
              </a:solidFill>
              <a:latin typeface="Times New Roman" panose="02020603050405020304" pitchFamily="18" charset="0"/>
              <a:ea typeface="DejaVu Sans"/>
              <a:cs typeface="Times New Roman" panose="02020603050405020304" pitchFamily="18" charset="0"/>
            </a:endParaRPr>
          </a:p>
        </p:txBody>
      </p:sp>
    </p:spTree>
    <p:extLst>
      <p:ext uri="{BB962C8B-B14F-4D97-AF65-F5344CB8AC3E}">
        <p14:creationId xmlns:p14="http://schemas.microsoft.com/office/powerpoint/2010/main" val="377089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0FB75-5AEC-CF67-D675-D5BFC8D35569}"/>
              </a:ext>
            </a:extLst>
          </p:cNvPr>
          <p:cNvSpPr>
            <a:spLocks noGrp="1"/>
          </p:cNvSpPr>
          <p:nvPr>
            <p:ph type="title"/>
          </p:nvPr>
        </p:nvSpPr>
        <p:spPr/>
        <p:txBody>
          <a:bodyPr/>
          <a:lstStyle/>
          <a:p>
            <a:r>
              <a:rPr lang="en-US" dirty="0"/>
              <a:t>Background of Japanese Utility Systems</a:t>
            </a:r>
          </a:p>
        </p:txBody>
      </p:sp>
      <p:sp>
        <p:nvSpPr>
          <p:cNvPr id="3" name="Content Placeholder 2">
            <a:extLst>
              <a:ext uri="{FF2B5EF4-FFF2-40B4-BE49-F238E27FC236}">
                <a16:creationId xmlns:a16="http://schemas.microsoft.com/office/drawing/2014/main" id="{CB0B2F81-6E2B-C519-C83A-279019441896}"/>
              </a:ext>
            </a:extLst>
          </p:cNvPr>
          <p:cNvSpPr>
            <a:spLocks noGrp="1"/>
          </p:cNvSpPr>
          <p:nvPr>
            <p:ph idx="1"/>
          </p:nvPr>
        </p:nvSpPr>
        <p:spPr/>
        <p:txBody>
          <a:bodyPr>
            <a:normAutofit fontScale="85000" lnSpcReduction="20000"/>
          </a:bodyPr>
          <a:lstStyle/>
          <a:p>
            <a:r>
              <a:rPr lang="en-US" dirty="0"/>
              <a:t>Japanese utility systems operate in Sub-1 GHz frequency band </a:t>
            </a:r>
          </a:p>
          <a:p>
            <a:r>
              <a:rPr lang="en-US" dirty="0"/>
              <a:t>More specifically in 920 MHz band with limited frequency bandwidth</a:t>
            </a:r>
          </a:p>
          <a:p>
            <a:endParaRPr lang="en-US" dirty="0"/>
          </a:p>
          <a:p>
            <a:r>
              <a:rPr lang="en-US" dirty="0"/>
              <a:t>Japanese electric utilities are now updating their 1st generation smart metering infrastructure</a:t>
            </a:r>
          </a:p>
          <a:p>
            <a:endParaRPr lang="en-US" dirty="0"/>
          </a:p>
          <a:p>
            <a:r>
              <a:rPr lang="en-US" dirty="0"/>
              <a:t>New requirements are coming to light</a:t>
            </a:r>
          </a:p>
          <a:p>
            <a:pPr lvl="1"/>
            <a:r>
              <a:rPr lang="en-US" dirty="0"/>
              <a:t>Meter reporting duty cycles are expected to decrease from 30 minutes to 5 minutes (At least a 6x increase in data volume)</a:t>
            </a:r>
          </a:p>
          <a:p>
            <a:pPr lvl="1"/>
            <a:r>
              <a:rPr lang="en-US" dirty="0"/>
              <a:t>Likely need for multi-metering functionality on single radio</a:t>
            </a:r>
          </a:p>
          <a:p>
            <a:pPr lvl="1"/>
            <a:r>
              <a:rPr lang="en-US" dirty="0"/>
              <a:t>Over-the-air (OTA) firmware/software capability are needed</a:t>
            </a:r>
          </a:p>
          <a:p>
            <a:endParaRPr lang="en-US" dirty="0"/>
          </a:p>
          <a:p>
            <a:r>
              <a:rPr lang="en-US" dirty="0"/>
              <a:t>This means more data traffic and more channel access</a:t>
            </a:r>
          </a:p>
        </p:txBody>
      </p:sp>
    </p:spTree>
    <p:extLst>
      <p:ext uri="{BB962C8B-B14F-4D97-AF65-F5344CB8AC3E}">
        <p14:creationId xmlns:p14="http://schemas.microsoft.com/office/powerpoint/2010/main" val="1156489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3FE01-775C-74CA-CA0D-3C9424375FA4}"/>
              </a:ext>
            </a:extLst>
          </p:cNvPr>
          <p:cNvSpPr>
            <a:spLocks noGrp="1"/>
          </p:cNvSpPr>
          <p:nvPr>
            <p:ph type="title"/>
          </p:nvPr>
        </p:nvSpPr>
        <p:spPr>
          <a:xfrm>
            <a:off x="731520" y="731523"/>
            <a:ext cx="8288868" cy="487678"/>
          </a:xfrm>
        </p:spPr>
        <p:txBody>
          <a:bodyPr/>
          <a:lstStyle/>
          <a:p>
            <a:r>
              <a:rPr lang="en-US" dirty="0"/>
              <a:t>Challenges in Japanese Utility Systems</a:t>
            </a:r>
          </a:p>
        </p:txBody>
      </p:sp>
      <p:sp>
        <p:nvSpPr>
          <p:cNvPr id="3" name="Content Placeholder 2">
            <a:extLst>
              <a:ext uri="{FF2B5EF4-FFF2-40B4-BE49-F238E27FC236}">
                <a16:creationId xmlns:a16="http://schemas.microsoft.com/office/drawing/2014/main" id="{DB587257-5BE1-FEB8-DCB0-E0A635AD0971}"/>
              </a:ext>
            </a:extLst>
          </p:cNvPr>
          <p:cNvSpPr>
            <a:spLocks noGrp="1"/>
          </p:cNvSpPr>
          <p:nvPr>
            <p:ph idx="1"/>
          </p:nvPr>
        </p:nvSpPr>
        <p:spPr>
          <a:xfrm>
            <a:off x="731520" y="1371600"/>
            <a:ext cx="8288868" cy="5129109"/>
          </a:xfrm>
        </p:spPr>
        <p:txBody>
          <a:bodyPr/>
          <a:lstStyle/>
          <a:p>
            <a:pPr marL="431800" indent="-323215">
              <a:spcBef>
                <a:spcPts val="1417"/>
              </a:spcBef>
              <a:buClr>
                <a:srgbClr val="000000"/>
              </a:buClr>
              <a:buSzPct val="45000"/>
              <a:buFont typeface="Wingdings" charset="2"/>
              <a:buChar char=""/>
            </a:pPr>
            <a:r>
              <a:rPr lang="en-US" sz="2400" b="0" strike="noStrike" spc="-1" dirty="0">
                <a:latin typeface="Arial"/>
              </a:rPr>
              <a:t>In Japan,</a:t>
            </a:r>
            <a:r>
              <a:rPr lang="en-US" sz="2400" b="0" spc="-1" dirty="0">
                <a:latin typeface="Arial"/>
              </a:rPr>
              <a:t> Sub-1 GHz spectrum is scarce</a:t>
            </a:r>
          </a:p>
          <a:p>
            <a:pPr marL="908050" lvl="1" indent="-342900">
              <a:spcBef>
                <a:spcPts val="1417"/>
              </a:spcBef>
              <a:buClr>
                <a:srgbClr val="000000"/>
              </a:buClr>
              <a:buSzPct val="45000"/>
              <a:buFont typeface="Wingdings" panose="05000000000000000000" pitchFamily="2" charset="2"/>
              <a:buChar char="q"/>
            </a:pPr>
            <a:r>
              <a:rPr lang="en-US" sz="2400" spc="-1" dirty="0">
                <a:latin typeface="Arial"/>
              </a:rPr>
              <a:t>At most 2.9 MHz</a:t>
            </a:r>
            <a:r>
              <a:rPr lang="en-US" sz="2400" spc="-1" baseline="30000" dirty="0">
                <a:latin typeface="Arial"/>
              </a:rPr>
              <a:t>*</a:t>
            </a:r>
            <a:r>
              <a:rPr lang="en-US" sz="2400" spc="-1" dirty="0">
                <a:latin typeface="Arial"/>
              </a:rPr>
              <a:t> is optimized for metering applications using CSMA</a:t>
            </a:r>
          </a:p>
          <a:p>
            <a:pPr marL="908050" lvl="1" indent="-342900">
              <a:spcBef>
                <a:spcPts val="1417"/>
              </a:spcBef>
              <a:buClr>
                <a:srgbClr val="000000"/>
              </a:buClr>
              <a:buSzPct val="45000"/>
              <a:buFont typeface="Wingdings" panose="05000000000000000000" pitchFamily="2" charset="2"/>
              <a:buChar char="q"/>
            </a:pPr>
            <a:r>
              <a:rPr lang="en-US" sz="2400" spc="-1" dirty="0">
                <a:latin typeface="Arial"/>
              </a:rPr>
              <a:t>leads to congestion and interference issues as more devices with different protocols exists in narrower bandwidth</a:t>
            </a:r>
          </a:p>
          <a:p>
            <a:pPr marL="431800" indent="-323215">
              <a:spcBef>
                <a:spcPts val="1417"/>
              </a:spcBef>
              <a:buClr>
                <a:srgbClr val="000000"/>
              </a:buClr>
              <a:buSzPct val="45000"/>
              <a:buFont typeface="Wingdings" charset="2"/>
              <a:buChar char=""/>
            </a:pPr>
            <a:r>
              <a:rPr lang="en-US" sz="2400" b="0" spc="-1" dirty="0"/>
              <a:t>Channel access has been enhanced in IEEE Std 802.15.4 to better support utility applications in Japan by adding flexibility and alternate backoff procedure</a:t>
            </a:r>
          </a:p>
          <a:p>
            <a:pPr marL="431800" indent="-323215">
              <a:spcBef>
                <a:spcPts val="1417"/>
              </a:spcBef>
              <a:buClr>
                <a:srgbClr val="000000"/>
              </a:buClr>
              <a:buSzPct val="45000"/>
              <a:buFont typeface="Wingdings" charset="2"/>
              <a:buChar char=""/>
            </a:pPr>
            <a:r>
              <a:rPr lang="en-US" sz="2400" b="0" spc="-1" dirty="0"/>
              <a:t>Propose to update 802.19.3 to provide recommendations on using the new flexibility</a:t>
            </a:r>
          </a:p>
          <a:p>
            <a:endParaRPr lang="en-US" dirty="0"/>
          </a:p>
        </p:txBody>
      </p:sp>
    </p:spTree>
    <p:extLst>
      <p:ext uri="{BB962C8B-B14F-4D97-AF65-F5344CB8AC3E}">
        <p14:creationId xmlns:p14="http://schemas.microsoft.com/office/powerpoint/2010/main" val="212235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3FE01-775C-74CA-CA0D-3C9424375FA4}"/>
              </a:ext>
            </a:extLst>
          </p:cNvPr>
          <p:cNvSpPr>
            <a:spLocks noGrp="1"/>
          </p:cNvSpPr>
          <p:nvPr>
            <p:ph type="title"/>
          </p:nvPr>
        </p:nvSpPr>
        <p:spPr>
          <a:xfrm>
            <a:off x="731520" y="731523"/>
            <a:ext cx="8288868" cy="487678"/>
          </a:xfrm>
        </p:spPr>
        <p:txBody>
          <a:bodyPr/>
          <a:lstStyle/>
          <a:p>
            <a:r>
              <a:rPr lang="en-US" dirty="0"/>
              <a:t>Recommendations</a:t>
            </a:r>
          </a:p>
        </p:txBody>
      </p:sp>
      <p:sp>
        <p:nvSpPr>
          <p:cNvPr id="3" name="Content Placeholder 2">
            <a:extLst>
              <a:ext uri="{FF2B5EF4-FFF2-40B4-BE49-F238E27FC236}">
                <a16:creationId xmlns:a16="http://schemas.microsoft.com/office/drawing/2014/main" id="{DB587257-5BE1-FEB8-DCB0-E0A635AD0971}"/>
              </a:ext>
            </a:extLst>
          </p:cNvPr>
          <p:cNvSpPr>
            <a:spLocks noGrp="1"/>
          </p:cNvSpPr>
          <p:nvPr>
            <p:ph idx="1"/>
          </p:nvPr>
        </p:nvSpPr>
        <p:spPr>
          <a:xfrm>
            <a:off x="731520" y="1371600"/>
            <a:ext cx="8288868" cy="5410200"/>
          </a:xfrm>
        </p:spPr>
        <p:txBody>
          <a:bodyPr/>
          <a:lstStyle/>
          <a:p>
            <a:pPr marL="431800" indent="-323215">
              <a:spcBef>
                <a:spcPts val="1417"/>
              </a:spcBef>
              <a:buClr>
                <a:srgbClr val="000000"/>
              </a:buClr>
              <a:buSzPct val="45000"/>
              <a:buFont typeface="Wingdings" charset="2"/>
              <a:buChar char=""/>
            </a:pPr>
            <a:r>
              <a:rPr lang="en-US" sz="2400" b="0" strike="noStrike" spc="-1" dirty="0">
                <a:latin typeface="Arial"/>
              </a:rPr>
              <a:t>While evaluating channel access changes determined that performance enhancement </a:t>
            </a:r>
            <a:endParaRPr lang="en-US" sz="2400" b="0" spc="-1" dirty="0"/>
          </a:p>
          <a:p>
            <a:pPr lvl="1"/>
            <a:r>
              <a:rPr lang="en-US" dirty="0"/>
              <a:t>See for example </a:t>
            </a:r>
            <a:r>
              <a:rPr lang="en-US" dirty="0">
                <a:hlinkClick r:id="rId2"/>
              </a:rPr>
              <a:t>https://mentor.ieee.org/802.15/dcn/23/15-23-0268-00-js1g-simulation-update-about-csma-gap-between-ieee-802-15-4-and-japanese-utility-standard-jj-300.pptx</a:t>
            </a:r>
            <a:r>
              <a:rPr lang="en-US" dirty="0"/>
              <a:t> For technical background and simulation results</a:t>
            </a:r>
          </a:p>
          <a:p>
            <a:r>
              <a:rPr lang="en-US" b="0" dirty="0"/>
              <a:t>New features will change how 802.15.4 and 802.11 S1G systems interact</a:t>
            </a:r>
          </a:p>
          <a:p>
            <a:pPr lvl="1"/>
            <a:r>
              <a:rPr lang="en-US" b="0" dirty="0"/>
              <a:t>Backoff suspension option has been added to 802.15.4 CSMA (</a:t>
            </a:r>
            <a:r>
              <a:rPr lang="en-US" dirty="0"/>
              <a:t>included in the current revision that is underway)</a:t>
            </a:r>
            <a:endParaRPr lang="en-US" b="0" dirty="0"/>
          </a:p>
          <a:p>
            <a:pPr lvl="1"/>
            <a:r>
              <a:rPr lang="en-US" dirty="0"/>
              <a:t>B</a:t>
            </a:r>
            <a:r>
              <a:rPr lang="en-US" b="0" dirty="0"/>
              <a:t>ackoff suspension feature will allow 802.15.4 systems to better coexist with other systems such as 802.11 systems. </a:t>
            </a:r>
          </a:p>
          <a:p>
            <a:pPr lvl="1"/>
            <a:r>
              <a:rPr lang="en-US" b="0" dirty="0"/>
              <a:t>802.15.4 coexistence methods that are based on backoff suspension should be incorporated into 802.19.3 standard </a:t>
            </a:r>
          </a:p>
          <a:p>
            <a:pPr marL="0" indent="0">
              <a:buNone/>
            </a:pPr>
            <a:endParaRPr lang="en-US" b="0" dirty="0"/>
          </a:p>
        </p:txBody>
      </p:sp>
    </p:spTree>
    <p:extLst>
      <p:ext uri="{BB962C8B-B14F-4D97-AF65-F5344CB8AC3E}">
        <p14:creationId xmlns:p14="http://schemas.microsoft.com/office/powerpoint/2010/main" val="64928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A23A2-F5F5-C0ED-1AA8-2E25BDF3AF8D}"/>
              </a:ext>
            </a:extLst>
          </p:cNvPr>
          <p:cNvSpPr>
            <a:spLocks noGrp="1"/>
          </p:cNvSpPr>
          <p:nvPr>
            <p:ph type="title"/>
          </p:nvPr>
        </p:nvSpPr>
        <p:spPr/>
        <p:txBody>
          <a:bodyPr/>
          <a:lstStyle/>
          <a:p>
            <a:r>
              <a:rPr lang="en-US" dirty="0"/>
              <a:t>Recommendation  and Request</a:t>
            </a:r>
          </a:p>
        </p:txBody>
      </p:sp>
      <p:sp>
        <p:nvSpPr>
          <p:cNvPr id="3" name="Content Placeholder 2">
            <a:extLst>
              <a:ext uri="{FF2B5EF4-FFF2-40B4-BE49-F238E27FC236}">
                <a16:creationId xmlns:a16="http://schemas.microsoft.com/office/drawing/2014/main" id="{7AB29BE9-0348-5859-7132-09955176B796}"/>
              </a:ext>
            </a:extLst>
          </p:cNvPr>
          <p:cNvSpPr>
            <a:spLocks noGrp="1"/>
          </p:cNvSpPr>
          <p:nvPr>
            <p:ph idx="1"/>
          </p:nvPr>
        </p:nvSpPr>
        <p:spPr/>
        <p:txBody>
          <a:bodyPr/>
          <a:lstStyle/>
          <a:p>
            <a:r>
              <a:rPr lang="en-US" sz="3600" dirty="0"/>
              <a:t>Request 802.19 WG Chair request 802 EC form a study group to consider amendment to 802.19.3</a:t>
            </a:r>
            <a:endParaRPr lang="en-US" sz="3173" dirty="0"/>
          </a:p>
          <a:p>
            <a:pPr marL="487693" lvl="1" indent="0">
              <a:buNone/>
            </a:pPr>
            <a:endParaRPr lang="en-US" dirty="0"/>
          </a:p>
        </p:txBody>
      </p:sp>
    </p:spTree>
    <p:extLst>
      <p:ext uri="{BB962C8B-B14F-4D97-AF65-F5344CB8AC3E}">
        <p14:creationId xmlns:p14="http://schemas.microsoft.com/office/powerpoint/2010/main" val="2923231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1635</TotalTime>
  <Words>526</Words>
  <Application>Microsoft Office PowerPoint</Application>
  <PresentationFormat>Custom</PresentationFormat>
  <Paragraphs>61</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Wingdings</vt:lpstr>
      <vt:lpstr>Office Theme</vt:lpstr>
      <vt:lpstr>July 2023 WG Opening Report</vt:lpstr>
      <vt:lpstr>Purpose</vt:lpstr>
      <vt:lpstr>PowerPoint Presentation</vt:lpstr>
      <vt:lpstr>Background of Japanese Utility Systems</vt:lpstr>
      <vt:lpstr>Challenges in Japanese Utility Systems</vt:lpstr>
      <vt:lpstr>Recommendations</vt:lpstr>
      <vt:lpstr>Recommendation  and Request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177</cp:revision>
  <cp:lastPrinted>2015-01-08T23:35:49Z</cp:lastPrinted>
  <dcterms:created xsi:type="dcterms:W3CDTF">2014-10-30T17:06:39Z</dcterms:created>
  <dcterms:modified xsi:type="dcterms:W3CDTF">2023-07-10T09:39:52Z</dcterms:modified>
</cp:coreProperties>
</file>