
<file path=[Content_Types].xml><?xml version="1.0" encoding="utf-8"?>
<Types xmlns="http://schemas.openxmlformats.org/package/2006/content-types">
  <Default Extension="doc" ContentType="application/msword"/>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 id="286" r:id="rId1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33" autoAdjust="0"/>
    <p:restoredTop sz="94660"/>
  </p:normalViewPr>
  <p:slideViewPr>
    <p:cSldViewPr>
      <p:cViewPr varScale="1">
        <p:scale>
          <a:sx n="85" d="100"/>
          <a:sy n="85" d="100"/>
        </p:scale>
        <p:origin x="360" y="5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802.19-23/0006r1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ww.arib.or.jp/english/html/overview/doc/5-STD-T108v1_4-E1.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9187" y="637772"/>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800" dirty="0"/>
              <a:t>The CSMA Gap Analysis Between IEEE STD 802.15.4 and Japanese Standard JJ-300.10</a:t>
            </a:r>
            <a:endParaRPr lang="en-GB" sz="2800" dirty="0"/>
          </a:p>
        </p:txBody>
      </p:sp>
      <p:sp>
        <p:nvSpPr>
          <p:cNvPr id="3074" name="Rectangle 2"/>
          <p:cNvSpPr>
            <a:spLocks noGrp="1" noChangeArrowheads="1"/>
          </p:cNvSpPr>
          <p:nvPr>
            <p:ph idx="1"/>
          </p:nvPr>
        </p:nvSpPr>
        <p:spPr>
          <a:xfrm>
            <a:off x="731520" y="174938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solidFill>
                  <a:schemeClr val="tx1"/>
                </a:solidFill>
              </a:rPr>
              <a:t>Date:</a:t>
            </a:r>
            <a:r>
              <a:rPr lang="en-GB" sz="2133" b="0" dirty="0">
                <a:solidFill>
                  <a:schemeClr val="tx1"/>
                </a:solidFill>
              </a:rPr>
              <a:t> 2023-03-13</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a:t>Jianlin Guo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a:t>March 2023</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464184763"/>
              </p:ext>
            </p:extLst>
          </p:nvPr>
        </p:nvGraphicFramePr>
        <p:xfrm>
          <a:off x="677863" y="2465388"/>
          <a:ext cx="8196262" cy="3568700"/>
        </p:xfrm>
        <a:graphic>
          <a:graphicData uri="http://schemas.openxmlformats.org/presentationml/2006/ole">
            <mc:AlternateContent xmlns:mc="http://schemas.openxmlformats.org/markup-compatibility/2006">
              <mc:Choice xmlns:v="urn:schemas-microsoft-com:vml" Requires="v">
                <p:oleObj spid="_x0000_s3254" name="Document" r:id="rId4" imgW="8291356" imgH="3604404" progId="Word.Document.8">
                  <p:embed/>
                </p:oleObj>
              </mc:Choice>
              <mc:Fallback>
                <p:oleObj name="Document" r:id="rId4" imgW="8291356" imgH="3604404" progId="Word.Document.8">
                  <p:embed/>
                  <p:pic>
                    <p:nvPicPr>
                      <p:cNvPr id="0" name="Picture 3"/>
                      <p:cNvPicPr>
                        <a:picLocks noChangeAspect="1" noChangeArrowheads="1"/>
                      </p:cNvPicPr>
                      <p:nvPr/>
                    </p:nvPicPr>
                    <p:blipFill>
                      <a:blip r:embed="rId5"/>
                      <a:srcRect/>
                      <a:stretch>
                        <a:fillRect/>
                      </a:stretch>
                    </p:blipFill>
                    <p:spPr bwMode="auto">
                      <a:xfrm>
                        <a:off x="677863" y="2465388"/>
                        <a:ext cx="8196262" cy="3568700"/>
                      </a:xfrm>
                      <a:prstGeom prst="rect">
                        <a:avLst/>
                      </a:prstGeom>
                      <a:noFill/>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9" name="Title 1">
            <a:extLst>
              <a:ext uri="{FF2B5EF4-FFF2-40B4-BE49-F238E27FC236}">
                <a16:creationId xmlns:a16="http://schemas.microsoft.com/office/drawing/2014/main" id="{32668012-F365-48D2-9E61-1C2860324110}"/>
              </a:ext>
            </a:extLst>
          </p:cNvPr>
          <p:cNvSpPr txBox="1">
            <a:spLocks/>
          </p:cNvSpPr>
          <p:nvPr/>
        </p:nvSpPr>
        <p:spPr>
          <a:xfrm>
            <a:off x="457200" y="620688"/>
            <a:ext cx="8228880" cy="479685"/>
          </a:xfrm>
          <a:prstGeom prst="rect">
            <a:avLst/>
          </a:prstGeom>
        </p:spPr>
        <p:txBody>
          <a:bodyPr lIns="0" tIns="0" rIns="0" bIns="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en-US" altLang="ja-JP" sz="2400" b="1" i="0" u="none" strike="noStrike" kern="1200" cap="none" spc="0" normalizeH="0" baseline="0" noProof="0">
                <a:ln>
                  <a:noFill/>
                </a:ln>
                <a:solidFill>
                  <a:sysClr val="windowText" lastClr="000000"/>
                </a:solidFill>
                <a:effectLst/>
                <a:uLnTx/>
                <a:uFillTx/>
                <a:latin typeface="Arial"/>
              </a:rPr>
              <a:t>Simulation Parameters</a:t>
            </a:r>
            <a:endParaRPr kumimoji="0" lang="en-US" sz="2400" b="1" i="0" u="none" strike="noStrike" kern="1200" cap="none" spc="0" normalizeH="0" baseline="0" noProof="0" dirty="0">
              <a:ln>
                <a:noFill/>
              </a:ln>
              <a:solidFill>
                <a:sysClr val="windowText" lastClr="000000"/>
              </a:solidFill>
              <a:effectLst/>
              <a:uLnTx/>
              <a:uFillTx/>
              <a:latin typeface="Arial"/>
            </a:endParaRPr>
          </a:p>
        </p:txBody>
      </p:sp>
      <p:graphicFrame>
        <p:nvGraphicFramePr>
          <p:cNvPr id="10" name="表 121">
            <a:extLst>
              <a:ext uri="{FF2B5EF4-FFF2-40B4-BE49-F238E27FC236}">
                <a16:creationId xmlns:a16="http://schemas.microsoft.com/office/drawing/2014/main" id="{0DF93EEC-2DF6-4504-9BD9-DD08C08F4788}"/>
              </a:ext>
            </a:extLst>
          </p:cNvPr>
          <p:cNvGraphicFramePr>
            <a:graphicFrameLocks noGrp="1"/>
          </p:cNvGraphicFramePr>
          <p:nvPr>
            <p:extLst>
              <p:ext uri="{D42A27DB-BD31-4B8C-83A1-F6EECF244321}">
                <p14:modId xmlns:p14="http://schemas.microsoft.com/office/powerpoint/2010/main" val="3625378864"/>
              </p:ext>
            </p:extLst>
          </p:nvPr>
        </p:nvGraphicFramePr>
        <p:xfrm>
          <a:off x="916359" y="1246256"/>
          <a:ext cx="7884877" cy="5363672"/>
        </p:xfrm>
        <a:graphic>
          <a:graphicData uri="http://schemas.openxmlformats.org/drawingml/2006/table">
            <a:tbl>
              <a:tblPr firstRow="1" bandRow="1"/>
              <a:tblGrid>
                <a:gridCol w="2966747">
                  <a:extLst>
                    <a:ext uri="{9D8B030D-6E8A-4147-A177-3AD203B41FA5}">
                      <a16:colId xmlns:a16="http://schemas.microsoft.com/office/drawing/2014/main" val="1178823435"/>
                    </a:ext>
                  </a:extLst>
                </a:gridCol>
                <a:gridCol w="2459065">
                  <a:extLst>
                    <a:ext uri="{9D8B030D-6E8A-4147-A177-3AD203B41FA5}">
                      <a16:colId xmlns:a16="http://schemas.microsoft.com/office/drawing/2014/main" val="73599040"/>
                    </a:ext>
                  </a:extLst>
                </a:gridCol>
                <a:gridCol w="2459065">
                  <a:extLst>
                    <a:ext uri="{9D8B030D-6E8A-4147-A177-3AD203B41FA5}">
                      <a16:colId xmlns:a16="http://schemas.microsoft.com/office/drawing/2014/main" val="3918165996"/>
                    </a:ext>
                  </a:extLst>
                </a:gridCol>
              </a:tblGrid>
              <a:tr h="346108">
                <a:tc>
                  <a:txBody>
                    <a:bodyPr/>
                    <a:lstStyle>
                      <a:lvl1pPr marL="0" algn="l" defTabSz="975386" rtl="0" eaLnBrk="1" latinLnBrk="0" hangingPunct="1">
                        <a:defRPr sz="1920" b="1" kern="1200">
                          <a:solidFill>
                            <a:schemeClr val="lt1"/>
                          </a:solidFill>
                          <a:latin typeface="Arial"/>
                          <a:ea typeface="DejaVu Sans"/>
                          <a:cs typeface="DejaVu Sans"/>
                        </a:defRPr>
                      </a:lvl1pPr>
                      <a:lvl2pPr marL="487693" algn="l" defTabSz="975386" rtl="0" eaLnBrk="1" latinLnBrk="0" hangingPunct="1">
                        <a:defRPr sz="1920" b="1" kern="1200">
                          <a:solidFill>
                            <a:schemeClr val="lt1"/>
                          </a:solidFill>
                          <a:latin typeface="Arial"/>
                          <a:ea typeface="DejaVu Sans"/>
                          <a:cs typeface="DejaVu Sans"/>
                        </a:defRPr>
                      </a:lvl2pPr>
                      <a:lvl3pPr marL="975386" algn="l" defTabSz="975386" rtl="0" eaLnBrk="1" latinLnBrk="0" hangingPunct="1">
                        <a:defRPr sz="1920" b="1" kern="1200">
                          <a:solidFill>
                            <a:schemeClr val="lt1"/>
                          </a:solidFill>
                          <a:latin typeface="Arial"/>
                          <a:ea typeface="DejaVu Sans"/>
                          <a:cs typeface="DejaVu Sans"/>
                        </a:defRPr>
                      </a:lvl3pPr>
                      <a:lvl4pPr marL="1463079" algn="l" defTabSz="975386" rtl="0" eaLnBrk="1" latinLnBrk="0" hangingPunct="1">
                        <a:defRPr sz="1920" b="1" kern="1200">
                          <a:solidFill>
                            <a:schemeClr val="lt1"/>
                          </a:solidFill>
                          <a:latin typeface="Arial"/>
                          <a:ea typeface="DejaVu Sans"/>
                          <a:cs typeface="DejaVu Sans"/>
                        </a:defRPr>
                      </a:lvl4pPr>
                      <a:lvl5pPr marL="1950772" algn="l" defTabSz="975386" rtl="0" eaLnBrk="1" latinLnBrk="0" hangingPunct="1">
                        <a:defRPr sz="1920" b="1" kern="1200">
                          <a:solidFill>
                            <a:schemeClr val="lt1"/>
                          </a:solidFill>
                          <a:latin typeface="Arial"/>
                          <a:ea typeface="DejaVu Sans"/>
                          <a:cs typeface="DejaVu Sans"/>
                        </a:defRPr>
                      </a:lvl5pPr>
                      <a:lvl6pPr marL="2438465" algn="l" defTabSz="975386" rtl="0" eaLnBrk="1" latinLnBrk="0" hangingPunct="1">
                        <a:defRPr sz="1920" b="1" kern="1200">
                          <a:solidFill>
                            <a:schemeClr val="lt1"/>
                          </a:solidFill>
                          <a:latin typeface="Arial"/>
                          <a:ea typeface="DejaVu Sans"/>
                          <a:cs typeface="DejaVu Sans"/>
                        </a:defRPr>
                      </a:lvl6pPr>
                      <a:lvl7pPr marL="2926158" algn="l" defTabSz="975386" rtl="0" eaLnBrk="1" latinLnBrk="0" hangingPunct="1">
                        <a:defRPr sz="1920" b="1" kern="1200">
                          <a:solidFill>
                            <a:schemeClr val="lt1"/>
                          </a:solidFill>
                          <a:latin typeface="Arial"/>
                          <a:ea typeface="DejaVu Sans"/>
                          <a:cs typeface="DejaVu Sans"/>
                        </a:defRPr>
                      </a:lvl7pPr>
                      <a:lvl8pPr marL="3413851" algn="l" defTabSz="975386" rtl="0" eaLnBrk="1" latinLnBrk="0" hangingPunct="1">
                        <a:defRPr sz="1920" b="1" kern="1200">
                          <a:solidFill>
                            <a:schemeClr val="lt1"/>
                          </a:solidFill>
                          <a:latin typeface="Arial"/>
                          <a:ea typeface="DejaVu Sans"/>
                          <a:cs typeface="DejaVu Sans"/>
                        </a:defRPr>
                      </a:lvl8pPr>
                      <a:lvl9pPr marL="3901544" algn="l" defTabSz="975386" rtl="0" eaLnBrk="1" latinLnBrk="0" hangingPunct="1">
                        <a:defRPr sz="1920" b="1" kern="1200">
                          <a:solidFill>
                            <a:schemeClr val="lt1"/>
                          </a:solidFill>
                          <a:latin typeface="Arial"/>
                          <a:ea typeface="DejaVu Sans"/>
                          <a:cs typeface="DejaVu Sans"/>
                        </a:defRPr>
                      </a:lvl9pPr>
                    </a:lstStyle>
                    <a:p>
                      <a:r>
                        <a:rPr kumimoji="1" lang="en-US" altLang="ja-JP" sz="1400" dirty="0"/>
                        <a:t>Parameter</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75386" rtl="0" eaLnBrk="1" latinLnBrk="0" hangingPunct="1">
                        <a:defRPr sz="1920" b="1" kern="1200">
                          <a:solidFill>
                            <a:schemeClr val="lt1"/>
                          </a:solidFill>
                          <a:latin typeface="Arial"/>
                          <a:ea typeface="DejaVu Sans"/>
                          <a:cs typeface="DejaVu Sans"/>
                        </a:defRPr>
                      </a:lvl1pPr>
                      <a:lvl2pPr marL="487693" algn="l" defTabSz="975386" rtl="0" eaLnBrk="1" latinLnBrk="0" hangingPunct="1">
                        <a:defRPr sz="1920" b="1" kern="1200">
                          <a:solidFill>
                            <a:schemeClr val="lt1"/>
                          </a:solidFill>
                          <a:latin typeface="Arial"/>
                          <a:ea typeface="DejaVu Sans"/>
                          <a:cs typeface="DejaVu Sans"/>
                        </a:defRPr>
                      </a:lvl2pPr>
                      <a:lvl3pPr marL="975386" algn="l" defTabSz="975386" rtl="0" eaLnBrk="1" latinLnBrk="0" hangingPunct="1">
                        <a:defRPr sz="1920" b="1" kern="1200">
                          <a:solidFill>
                            <a:schemeClr val="lt1"/>
                          </a:solidFill>
                          <a:latin typeface="Arial"/>
                          <a:ea typeface="DejaVu Sans"/>
                          <a:cs typeface="DejaVu Sans"/>
                        </a:defRPr>
                      </a:lvl3pPr>
                      <a:lvl4pPr marL="1463079" algn="l" defTabSz="975386" rtl="0" eaLnBrk="1" latinLnBrk="0" hangingPunct="1">
                        <a:defRPr sz="1920" b="1" kern="1200">
                          <a:solidFill>
                            <a:schemeClr val="lt1"/>
                          </a:solidFill>
                          <a:latin typeface="Arial"/>
                          <a:ea typeface="DejaVu Sans"/>
                          <a:cs typeface="DejaVu Sans"/>
                        </a:defRPr>
                      </a:lvl4pPr>
                      <a:lvl5pPr marL="1950772" algn="l" defTabSz="975386" rtl="0" eaLnBrk="1" latinLnBrk="0" hangingPunct="1">
                        <a:defRPr sz="1920" b="1" kern="1200">
                          <a:solidFill>
                            <a:schemeClr val="lt1"/>
                          </a:solidFill>
                          <a:latin typeface="Arial"/>
                          <a:ea typeface="DejaVu Sans"/>
                          <a:cs typeface="DejaVu Sans"/>
                        </a:defRPr>
                      </a:lvl5pPr>
                      <a:lvl6pPr marL="2438465" algn="l" defTabSz="975386" rtl="0" eaLnBrk="1" latinLnBrk="0" hangingPunct="1">
                        <a:defRPr sz="1920" b="1" kern="1200">
                          <a:solidFill>
                            <a:schemeClr val="lt1"/>
                          </a:solidFill>
                          <a:latin typeface="Arial"/>
                          <a:ea typeface="DejaVu Sans"/>
                          <a:cs typeface="DejaVu Sans"/>
                        </a:defRPr>
                      </a:lvl6pPr>
                      <a:lvl7pPr marL="2926158" algn="l" defTabSz="975386" rtl="0" eaLnBrk="1" latinLnBrk="0" hangingPunct="1">
                        <a:defRPr sz="1920" b="1" kern="1200">
                          <a:solidFill>
                            <a:schemeClr val="lt1"/>
                          </a:solidFill>
                          <a:latin typeface="Arial"/>
                          <a:ea typeface="DejaVu Sans"/>
                          <a:cs typeface="DejaVu Sans"/>
                        </a:defRPr>
                      </a:lvl7pPr>
                      <a:lvl8pPr marL="3413851" algn="l" defTabSz="975386" rtl="0" eaLnBrk="1" latinLnBrk="0" hangingPunct="1">
                        <a:defRPr sz="1920" b="1" kern="1200">
                          <a:solidFill>
                            <a:schemeClr val="lt1"/>
                          </a:solidFill>
                          <a:latin typeface="Arial"/>
                          <a:ea typeface="DejaVu Sans"/>
                          <a:cs typeface="DejaVu Sans"/>
                        </a:defRPr>
                      </a:lvl8pPr>
                      <a:lvl9pPr marL="3901544" algn="l" defTabSz="975386" rtl="0" eaLnBrk="1" latinLnBrk="0" hangingPunct="1">
                        <a:defRPr sz="1920" b="1" kern="1200">
                          <a:solidFill>
                            <a:schemeClr val="lt1"/>
                          </a:solidFill>
                          <a:latin typeface="Arial"/>
                          <a:ea typeface="DejaVu Sans"/>
                          <a:cs typeface="DejaVu Sans"/>
                        </a:defRPr>
                      </a:lvl9pPr>
                    </a:lstStyle>
                    <a:p>
                      <a:r>
                        <a:rPr kumimoji="1" lang="en-US" altLang="ja-JP" sz="1400" dirty="0"/>
                        <a:t>Value</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75386" rtl="0" eaLnBrk="1" latinLnBrk="0" hangingPunct="1">
                        <a:defRPr sz="1920" b="1" kern="1200">
                          <a:solidFill>
                            <a:schemeClr val="lt1"/>
                          </a:solidFill>
                          <a:latin typeface="Arial"/>
                          <a:ea typeface="DejaVu Sans"/>
                          <a:cs typeface="DejaVu Sans"/>
                        </a:defRPr>
                      </a:lvl1pPr>
                      <a:lvl2pPr marL="487693" algn="l" defTabSz="975386" rtl="0" eaLnBrk="1" latinLnBrk="0" hangingPunct="1">
                        <a:defRPr sz="1920" b="1" kern="1200">
                          <a:solidFill>
                            <a:schemeClr val="lt1"/>
                          </a:solidFill>
                          <a:latin typeface="Arial"/>
                          <a:ea typeface="DejaVu Sans"/>
                          <a:cs typeface="DejaVu Sans"/>
                        </a:defRPr>
                      </a:lvl2pPr>
                      <a:lvl3pPr marL="975386" algn="l" defTabSz="975386" rtl="0" eaLnBrk="1" latinLnBrk="0" hangingPunct="1">
                        <a:defRPr sz="1920" b="1" kern="1200">
                          <a:solidFill>
                            <a:schemeClr val="lt1"/>
                          </a:solidFill>
                          <a:latin typeface="Arial"/>
                          <a:ea typeface="DejaVu Sans"/>
                          <a:cs typeface="DejaVu Sans"/>
                        </a:defRPr>
                      </a:lvl3pPr>
                      <a:lvl4pPr marL="1463079" algn="l" defTabSz="975386" rtl="0" eaLnBrk="1" latinLnBrk="0" hangingPunct="1">
                        <a:defRPr sz="1920" b="1" kern="1200">
                          <a:solidFill>
                            <a:schemeClr val="lt1"/>
                          </a:solidFill>
                          <a:latin typeface="Arial"/>
                          <a:ea typeface="DejaVu Sans"/>
                          <a:cs typeface="DejaVu Sans"/>
                        </a:defRPr>
                      </a:lvl4pPr>
                      <a:lvl5pPr marL="1950772" algn="l" defTabSz="975386" rtl="0" eaLnBrk="1" latinLnBrk="0" hangingPunct="1">
                        <a:defRPr sz="1920" b="1" kern="1200">
                          <a:solidFill>
                            <a:schemeClr val="lt1"/>
                          </a:solidFill>
                          <a:latin typeface="Arial"/>
                          <a:ea typeface="DejaVu Sans"/>
                          <a:cs typeface="DejaVu Sans"/>
                        </a:defRPr>
                      </a:lvl5pPr>
                      <a:lvl6pPr marL="2438465" algn="l" defTabSz="975386" rtl="0" eaLnBrk="1" latinLnBrk="0" hangingPunct="1">
                        <a:defRPr sz="1920" b="1" kern="1200">
                          <a:solidFill>
                            <a:schemeClr val="lt1"/>
                          </a:solidFill>
                          <a:latin typeface="Arial"/>
                          <a:ea typeface="DejaVu Sans"/>
                          <a:cs typeface="DejaVu Sans"/>
                        </a:defRPr>
                      </a:lvl6pPr>
                      <a:lvl7pPr marL="2926158" algn="l" defTabSz="975386" rtl="0" eaLnBrk="1" latinLnBrk="0" hangingPunct="1">
                        <a:defRPr sz="1920" b="1" kern="1200">
                          <a:solidFill>
                            <a:schemeClr val="lt1"/>
                          </a:solidFill>
                          <a:latin typeface="Arial"/>
                          <a:ea typeface="DejaVu Sans"/>
                          <a:cs typeface="DejaVu Sans"/>
                        </a:defRPr>
                      </a:lvl7pPr>
                      <a:lvl8pPr marL="3413851" algn="l" defTabSz="975386" rtl="0" eaLnBrk="1" latinLnBrk="0" hangingPunct="1">
                        <a:defRPr sz="1920" b="1" kern="1200">
                          <a:solidFill>
                            <a:schemeClr val="lt1"/>
                          </a:solidFill>
                          <a:latin typeface="Arial"/>
                          <a:ea typeface="DejaVu Sans"/>
                          <a:cs typeface="DejaVu Sans"/>
                        </a:defRPr>
                      </a:lvl8pPr>
                      <a:lvl9pPr marL="3901544" algn="l" defTabSz="975386" rtl="0" eaLnBrk="1" latinLnBrk="0" hangingPunct="1">
                        <a:defRPr sz="1920" b="1" kern="1200">
                          <a:solidFill>
                            <a:schemeClr val="lt1"/>
                          </a:solidFill>
                          <a:latin typeface="Arial"/>
                          <a:ea typeface="DejaVu Sans"/>
                          <a:cs typeface="DejaVu Sans"/>
                        </a:defRPr>
                      </a:lvl9pPr>
                    </a:lstStyle>
                    <a:p>
                      <a:r>
                        <a:rPr kumimoji="1" lang="en-US" altLang="ja-JP" sz="1400" dirty="0"/>
                        <a:t>Note</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268456980"/>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Nodes</a:t>
                      </a:r>
                      <a:endParaRPr kumimoji="1" lang="ja-JP" altLang="en-US" sz="14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10 – 100</a:t>
                      </a:r>
                      <a:endParaRPr kumimoji="1" lang="ja-JP" altLang="en-US" sz="14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endParaRPr kumimoji="1" lang="ja-JP" altLang="en-US" sz="1400" dirty="0"/>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947988804"/>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Offered load(Network)[kbps]</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10, 20, 30 , 40, 50</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300495177"/>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Packet size[Byte]</a:t>
                      </a:r>
                      <a:endParaRPr kumimoji="1" lang="ja-JP" altLang="en-US" sz="1400" dirty="0"/>
                    </a:p>
                  </a:txBody>
                  <a:tcP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100</a:t>
                      </a:r>
                      <a:endParaRPr kumimoji="1" lang="ja-JP" altLang="en-US" sz="1400" dirty="0"/>
                    </a:p>
                  </a:txBody>
                  <a:tcP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MAC payload</a:t>
                      </a:r>
                      <a:endParaRPr kumimoji="1" lang="ja-JP" altLang="en-US" sz="1400" dirty="0"/>
                    </a:p>
                  </a:txBody>
                  <a:tcPr>
                    <a:lnL w="12700" cmpd="sng">
                      <a:solidFill>
                        <a:sysClr val="window" lastClr="FFFFFF"/>
                      </a:solidFill>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271546646"/>
                  </a:ext>
                </a:extLst>
              </a:tr>
              <a:tr h="346108">
                <a:tc gridSpan="3">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solidFill>
                            <a:schemeClr val="bg1"/>
                          </a:solidFill>
                        </a:rPr>
                        <a:t>MAC parameters (JJ 300.10 v2.2, Table 5-28, 5-29)</a:t>
                      </a:r>
                      <a:endParaRPr kumimoji="1" lang="ja-JP" altLang="en-US" sz="1400" dirty="0">
                        <a:solidFill>
                          <a:schemeClr val="bg1"/>
                        </a:solidFill>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solidFill>
                  </a:tcPr>
                </a:tc>
                <a:tc hMerge="1">
                  <a:txBody>
                    <a:bodyPr/>
                    <a:lstStyle/>
                    <a:p>
                      <a:endParaRPr kumimoji="1" lang="ja-JP" altLang="en-US" sz="1400" dirty="0"/>
                    </a:p>
                  </a:txBody>
                  <a:tcPr/>
                </a:tc>
                <a:tc hMerge="1">
                  <a:txBody>
                    <a:bodyPr/>
                    <a:lstStyle/>
                    <a:p>
                      <a:endParaRPr kumimoji="1" lang="ja-JP" altLang="en-US" sz="1400" dirty="0"/>
                    </a:p>
                  </a:txBody>
                  <a:tcPr/>
                </a:tc>
                <a:extLst>
                  <a:ext uri="{0D108BD9-81ED-4DB2-BD59-A6C34878D82A}">
                    <a16:rowId xmlns:a16="http://schemas.microsoft.com/office/drawing/2014/main" val="135431523"/>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LIFS[us]</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1000</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368945240"/>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err="1"/>
                        <a:t>phyCCADuration</a:t>
                      </a:r>
                      <a:r>
                        <a:rPr kumimoji="1" lang="en-US" altLang="ja-JP" sz="1400" dirty="0"/>
                        <a:t>[us]</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130</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521462410"/>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err="1"/>
                        <a:t>aTurnaroundTime</a:t>
                      </a:r>
                      <a:r>
                        <a:rPr kumimoji="1" lang="en-US" altLang="ja-JP" sz="1400" dirty="0"/>
                        <a:t>[us]</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1000</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313201575"/>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err="1"/>
                        <a:t>aUnitBackoffPeriod</a:t>
                      </a:r>
                      <a:r>
                        <a:rPr kumimoji="1" lang="en-US" altLang="ja-JP" sz="1400" dirty="0"/>
                        <a:t>[us]</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1130</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32858331"/>
                  </a:ext>
                </a:extLst>
              </a:tr>
              <a:tr h="4948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Rx-to-Tx Turnaround time[us]</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300</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300 us or more,</a:t>
                      </a:r>
                      <a:br>
                        <a:rPr kumimoji="1" lang="en-US" altLang="ja-JP" sz="1400" dirty="0"/>
                      </a:br>
                      <a:r>
                        <a:rPr kumimoji="1" lang="en-US" altLang="ja-JP" sz="1400" dirty="0"/>
                        <a:t>1000 us or less</a:t>
                      </a:r>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20568224"/>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Tx-to-Rx Turnaround time[us]</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300</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t>Less than 300 us</a:t>
                      </a:r>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3652625158"/>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err="1"/>
                        <a:t>macMaxBE</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8</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697979844"/>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err="1"/>
                        <a:t>macMinBE</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8</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15428497"/>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err="1"/>
                        <a:t>macMaxCsmaBackoffs</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4</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946098330"/>
                  </a:ext>
                </a:extLst>
              </a:tr>
              <a:tr h="346108">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err="1"/>
                        <a:t>macMaxFrameRetries</a:t>
                      </a:r>
                      <a:endParaRPr kumimoji="1" lang="ja-JP" altLang="en-US" sz="1400" dirty="0"/>
                    </a:p>
                  </a:txBody>
                  <a:tcPr>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r>
                        <a:rPr kumimoji="1" lang="en-US" altLang="ja-JP" sz="1400" dirty="0"/>
                        <a:t>3</a:t>
                      </a:r>
                      <a:endParaRPr kumimoji="1" lang="ja-JP" altLang="en-US" sz="1400" dirty="0"/>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75386" rtl="0" eaLnBrk="1" latinLnBrk="0" hangingPunct="1">
                        <a:defRPr sz="1920" kern="1200">
                          <a:solidFill>
                            <a:schemeClr val="dk1"/>
                          </a:solidFill>
                          <a:latin typeface="Arial"/>
                          <a:ea typeface="DejaVu Sans"/>
                          <a:cs typeface="DejaVu Sans"/>
                        </a:defRPr>
                      </a:lvl1pPr>
                      <a:lvl2pPr marL="487693" algn="l" defTabSz="975386" rtl="0" eaLnBrk="1" latinLnBrk="0" hangingPunct="1">
                        <a:defRPr sz="1920" kern="1200">
                          <a:solidFill>
                            <a:schemeClr val="dk1"/>
                          </a:solidFill>
                          <a:latin typeface="Arial"/>
                          <a:ea typeface="DejaVu Sans"/>
                          <a:cs typeface="DejaVu Sans"/>
                        </a:defRPr>
                      </a:lvl2pPr>
                      <a:lvl3pPr marL="975386" algn="l" defTabSz="975386" rtl="0" eaLnBrk="1" latinLnBrk="0" hangingPunct="1">
                        <a:defRPr sz="1920" kern="1200">
                          <a:solidFill>
                            <a:schemeClr val="dk1"/>
                          </a:solidFill>
                          <a:latin typeface="Arial"/>
                          <a:ea typeface="DejaVu Sans"/>
                          <a:cs typeface="DejaVu Sans"/>
                        </a:defRPr>
                      </a:lvl3pPr>
                      <a:lvl4pPr marL="1463079" algn="l" defTabSz="975386" rtl="0" eaLnBrk="1" latinLnBrk="0" hangingPunct="1">
                        <a:defRPr sz="1920" kern="1200">
                          <a:solidFill>
                            <a:schemeClr val="dk1"/>
                          </a:solidFill>
                          <a:latin typeface="Arial"/>
                          <a:ea typeface="DejaVu Sans"/>
                          <a:cs typeface="DejaVu Sans"/>
                        </a:defRPr>
                      </a:lvl4pPr>
                      <a:lvl5pPr marL="1950772" algn="l" defTabSz="975386" rtl="0" eaLnBrk="1" latinLnBrk="0" hangingPunct="1">
                        <a:defRPr sz="1920" kern="1200">
                          <a:solidFill>
                            <a:schemeClr val="dk1"/>
                          </a:solidFill>
                          <a:latin typeface="Arial"/>
                          <a:ea typeface="DejaVu Sans"/>
                          <a:cs typeface="DejaVu Sans"/>
                        </a:defRPr>
                      </a:lvl5pPr>
                      <a:lvl6pPr marL="2438465" algn="l" defTabSz="975386" rtl="0" eaLnBrk="1" latinLnBrk="0" hangingPunct="1">
                        <a:defRPr sz="1920" kern="1200">
                          <a:solidFill>
                            <a:schemeClr val="dk1"/>
                          </a:solidFill>
                          <a:latin typeface="Arial"/>
                          <a:ea typeface="DejaVu Sans"/>
                          <a:cs typeface="DejaVu Sans"/>
                        </a:defRPr>
                      </a:lvl6pPr>
                      <a:lvl7pPr marL="2926158" algn="l" defTabSz="975386" rtl="0" eaLnBrk="1" latinLnBrk="0" hangingPunct="1">
                        <a:defRPr sz="1920" kern="1200">
                          <a:solidFill>
                            <a:schemeClr val="dk1"/>
                          </a:solidFill>
                          <a:latin typeface="Arial"/>
                          <a:ea typeface="DejaVu Sans"/>
                          <a:cs typeface="DejaVu Sans"/>
                        </a:defRPr>
                      </a:lvl7pPr>
                      <a:lvl8pPr marL="3413851" algn="l" defTabSz="975386" rtl="0" eaLnBrk="1" latinLnBrk="0" hangingPunct="1">
                        <a:defRPr sz="1920" kern="1200">
                          <a:solidFill>
                            <a:schemeClr val="dk1"/>
                          </a:solidFill>
                          <a:latin typeface="Arial"/>
                          <a:ea typeface="DejaVu Sans"/>
                          <a:cs typeface="DejaVu Sans"/>
                        </a:defRPr>
                      </a:lvl8pPr>
                      <a:lvl9pPr marL="3901544" algn="l" defTabSz="975386" rtl="0" eaLnBrk="1" latinLnBrk="0" hangingPunct="1">
                        <a:defRPr sz="1920" kern="1200">
                          <a:solidFill>
                            <a:schemeClr val="dk1"/>
                          </a:solidFill>
                          <a:latin typeface="Arial"/>
                          <a:ea typeface="DejaVu Sans"/>
                          <a:cs typeface="DejaVu San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lnL w="12700" cmpd="sng">
                      <a:solidFill>
                        <a:sysClr val="window" lastClr="FFFFFF"/>
                      </a:solidFill>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94269296"/>
                  </a:ext>
                </a:extLst>
              </a:tr>
            </a:tbl>
          </a:graphicData>
        </a:graphic>
      </p:graphicFrame>
    </p:spTree>
    <p:extLst>
      <p:ext uri="{BB962C8B-B14F-4D97-AF65-F5344CB8AC3E}">
        <p14:creationId xmlns:p14="http://schemas.microsoft.com/office/powerpoint/2010/main" val="3887549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pic>
        <p:nvPicPr>
          <p:cNvPr id="10" name="図 6">
            <a:extLst>
              <a:ext uri="{FF2B5EF4-FFF2-40B4-BE49-F238E27FC236}">
                <a16:creationId xmlns:a16="http://schemas.microsoft.com/office/drawing/2014/main" id="{94D084DB-8E05-4351-823C-960B39B61C53}"/>
              </a:ext>
            </a:extLst>
          </p:cNvPr>
          <p:cNvPicPr>
            <a:picLocks noChangeAspect="1"/>
          </p:cNvPicPr>
          <p:nvPr/>
        </p:nvPicPr>
        <p:blipFill>
          <a:blip r:embed="rId2"/>
          <a:stretch>
            <a:fillRect/>
          </a:stretch>
        </p:blipFill>
        <p:spPr>
          <a:xfrm>
            <a:off x="2271238" y="1209328"/>
            <a:ext cx="5004556" cy="4578431"/>
          </a:xfrm>
          <a:prstGeom prst="rect">
            <a:avLst/>
          </a:prstGeom>
        </p:spPr>
      </p:pic>
      <p:sp>
        <p:nvSpPr>
          <p:cNvPr id="11" name="Title 1">
            <a:extLst>
              <a:ext uri="{FF2B5EF4-FFF2-40B4-BE49-F238E27FC236}">
                <a16:creationId xmlns:a16="http://schemas.microsoft.com/office/drawing/2014/main" id="{A7E34FA0-0548-4101-AFA2-4A5D671958C7}"/>
              </a:ext>
            </a:extLst>
          </p:cNvPr>
          <p:cNvSpPr txBox="1">
            <a:spLocks/>
          </p:cNvSpPr>
          <p:nvPr/>
        </p:nvSpPr>
        <p:spPr>
          <a:xfrm>
            <a:off x="736340" y="724696"/>
            <a:ext cx="8228880" cy="479685"/>
          </a:xfrm>
          <a:prstGeom prst="rect">
            <a:avLst/>
          </a:prstGeom>
        </p:spPr>
        <p:txBody>
          <a:bodyPr lIns="0" tIns="0" rIns="0" bIns="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en-US" altLang="ja-JP" sz="2400" b="1" i="0" u="none" strike="noStrike" kern="1200" cap="none" spc="0" normalizeH="0" baseline="0" noProof="0" dirty="0">
                <a:ln>
                  <a:noFill/>
                </a:ln>
                <a:solidFill>
                  <a:sysClr val="windowText" lastClr="000000"/>
                </a:solidFill>
                <a:effectLst/>
                <a:uLnTx/>
                <a:uFillTx/>
                <a:latin typeface="Arial"/>
              </a:rPr>
              <a:t>Illustration of 20 Node Deployment</a:t>
            </a:r>
            <a:endParaRPr kumimoji="0" lang="en-US" sz="2400" b="1" i="0" u="none" strike="noStrike" kern="1200" cap="none" spc="0" normalizeH="0" baseline="0" noProof="0" dirty="0">
              <a:ln>
                <a:noFill/>
              </a:ln>
              <a:solidFill>
                <a:sysClr val="windowText" lastClr="000000"/>
              </a:solidFill>
              <a:effectLst/>
              <a:uLnTx/>
              <a:uFillTx/>
              <a:latin typeface="Arial"/>
            </a:endParaRPr>
          </a:p>
        </p:txBody>
      </p:sp>
      <p:sp>
        <p:nvSpPr>
          <p:cNvPr id="12" name="テキスト ボックス 7">
            <a:extLst>
              <a:ext uri="{FF2B5EF4-FFF2-40B4-BE49-F238E27FC236}">
                <a16:creationId xmlns:a16="http://schemas.microsoft.com/office/drawing/2014/main" id="{31B9A1E0-CB5C-400A-928C-26E0E3ABE73B}"/>
              </a:ext>
            </a:extLst>
          </p:cNvPr>
          <p:cNvSpPr txBox="1"/>
          <p:nvPr/>
        </p:nvSpPr>
        <p:spPr>
          <a:xfrm>
            <a:off x="1645897" y="5790156"/>
            <a:ext cx="6255239" cy="1035796"/>
          </a:xfrm>
          <a:prstGeom prst="rect">
            <a:avLst/>
          </a:prstGeom>
          <a:noFill/>
        </p:spPr>
        <p:txBody>
          <a:bodyPr wrap="none" rtlCol="0">
            <a:spAutoFit/>
          </a:bodyPr>
          <a:lstStyle/>
          <a:p>
            <a:pPr defTabSz="914400" eaLnBrk="1" fontAlgn="auto" hangingPunct="1">
              <a:lnSpc>
                <a:spcPct val="130000"/>
              </a:lnSpc>
              <a:spcBef>
                <a:spcPts val="0"/>
              </a:spcBef>
              <a:spcAft>
                <a:spcPts val="0"/>
              </a:spcAft>
              <a:buClrTx/>
              <a:buSzTx/>
              <a:buFontTx/>
              <a:buNone/>
            </a:pPr>
            <a:r>
              <a:rPr lang="en-US" altLang="ja-JP" sz="1600" dirty="0">
                <a:solidFill>
                  <a:prstClr val="black"/>
                </a:solidFill>
                <a:latin typeface="Arial"/>
              </a:rPr>
              <a:t>PANC was placed at the center of a 100 m circle.</a:t>
            </a:r>
            <a:br>
              <a:rPr lang="en-US" altLang="ja-JP" sz="1600" dirty="0">
                <a:solidFill>
                  <a:prstClr val="black"/>
                </a:solidFill>
                <a:latin typeface="Arial"/>
              </a:rPr>
            </a:br>
            <a:r>
              <a:rPr lang="en-US" altLang="ja-JP" sz="1600" dirty="0">
                <a:solidFill>
                  <a:prstClr val="black"/>
                </a:solidFill>
                <a:latin typeface="Arial"/>
              </a:rPr>
              <a:t>Each node was placed using the sunflower algorithm.</a:t>
            </a:r>
          </a:p>
          <a:p>
            <a:pPr defTabSz="914400" eaLnBrk="1" fontAlgn="auto" hangingPunct="1">
              <a:lnSpc>
                <a:spcPct val="130000"/>
              </a:lnSpc>
              <a:spcBef>
                <a:spcPts val="0"/>
              </a:spcBef>
              <a:spcAft>
                <a:spcPts val="0"/>
              </a:spcAft>
              <a:buClrTx/>
              <a:buSzTx/>
              <a:buFontTx/>
              <a:buNone/>
            </a:pPr>
            <a:r>
              <a:rPr kumimoji="1" lang="en-US" altLang="ja-JP" sz="1600" dirty="0">
                <a:solidFill>
                  <a:prstClr val="black"/>
                </a:solidFill>
                <a:latin typeface="Arial"/>
              </a:rPr>
              <a:t>E</a:t>
            </a:r>
            <a:r>
              <a:rPr lang="en-US" altLang="ja-JP" sz="1600" dirty="0">
                <a:solidFill>
                  <a:prstClr val="black"/>
                </a:solidFill>
                <a:latin typeface="Arial"/>
              </a:rPr>
              <a:t>ach node sends packets to PANC.</a:t>
            </a:r>
            <a:endParaRPr kumimoji="1" lang="ja-JP" altLang="en-US" sz="1600" dirty="0">
              <a:solidFill>
                <a:prstClr val="black"/>
              </a:solidFill>
              <a:latin typeface="Arial"/>
            </a:endParaRPr>
          </a:p>
        </p:txBody>
      </p:sp>
    </p:spTree>
    <p:extLst>
      <p:ext uri="{BB962C8B-B14F-4D97-AF65-F5344CB8AC3E}">
        <p14:creationId xmlns:p14="http://schemas.microsoft.com/office/powerpoint/2010/main" val="618919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21" name="表 5">
            <a:extLst>
              <a:ext uri="{FF2B5EF4-FFF2-40B4-BE49-F238E27FC236}">
                <a16:creationId xmlns:a16="http://schemas.microsoft.com/office/drawing/2014/main" id="{7FDF3B30-0DA2-4FDC-8785-9BA55530FC2A}"/>
              </a:ext>
            </a:extLst>
          </p:cNvPr>
          <p:cNvGraphicFramePr>
            <a:graphicFrameLocks noGrp="1"/>
          </p:cNvGraphicFramePr>
          <p:nvPr>
            <p:extLst>
              <p:ext uri="{D42A27DB-BD31-4B8C-83A1-F6EECF244321}">
                <p14:modId xmlns:p14="http://schemas.microsoft.com/office/powerpoint/2010/main" val="490680318"/>
              </p:ext>
            </p:extLst>
          </p:nvPr>
        </p:nvGraphicFramePr>
        <p:xfrm>
          <a:off x="2530684" y="3778883"/>
          <a:ext cx="3886200" cy="2076996"/>
        </p:xfrm>
        <a:graphic>
          <a:graphicData uri="http://schemas.openxmlformats.org/drawingml/2006/table">
            <a:tbl>
              <a:tblPr/>
              <a:tblGrid>
                <a:gridCol w="647700">
                  <a:extLst>
                    <a:ext uri="{9D8B030D-6E8A-4147-A177-3AD203B41FA5}">
                      <a16:colId xmlns:a16="http://schemas.microsoft.com/office/drawing/2014/main" val="1292370734"/>
                    </a:ext>
                  </a:extLst>
                </a:gridCol>
                <a:gridCol w="647700">
                  <a:extLst>
                    <a:ext uri="{9D8B030D-6E8A-4147-A177-3AD203B41FA5}">
                      <a16:colId xmlns:a16="http://schemas.microsoft.com/office/drawing/2014/main" val="419506111"/>
                    </a:ext>
                  </a:extLst>
                </a:gridCol>
                <a:gridCol w="647700">
                  <a:extLst>
                    <a:ext uri="{9D8B030D-6E8A-4147-A177-3AD203B41FA5}">
                      <a16:colId xmlns:a16="http://schemas.microsoft.com/office/drawing/2014/main" val="312685523"/>
                    </a:ext>
                  </a:extLst>
                </a:gridCol>
                <a:gridCol w="647700">
                  <a:extLst>
                    <a:ext uri="{9D8B030D-6E8A-4147-A177-3AD203B41FA5}">
                      <a16:colId xmlns:a16="http://schemas.microsoft.com/office/drawing/2014/main" val="4026148011"/>
                    </a:ext>
                  </a:extLst>
                </a:gridCol>
                <a:gridCol w="647700">
                  <a:extLst>
                    <a:ext uri="{9D8B030D-6E8A-4147-A177-3AD203B41FA5}">
                      <a16:colId xmlns:a16="http://schemas.microsoft.com/office/drawing/2014/main" val="759461581"/>
                    </a:ext>
                  </a:extLst>
                </a:gridCol>
                <a:gridCol w="647700">
                  <a:extLst>
                    <a:ext uri="{9D8B030D-6E8A-4147-A177-3AD203B41FA5}">
                      <a16:colId xmlns:a16="http://schemas.microsoft.com/office/drawing/2014/main" val="3912314243"/>
                    </a:ext>
                  </a:extLst>
                </a:gridCol>
              </a:tblGrid>
              <a:tr h="9480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Offered load[kbps]</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7196673"/>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Nodes</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71880483"/>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-8E-05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0.001205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0.025194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0.030141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0.027486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1719082"/>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-0.00016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0.001122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0.009112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-0.00561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-0.03067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5621276"/>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0.00024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0.001043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0.008933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0.041146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0.051786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5764435"/>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0.000161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0.001165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0.009157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0.037168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0.085061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7817404"/>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0.00016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0.001566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0.010549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0.039558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0.101944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02034328"/>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0.00016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0.001485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0.009335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0.042145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0.103848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3082350"/>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8E-05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0.001165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0.010469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0.040322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0.097578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77158016"/>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0.001004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0.010601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0.039962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0.100262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59828509"/>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0.000161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0.001484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0.010218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0.042447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0.100523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5962164"/>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8E-05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0.001203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0.010743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0.0398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0.099455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945423"/>
                  </a:ext>
                </a:extLst>
              </a:tr>
            </a:tbl>
          </a:graphicData>
        </a:graphic>
      </p:graphicFrame>
      <p:sp>
        <p:nvSpPr>
          <p:cNvPr id="22" name="タイトル 2">
            <a:extLst>
              <a:ext uri="{FF2B5EF4-FFF2-40B4-BE49-F238E27FC236}">
                <a16:creationId xmlns:a16="http://schemas.microsoft.com/office/drawing/2014/main" id="{3A5CCBDF-CDBA-45A5-AEEE-A85F4E18F1E5}"/>
              </a:ext>
            </a:extLst>
          </p:cNvPr>
          <p:cNvSpPr txBox="1">
            <a:spLocks/>
          </p:cNvSpPr>
          <p:nvPr/>
        </p:nvSpPr>
        <p:spPr>
          <a:xfrm>
            <a:off x="1620509" y="633911"/>
            <a:ext cx="6512581" cy="476704"/>
          </a:xfrm>
          <a:prstGeom prst="rect">
            <a:avLst/>
          </a:prstGeom>
        </p:spPr>
        <p:txBody>
          <a:bodyPr lIns="72000" tIns="36000" rIns="72000" bIns="36000" anchor="t">
            <a:noAutofit/>
          </a:bodyPr>
          <a:lstStyle>
            <a:lvl1pPr algn="l" defTabSz="914400" rtl="0" eaLnBrk="1" latinLnBrk="0" hangingPunct="1">
              <a:lnSpc>
                <a:spcPct val="90000"/>
              </a:lnSpc>
              <a:spcBef>
                <a:spcPct val="0"/>
              </a:spcBef>
              <a:buNone/>
              <a:defRPr sz="2000" b="1"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altLang="ja-JP" sz="2400" b="1" i="0" u="none" strike="noStrike" kern="1200" cap="none" spc="0" normalizeH="0" baseline="0" noProof="0" dirty="0">
                <a:ln>
                  <a:noFill/>
                </a:ln>
                <a:solidFill>
                  <a:sysClr val="windowText" lastClr="000000"/>
                </a:solidFill>
                <a:effectLst/>
                <a:uLnTx/>
                <a:uFillTx/>
                <a:latin typeface="Arial"/>
              </a:rPr>
              <a:t>Simulation Results (Packet delivery rate)</a:t>
            </a:r>
            <a:endParaRPr kumimoji="1" lang="ja-JP" altLang="en-US" sz="1100" b="1" i="0" u="none" strike="noStrike" kern="1200" cap="none" spc="0" normalizeH="0" baseline="0" noProof="0" dirty="0">
              <a:ln>
                <a:noFill/>
              </a:ln>
              <a:solidFill>
                <a:sysClr val="windowText" lastClr="000000"/>
              </a:solidFill>
              <a:effectLst/>
              <a:uLnTx/>
              <a:uFillTx/>
              <a:latin typeface="Arial"/>
            </a:endParaRPr>
          </a:p>
        </p:txBody>
      </p:sp>
      <p:sp>
        <p:nvSpPr>
          <p:cNvPr id="23" name="テキスト ボックス 12">
            <a:extLst>
              <a:ext uri="{FF2B5EF4-FFF2-40B4-BE49-F238E27FC236}">
                <a16:creationId xmlns:a16="http://schemas.microsoft.com/office/drawing/2014/main" id="{F5A05860-AB85-4944-99B3-C92EFBF742CE}"/>
              </a:ext>
            </a:extLst>
          </p:cNvPr>
          <p:cNvSpPr txBox="1"/>
          <p:nvPr/>
        </p:nvSpPr>
        <p:spPr>
          <a:xfrm>
            <a:off x="1983619" y="931934"/>
            <a:ext cx="1197764" cy="414985"/>
          </a:xfrm>
          <a:prstGeom prst="rect">
            <a:avLst/>
          </a:prstGeom>
          <a:noFill/>
        </p:spPr>
        <p:txBody>
          <a:bodyPr wrap="none" rtlCol="0">
            <a:spAutoFit/>
          </a:bodyPr>
          <a:lstStyle/>
          <a:p>
            <a:pPr defTabSz="914400" eaLnBrk="1" fontAlgn="auto" hangingPunct="1">
              <a:lnSpc>
                <a:spcPct val="130000"/>
              </a:lnSpc>
              <a:spcBef>
                <a:spcPts val="0"/>
              </a:spcBef>
              <a:spcAft>
                <a:spcPts val="0"/>
              </a:spcAft>
              <a:buClrTx/>
              <a:buSzTx/>
              <a:buFontTx/>
              <a:buNone/>
            </a:pPr>
            <a:r>
              <a:rPr kumimoji="1" lang="en-US" altLang="ja-JP" sz="1800" dirty="0">
                <a:solidFill>
                  <a:prstClr val="black"/>
                </a:solidFill>
                <a:latin typeface="Arial"/>
              </a:rPr>
              <a:t>JJ-300.10</a:t>
            </a:r>
            <a:endParaRPr kumimoji="1" lang="ja-JP" altLang="en-US" sz="1800" dirty="0">
              <a:solidFill>
                <a:prstClr val="black"/>
              </a:solidFill>
              <a:latin typeface="Arial"/>
            </a:endParaRPr>
          </a:p>
        </p:txBody>
      </p:sp>
      <p:sp>
        <p:nvSpPr>
          <p:cNvPr id="24" name="テキスト ボックス 13">
            <a:extLst>
              <a:ext uri="{FF2B5EF4-FFF2-40B4-BE49-F238E27FC236}">
                <a16:creationId xmlns:a16="http://schemas.microsoft.com/office/drawing/2014/main" id="{A5D6879C-359D-45EC-BA5D-FB12AD1EFB30}"/>
              </a:ext>
            </a:extLst>
          </p:cNvPr>
          <p:cNvSpPr txBox="1"/>
          <p:nvPr/>
        </p:nvSpPr>
        <p:spPr>
          <a:xfrm>
            <a:off x="5692594" y="910483"/>
            <a:ext cx="2651688" cy="395621"/>
          </a:xfrm>
          <a:prstGeom prst="rect">
            <a:avLst/>
          </a:prstGeom>
          <a:noFill/>
        </p:spPr>
        <p:txBody>
          <a:bodyPr wrap="none" rtlCol="0">
            <a:spAutoFit/>
          </a:bodyPr>
          <a:lstStyle/>
          <a:p>
            <a:pPr defTabSz="914400" eaLnBrk="1" fontAlgn="auto" hangingPunct="1">
              <a:lnSpc>
                <a:spcPct val="130000"/>
              </a:lnSpc>
              <a:spcBef>
                <a:spcPts val="0"/>
              </a:spcBef>
              <a:spcAft>
                <a:spcPts val="0"/>
              </a:spcAft>
              <a:buClrTx/>
              <a:buSzTx/>
              <a:buFontTx/>
              <a:buNone/>
            </a:pPr>
            <a:r>
              <a:rPr lang="en-US" altLang="ja-JP" sz="1800" dirty="0">
                <a:solidFill>
                  <a:prstClr val="black"/>
                </a:solidFill>
                <a:latin typeface="Arial"/>
              </a:rPr>
              <a:t>Standard CSMA/CA</a:t>
            </a:r>
            <a:endParaRPr kumimoji="1" lang="ja-JP" altLang="en-US" sz="1800" dirty="0">
              <a:solidFill>
                <a:prstClr val="black"/>
              </a:solidFill>
              <a:latin typeface="Arial"/>
            </a:endParaRPr>
          </a:p>
        </p:txBody>
      </p:sp>
      <p:sp>
        <p:nvSpPr>
          <p:cNvPr id="25" name="テキスト ボックス 16">
            <a:extLst>
              <a:ext uri="{FF2B5EF4-FFF2-40B4-BE49-F238E27FC236}">
                <a16:creationId xmlns:a16="http://schemas.microsoft.com/office/drawing/2014/main" id="{8C01DB06-A804-49E5-9E14-6FAAEAB21F23}"/>
              </a:ext>
            </a:extLst>
          </p:cNvPr>
          <p:cNvSpPr txBox="1"/>
          <p:nvPr/>
        </p:nvSpPr>
        <p:spPr>
          <a:xfrm>
            <a:off x="2843808" y="3405572"/>
            <a:ext cx="4536504" cy="414985"/>
          </a:xfrm>
          <a:prstGeom prst="rect">
            <a:avLst/>
          </a:prstGeom>
          <a:noFill/>
        </p:spPr>
        <p:txBody>
          <a:bodyPr wrap="square" rtlCol="0">
            <a:spAutoFit/>
          </a:bodyPr>
          <a:lstStyle/>
          <a:p>
            <a:pPr defTabSz="914400" eaLnBrk="1" fontAlgn="auto" hangingPunct="1">
              <a:lnSpc>
                <a:spcPct val="130000"/>
              </a:lnSpc>
              <a:spcBef>
                <a:spcPts val="0"/>
              </a:spcBef>
              <a:spcAft>
                <a:spcPts val="0"/>
              </a:spcAft>
              <a:buClrTx/>
              <a:buSzTx/>
              <a:buFontTx/>
              <a:buNone/>
            </a:pPr>
            <a:r>
              <a:rPr kumimoji="1" lang="en-US" altLang="ja-JP" sz="1800" dirty="0">
                <a:solidFill>
                  <a:prstClr val="black"/>
                </a:solidFill>
                <a:latin typeface="Arial"/>
              </a:rPr>
              <a:t>Difference (JJ-300.10 - Standard)</a:t>
            </a:r>
            <a:endParaRPr kumimoji="1" lang="ja-JP" altLang="en-US" sz="1800" dirty="0">
              <a:solidFill>
                <a:prstClr val="black"/>
              </a:solidFill>
              <a:latin typeface="Arial"/>
            </a:endParaRPr>
          </a:p>
        </p:txBody>
      </p:sp>
      <p:sp>
        <p:nvSpPr>
          <p:cNvPr id="26" name="四角形: 角を丸くする 18">
            <a:extLst>
              <a:ext uri="{FF2B5EF4-FFF2-40B4-BE49-F238E27FC236}">
                <a16:creationId xmlns:a16="http://schemas.microsoft.com/office/drawing/2014/main" id="{4412FC7F-66AC-497B-BD93-9855BC4A3C57}"/>
              </a:ext>
            </a:extLst>
          </p:cNvPr>
          <p:cNvSpPr/>
          <p:nvPr/>
        </p:nvSpPr>
        <p:spPr>
          <a:xfrm>
            <a:off x="4473784" y="4129884"/>
            <a:ext cx="638276" cy="1743599"/>
          </a:xfrm>
          <a:prstGeom prst="roundRect">
            <a:avLst/>
          </a:prstGeom>
          <a:noFill/>
          <a:ln w="25400" cap="flat" cmpd="sng" algn="ctr">
            <a:solidFill>
              <a:srgbClr val="FF0000"/>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Arial"/>
            </a:endParaRPr>
          </a:p>
        </p:txBody>
      </p:sp>
      <p:sp>
        <p:nvSpPr>
          <p:cNvPr id="27" name="テキスト ボックス 22">
            <a:extLst>
              <a:ext uri="{FF2B5EF4-FFF2-40B4-BE49-F238E27FC236}">
                <a16:creationId xmlns:a16="http://schemas.microsoft.com/office/drawing/2014/main" id="{A9FFF766-CDAF-4EDC-9EC4-338CA698A6C7}"/>
              </a:ext>
            </a:extLst>
          </p:cNvPr>
          <p:cNvSpPr txBox="1"/>
          <p:nvPr/>
        </p:nvSpPr>
        <p:spPr>
          <a:xfrm>
            <a:off x="677355" y="6108127"/>
            <a:ext cx="8303901" cy="729623"/>
          </a:xfrm>
          <a:prstGeom prst="rect">
            <a:avLst/>
          </a:prstGeom>
          <a:noFill/>
        </p:spPr>
        <p:txBody>
          <a:bodyPr wrap="square" rtlCol="0">
            <a:spAutoFit/>
          </a:bodyPr>
          <a:lstStyle/>
          <a:p>
            <a:pPr defTabSz="914400" eaLnBrk="1" fontAlgn="auto" hangingPunct="1">
              <a:lnSpc>
                <a:spcPct val="130000"/>
              </a:lnSpc>
              <a:spcBef>
                <a:spcPts val="0"/>
              </a:spcBef>
              <a:spcAft>
                <a:spcPts val="0"/>
              </a:spcAft>
              <a:buClrTx/>
              <a:buSzTx/>
              <a:buFontTx/>
              <a:buNone/>
            </a:pPr>
            <a:r>
              <a:rPr kumimoji="1" lang="en-US" altLang="ja-JP" sz="1100" dirty="0">
                <a:solidFill>
                  <a:prstClr val="black"/>
                </a:solidFill>
                <a:latin typeface="Arial"/>
              </a:rPr>
              <a:t>(1)</a:t>
            </a:r>
            <a:r>
              <a:rPr kumimoji="1" lang="ja-JP" altLang="en-US" sz="1100" dirty="0">
                <a:solidFill>
                  <a:prstClr val="black"/>
                </a:solidFill>
                <a:latin typeface="Arial"/>
              </a:rPr>
              <a:t> </a:t>
            </a:r>
            <a:r>
              <a:rPr kumimoji="1" lang="en-US" altLang="ja-JP" sz="1100" dirty="0">
                <a:solidFill>
                  <a:prstClr val="black"/>
                </a:solidFill>
                <a:latin typeface="Arial"/>
              </a:rPr>
              <a:t>Approximately 1% improvement on packet delivery rate when offered load is 30 kbps</a:t>
            </a:r>
            <a:r>
              <a:rPr lang="en-US" altLang="ja-JP" sz="1100" dirty="0">
                <a:solidFill>
                  <a:prstClr val="black"/>
                </a:solidFill>
                <a:latin typeface="Arial"/>
              </a:rPr>
              <a:t> and 10 - 100 nodes.</a:t>
            </a:r>
            <a:br>
              <a:rPr kumimoji="1" lang="en-US" altLang="ja-JP" sz="1100" dirty="0">
                <a:solidFill>
                  <a:prstClr val="black"/>
                </a:solidFill>
                <a:latin typeface="Arial"/>
              </a:rPr>
            </a:br>
            <a:r>
              <a:rPr kumimoji="1" lang="en-US" altLang="ja-JP" sz="1100" dirty="0">
                <a:solidFill>
                  <a:prstClr val="black"/>
                </a:solidFill>
                <a:latin typeface="Arial"/>
              </a:rPr>
              <a:t>(2) Approximately 4% improvement on packet delivery rate when offered load is 40 kbps and 40 – 100 nodes.</a:t>
            </a:r>
          </a:p>
          <a:p>
            <a:pPr defTabSz="914400" eaLnBrk="1" fontAlgn="auto" hangingPunct="1">
              <a:lnSpc>
                <a:spcPct val="130000"/>
              </a:lnSpc>
              <a:spcBef>
                <a:spcPts val="0"/>
              </a:spcBef>
              <a:spcAft>
                <a:spcPts val="0"/>
              </a:spcAft>
              <a:buClrTx/>
              <a:buSzTx/>
              <a:buFontTx/>
              <a:buNone/>
            </a:pPr>
            <a:r>
              <a:rPr kumimoji="1" lang="en-US" altLang="ja-JP" sz="1100" dirty="0">
                <a:solidFill>
                  <a:prstClr val="black"/>
                </a:solidFill>
                <a:latin typeface="Arial"/>
              </a:rPr>
              <a:t>(3) Approximately 10% </a:t>
            </a:r>
            <a:r>
              <a:rPr lang="en-US" altLang="ja-JP" sz="1100" dirty="0">
                <a:solidFill>
                  <a:prstClr val="black"/>
                </a:solidFill>
                <a:latin typeface="Arial"/>
              </a:rPr>
              <a:t>improvement on packet</a:t>
            </a:r>
            <a:r>
              <a:rPr kumimoji="1" lang="en-US" altLang="ja-JP" sz="1100" dirty="0">
                <a:solidFill>
                  <a:prstClr val="black"/>
                </a:solidFill>
                <a:latin typeface="Arial"/>
              </a:rPr>
              <a:t> </a:t>
            </a:r>
            <a:r>
              <a:rPr lang="en-US" altLang="ja-JP" sz="1100" dirty="0">
                <a:solidFill>
                  <a:prstClr val="black"/>
                </a:solidFill>
                <a:latin typeface="Arial"/>
              </a:rPr>
              <a:t>r</a:t>
            </a:r>
            <a:r>
              <a:rPr kumimoji="1" lang="en-US" altLang="ja-JP" sz="1100" dirty="0">
                <a:solidFill>
                  <a:prstClr val="black"/>
                </a:solidFill>
                <a:latin typeface="Arial"/>
              </a:rPr>
              <a:t>ate when offered load is 50 kbps and 40 -100 nodes.</a:t>
            </a:r>
          </a:p>
        </p:txBody>
      </p:sp>
      <p:sp>
        <p:nvSpPr>
          <p:cNvPr id="28" name="四角形: 角を丸くする 23">
            <a:extLst>
              <a:ext uri="{FF2B5EF4-FFF2-40B4-BE49-F238E27FC236}">
                <a16:creationId xmlns:a16="http://schemas.microsoft.com/office/drawing/2014/main" id="{919FDD4E-3F59-40B4-9D02-B43BC76F0A29}"/>
              </a:ext>
            </a:extLst>
          </p:cNvPr>
          <p:cNvSpPr/>
          <p:nvPr/>
        </p:nvSpPr>
        <p:spPr>
          <a:xfrm>
            <a:off x="5148468" y="4633940"/>
            <a:ext cx="638277" cy="1238424"/>
          </a:xfrm>
          <a:prstGeom prst="roundRect">
            <a:avLst/>
          </a:prstGeom>
          <a:noFill/>
          <a:ln w="25400" cap="flat" cmpd="sng" algn="ctr">
            <a:solidFill>
              <a:srgbClr val="FF0000"/>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Arial"/>
            </a:endParaRPr>
          </a:p>
        </p:txBody>
      </p:sp>
      <p:sp>
        <p:nvSpPr>
          <p:cNvPr id="29" name="四角形: 角を丸くする 24">
            <a:extLst>
              <a:ext uri="{FF2B5EF4-FFF2-40B4-BE49-F238E27FC236}">
                <a16:creationId xmlns:a16="http://schemas.microsoft.com/office/drawing/2014/main" id="{3DB7A6C9-2B0D-44DC-9EDA-AAD3505CF1EB}"/>
              </a:ext>
            </a:extLst>
          </p:cNvPr>
          <p:cNvSpPr/>
          <p:nvPr/>
        </p:nvSpPr>
        <p:spPr>
          <a:xfrm>
            <a:off x="5787646" y="4585635"/>
            <a:ext cx="638276" cy="1296144"/>
          </a:xfrm>
          <a:prstGeom prst="roundRect">
            <a:avLst/>
          </a:prstGeom>
          <a:noFill/>
          <a:ln w="25400" cap="flat" cmpd="sng" algn="ctr">
            <a:solidFill>
              <a:srgbClr val="FF0000"/>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Arial"/>
            </a:endParaRPr>
          </a:p>
        </p:txBody>
      </p:sp>
      <p:graphicFrame>
        <p:nvGraphicFramePr>
          <p:cNvPr id="30" name="表 3">
            <a:extLst>
              <a:ext uri="{FF2B5EF4-FFF2-40B4-BE49-F238E27FC236}">
                <a16:creationId xmlns:a16="http://schemas.microsoft.com/office/drawing/2014/main" id="{61FF2D5E-8480-4124-A362-BE1E263146E5}"/>
              </a:ext>
            </a:extLst>
          </p:cNvPr>
          <p:cNvGraphicFramePr>
            <a:graphicFrameLocks noGrp="1"/>
          </p:cNvGraphicFramePr>
          <p:nvPr>
            <p:extLst>
              <p:ext uri="{D42A27DB-BD31-4B8C-83A1-F6EECF244321}">
                <p14:modId xmlns:p14="http://schemas.microsoft.com/office/powerpoint/2010/main" val="4057546559"/>
              </p:ext>
            </p:extLst>
          </p:nvPr>
        </p:nvGraphicFramePr>
        <p:xfrm>
          <a:off x="776808" y="1326913"/>
          <a:ext cx="3886200" cy="2076996"/>
        </p:xfrm>
        <a:graphic>
          <a:graphicData uri="http://schemas.openxmlformats.org/drawingml/2006/table">
            <a:tbl>
              <a:tblPr/>
              <a:tblGrid>
                <a:gridCol w="647700">
                  <a:extLst>
                    <a:ext uri="{9D8B030D-6E8A-4147-A177-3AD203B41FA5}">
                      <a16:colId xmlns:a16="http://schemas.microsoft.com/office/drawing/2014/main" val="4079267581"/>
                    </a:ext>
                  </a:extLst>
                </a:gridCol>
                <a:gridCol w="647700">
                  <a:extLst>
                    <a:ext uri="{9D8B030D-6E8A-4147-A177-3AD203B41FA5}">
                      <a16:colId xmlns:a16="http://schemas.microsoft.com/office/drawing/2014/main" val="1020981784"/>
                    </a:ext>
                  </a:extLst>
                </a:gridCol>
                <a:gridCol w="647700">
                  <a:extLst>
                    <a:ext uri="{9D8B030D-6E8A-4147-A177-3AD203B41FA5}">
                      <a16:colId xmlns:a16="http://schemas.microsoft.com/office/drawing/2014/main" val="3647825377"/>
                    </a:ext>
                  </a:extLst>
                </a:gridCol>
                <a:gridCol w="647700">
                  <a:extLst>
                    <a:ext uri="{9D8B030D-6E8A-4147-A177-3AD203B41FA5}">
                      <a16:colId xmlns:a16="http://schemas.microsoft.com/office/drawing/2014/main" val="1124781282"/>
                    </a:ext>
                  </a:extLst>
                </a:gridCol>
                <a:gridCol w="647700">
                  <a:extLst>
                    <a:ext uri="{9D8B030D-6E8A-4147-A177-3AD203B41FA5}">
                      <a16:colId xmlns:a16="http://schemas.microsoft.com/office/drawing/2014/main" val="811798997"/>
                    </a:ext>
                  </a:extLst>
                </a:gridCol>
                <a:gridCol w="647700">
                  <a:extLst>
                    <a:ext uri="{9D8B030D-6E8A-4147-A177-3AD203B41FA5}">
                      <a16:colId xmlns:a16="http://schemas.microsoft.com/office/drawing/2014/main" val="1868236705"/>
                    </a:ext>
                  </a:extLst>
                </a:gridCol>
              </a:tblGrid>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Offered load[</a:t>
                      </a:r>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kbps]</a:t>
                      </a:r>
                      <a:endPar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054345"/>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Nodes</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7765521"/>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0.990308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0.759237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0.606747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7677921"/>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0.999599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0.998691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0.95008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0.773403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7196102"/>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0.999719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0.999398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0.931797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41782058"/>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0.999732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0.999297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0.987357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33048060"/>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0.999257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0.995454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70343816"/>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0.999338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0.997641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32234842"/>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0.99992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0.999398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0.994458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13479744"/>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0.999625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0.999478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0.99698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1589867"/>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0.99992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0.999786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0.999619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0.99793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7429012"/>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0.999733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0.999419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0.997756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24010126"/>
                  </a:ext>
                </a:extLst>
              </a:tr>
            </a:tbl>
          </a:graphicData>
        </a:graphic>
      </p:graphicFrame>
      <p:graphicFrame>
        <p:nvGraphicFramePr>
          <p:cNvPr id="31" name="表 4">
            <a:extLst>
              <a:ext uri="{FF2B5EF4-FFF2-40B4-BE49-F238E27FC236}">
                <a16:creationId xmlns:a16="http://schemas.microsoft.com/office/drawing/2014/main" id="{68D419D0-6DDD-4568-817E-82C85CC882CB}"/>
              </a:ext>
            </a:extLst>
          </p:cNvPr>
          <p:cNvGraphicFramePr>
            <a:graphicFrameLocks noGrp="1"/>
          </p:cNvGraphicFramePr>
          <p:nvPr>
            <p:extLst>
              <p:ext uri="{D42A27DB-BD31-4B8C-83A1-F6EECF244321}">
                <p14:modId xmlns:p14="http://schemas.microsoft.com/office/powerpoint/2010/main" val="554737448"/>
              </p:ext>
            </p:extLst>
          </p:nvPr>
        </p:nvGraphicFramePr>
        <p:xfrm>
          <a:off x="4915036" y="1317340"/>
          <a:ext cx="3886200" cy="2076996"/>
        </p:xfrm>
        <a:graphic>
          <a:graphicData uri="http://schemas.openxmlformats.org/drawingml/2006/table">
            <a:tbl>
              <a:tblPr/>
              <a:tblGrid>
                <a:gridCol w="647700">
                  <a:extLst>
                    <a:ext uri="{9D8B030D-6E8A-4147-A177-3AD203B41FA5}">
                      <a16:colId xmlns:a16="http://schemas.microsoft.com/office/drawing/2014/main" val="2226245821"/>
                    </a:ext>
                  </a:extLst>
                </a:gridCol>
                <a:gridCol w="647700">
                  <a:extLst>
                    <a:ext uri="{9D8B030D-6E8A-4147-A177-3AD203B41FA5}">
                      <a16:colId xmlns:a16="http://schemas.microsoft.com/office/drawing/2014/main" val="2788727572"/>
                    </a:ext>
                  </a:extLst>
                </a:gridCol>
                <a:gridCol w="647700">
                  <a:extLst>
                    <a:ext uri="{9D8B030D-6E8A-4147-A177-3AD203B41FA5}">
                      <a16:colId xmlns:a16="http://schemas.microsoft.com/office/drawing/2014/main" val="2332641392"/>
                    </a:ext>
                  </a:extLst>
                </a:gridCol>
                <a:gridCol w="647700">
                  <a:extLst>
                    <a:ext uri="{9D8B030D-6E8A-4147-A177-3AD203B41FA5}">
                      <a16:colId xmlns:a16="http://schemas.microsoft.com/office/drawing/2014/main" val="2681582775"/>
                    </a:ext>
                  </a:extLst>
                </a:gridCol>
                <a:gridCol w="647700">
                  <a:extLst>
                    <a:ext uri="{9D8B030D-6E8A-4147-A177-3AD203B41FA5}">
                      <a16:colId xmlns:a16="http://schemas.microsoft.com/office/drawing/2014/main" val="925355518"/>
                    </a:ext>
                  </a:extLst>
                </a:gridCol>
                <a:gridCol w="647700">
                  <a:extLst>
                    <a:ext uri="{9D8B030D-6E8A-4147-A177-3AD203B41FA5}">
                      <a16:colId xmlns:a16="http://schemas.microsoft.com/office/drawing/2014/main" val="86566487"/>
                    </a:ext>
                  </a:extLst>
                </a:gridCol>
              </a:tblGrid>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5">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Offered load[kbps]</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b"/>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2126372"/>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l" fontAlgn="b"/>
                      <a:r>
                        <a:rPr lang="en-US" sz="1100" b="0" i="0" u="none" strike="noStrike">
                          <a:solidFill>
                            <a:srgbClr val="000000"/>
                          </a:solidFill>
                          <a:effectLst/>
                          <a:latin typeface="ＭＳ Ｐゴシック" panose="020B0600070205080204" pitchFamily="50" charset="-128"/>
                          <a:ea typeface="ＭＳ Ｐゴシック" panose="020B0600070205080204" pitchFamily="50" charset="-128"/>
                        </a:rPr>
                        <a:t>Nodes</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1628515"/>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0.998474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0.965114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0.729096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0.579261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2716222"/>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0.998477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0.989579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0.955691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0.804072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0065024"/>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0.999519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0.998676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0.990746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0.958252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0.880011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1395113"/>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40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0.999839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0.998474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0.990575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0.962129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0.902296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3906564"/>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50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0.998273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0.98929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0.959699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0.89351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24033476"/>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60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0.999599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0.998355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0.990424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0.957193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0.893793</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29027883"/>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70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0.998755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0.98921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0.959076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0.89688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01495983"/>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80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0.998675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0.989024</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0.959516</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0.896718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5570336"/>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90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0.999759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0.998195</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0.989568</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0.957172</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0.897407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13344443"/>
                  </a:ext>
                </a:extLst>
              </a:tr>
              <a:tr h="168910">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100</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0.999679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0.998597</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0.98899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rPr>
                        <a:t>0.959619</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75386" rtl="0" eaLnBrk="1" latinLnBrk="0" hangingPunct="1">
                        <a:defRPr sz="1920" kern="1200">
                          <a:solidFill>
                            <a:schemeClr val="tx1"/>
                          </a:solidFill>
                          <a:latin typeface="Arial"/>
                          <a:ea typeface="DejaVu Sans"/>
                          <a:cs typeface="DejaVu Sans"/>
                        </a:defRPr>
                      </a:lvl1pPr>
                      <a:lvl2pPr marL="487693" algn="l" defTabSz="975386" rtl="0" eaLnBrk="1" latinLnBrk="0" hangingPunct="1">
                        <a:defRPr sz="1920" kern="1200">
                          <a:solidFill>
                            <a:schemeClr val="tx1"/>
                          </a:solidFill>
                          <a:latin typeface="Arial"/>
                          <a:ea typeface="DejaVu Sans"/>
                          <a:cs typeface="DejaVu Sans"/>
                        </a:defRPr>
                      </a:lvl2pPr>
                      <a:lvl3pPr marL="975386" algn="l" defTabSz="975386" rtl="0" eaLnBrk="1" latinLnBrk="0" hangingPunct="1">
                        <a:defRPr sz="1920" kern="1200">
                          <a:solidFill>
                            <a:schemeClr val="tx1"/>
                          </a:solidFill>
                          <a:latin typeface="Arial"/>
                          <a:ea typeface="DejaVu Sans"/>
                          <a:cs typeface="DejaVu Sans"/>
                        </a:defRPr>
                      </a:lvl3pPr>
                      <a:lvl4pPr marL="1463079" algn="l" defTabSz="975386" rtl="0" eaLnBrk="1" latinLnBrk="0" hangingPunct="1">
                        <a:defRPr sz="1920" kern="1200">
                          <a:solidFill>
                            <a:schemeClr val="tx1"/>
                          </a:solidFill>
                          <a:latin typeface="Arial"/>
                          <a:ea typeface="DejaVu Sans"/>
                          <a:cs typeface="DejaVu Sans"/>
                        </a:defRPr>
                      </a:lvl4pPr>
                      <a:lvl5pPr marL="1950772" algn="l" defTabSz="975386" rtl="0" eaLnBrk="1" latinLnBrk="0" hangingPunct="1">
                        <a:defRPr sz="1920" kern="1200">
                          <a:solidFill>
                            <a:schemeClr val="tx1"/>
                          </a:solidFill>
                          <a:latin typeface="Arial"/>
                          <a:ea typeface="DejaVu Sans"/>
                          <a:cs typeface="DejaVu Sans"/>
                        </a:defRPr>
                      </a:lvl5pPr>
                      <a:lvl6pPr marL="2438465" algn="l" defTabSz="975386" rtl="0" eaLnBrk="1" latinLnBrk="0" hangingPunct="1">
                        <a:defRPr sz="1920" kern="1200">
                          <a:solidFill>
                            <a:schemeClr val="tx1"/>
                          </a:solidFill>
                          <a:latin typeface="Arial"/>
                          <a:ea typeface="DejaVu Sans"/>
                          <a:cs typeface="DejaVu Sans"/>
                        </a:defRPr>
                      </a:lvl6pPr>
                      <a:lvl7pPr marL="2926158" algn="l" defTabSz="975386" rtl="0" eaLnBrk="1" latinLnBrk="0" hangingPunct="1">
                        <a:defRPr sz="1920" kern="1200">
                          <a:solidFill>
                            <a:schemeClr val="tx1"/>
                          </a:solidFill>
                          <a:latin typeface="Arial"/>
                          <a:ea typeface="DejaVu Sans"/>
                          <a:cs typeface="DejaVu Sans"/>
                        </a:defRPr>
                      </a:lvl7pPr>
                      <a:lvl8pPr marL="3413851" algn="l" defTabSz="975386" rtl="0" eaLnBrk="1" latinLnBrk="0" hangingPunct="1">
                        <a:defRPr sz="1920" kern="1200">
                          <a:solidFill>
                            <a:schemeClr val="tx1"/>
                          </a:solidFill>
                          <a:latin typeface="Arial"/>
                          <a:ea typeface="DejaVu Sans"/>
                          <a:cs typeface="DejaVu Sans"/>
                        </a:defRPr>
                      </a:lvl8pPr>
                      <a:lvl9pPr marL="3901544" algn="l" defTabSz="975386" rtl="0" eaLnBrk="1" latinLnBrk="0" hangingPunct="1">
                        <a:defRPr sz="1920" kern="1200">
                          <a:solidFill>
                            <a:schemeClr val="tx1"/>
                          </a:solidFill>
                          <a:latin typeface="Arial"/>
                          <a:ea typeface="DejaVu Sans"/>
                          <a:cs typeface="DejaVu Sans"/>
                        </a:defRPr>
                      </a:lvl9pPr>
                    </a:lstStyle>
                    <a:p>
                      <a:pPr algn="r" fontAlgn="b"/>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0.898301</a:t>
                      </a:r>
                    </a:p>
                  </a:txBody>
                  <a:tcPr marL="5443" marR="5443" marT="54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83648164"/>
                  </a:ext>
                </a:extLst>
              </a:tr>
            </a:tbl>
          </a:graphicData>
        </a:graphic>
      </p:graphicFrame>
      <p:sp>
        <p:nvSpPr>
          <p:cNvPr id="32" name="テキスト ボックス 7">
            <a:extLst>
              <a:ext uri="{FF2B5EF4-FFF2-40B4-BE49-F238E27FC236}">
                <a16:creationId xmlns:a16="http://schemas.microsoft.com/office/drawing/2014/main" id="{D4DB14E7-C253-4D58-8486-16EE4FD7E30B}"/>
              </a:ext>
            </a:extLst>
          </p:cNvPr>
          <p:cNvSpPr txBox="1"/>
          <p:nvPr/>
        </p:nvSpPr>
        <p:spPr>
          <a:xfrm>
            <a:off x="4379147" y="5809464"/>
            <a:ext cx="431528" cy="294568"/>
          </a:xfrm>
          <a:prstGeom prst="rect">
            <a:avLst/>
          </a:prstGeom>
          <a:noFill/>
        </p:spPr>
        <p:txBody>
          <a:bodyPr wrap="none" rtlCol="0">
            <a:spAutoFit/>
          </a:bodyPr>
          <a:lstStyle/>
          <a:p>
            <a:pPr defTabSz="914400" eaLnBrk="1" fontAlgn="auto" hangingPunct="1">
              <a:lnSpc>
                <a:spcPct val="130000"/>
              </a:lnSpc>
              <a:spcBef>
                <a:spcPts val="0"/>
              </a:spcBef>
              <a:spcAft>
                <a:spcPts val="0"/>
              </a:spcAft>
              <a:buClrTx/>
              <a:buSzTx/>
              <a:buFontTx/>
              <a:buNone/>
            </a:pPr>
            <a:r>
              <a:rPr kumimoji="1" lang="en-US" altLang="ja-JP" sz="1200" dirty="0">
                <a:solidFill>
                  <a:srgbClr val="FF0000"/>
                </a:solidFill>
                <a:latin typeface="Arial"/>
              </a:rPr>
              <a:t>(1)</a:t>
            </a:r>
            <a:endParaRPr kumimoji="1" lang="ja-JP" altLang="en-US" sz="1200" dirty="0">
              <a:solidFill>
                <a:srgbClr val="FF0000"/>
              </a:solidFill>
              <a:latin typeface="Arial"/>
            </a:endParaRPr>
          </a:p>
        </p:txBody>
      </p:sp>
      <p:sp>
        <p:nvSpPr>
          <p:cNvPr id="33" name="テキスト ボックス 9">
            <a:extLst>
              <a:ext uri="{FF2B5EF4-FFF2-40B4-BE49-F238E27FC236}">
                <a16:creationId xmlns:a16="http://schemas.microsoft.com/office/drawing/2014/main" id="{E170AD9A-B1EB-42BA-8789-C3901C94FF16}"/>
              </a:ext>
            </a:extLst>
          </p:cNvPr>
          <p:cNvSpPr txBox="1"/>
          <p:nvPr/>
        </p:nvSpPr>
        <p:spPr>
          <a:xfrm>
            <a:off x="5117180" y="5809464"/>
            <a:ext cx="356188" cy="313034"/>
          </a:xfrm>
          <a:prstGeom prst="rect">
            <a:avLst/>
          </a:prstGeom>
          <a:noFill/>
        </p:spPr>
        <p:txBody>
          <a:bodyPr wrap="none" rtlCol="0">
            <a:spAutoFit/>
          </a:bodyPr>
          <a:lstStyle/>
          <a:p>
            <a:pPr defTabSz="914400" eaLnBrk="1" fontAlgn="auto" hangingPunct="1">
              <a:lnSpc>
                <a:spcPct val="130000"/>
              </a:lnSpc>
              <a:spcBef>
                <a:spcPts val="0"/>
              </a:spcBef>
              <a:spcAft>
                <a:spcPts val="0"/>
              </a:spcAft>
              <a:buClrTx/>
              <a:buSzTx/>
              <a:buFontTx/>
              <a:buNone/>
            </a:pPr>
            <a:r>
              <a:rPr kumimoji="1" lang="en-US" altLang="ja-JP" sz="1200" dirty="0">
                <a:solidFill>
                  <a:srgbClr val="FF0000"/>
                </a:solidFill>
                <a:latin typeface="Arial"/>
              </a:rPr>
              <a:t>(2)</a:t>
            </a:r>
            <a:endParaRPr kumimoji="1" lang="ja-JP" altLang="en-US" sz="1200" dirty="0">
              <a:solidFill>
                <a:srgbClr val="FF0000"/>
              </a:solidFill>
              <a:latin typeface="Arial"/>
            </a:endParaRPr>
          </a:p>
        </p:txBody>
      </p:sp>
      <p:sp>
        <p:nvSpPr>
          <p:cNvPr id="34" name="テキスト ボックス 10">
            <a:extLst>
              <a:ext uri="{FF2B5EF4-FFF2-40B4-BE49-F238E27FC236}">
                <a16:creationId xmlns:a16="http://schemas.microsoft.com/office/drawing/2014/main" id="{4BD39FBF-8455-4E33-908C-3905BA5F071C}"/>
              </a:ext>
            </a:extLst>
          </p:cNvPr>
          <p:cNvSpPr txBox="1"/>
          <p:nvPr/>
        </p:nvSpPr>
        <p:spPr>
          <a:xfrm>
            <a:off x="5723137" y="5809464"/>
            <a:ext cx="452368" cy="294568"/>
          </a:xfrm>
          <a:prstGeom prst="rect">
            <a:avLst/>
          </a:prstGeom>
          <a:noFill/>
        </p:spPr>
        <p:txBody>
          <a:bodyPr wrap="none" rtlCol="0">
            <a:spAutoFit/>
          </a:bodyPr>
          <a:lstStyle/>
          <a:p>
            <a:pPr defTabSz="914400" eaLnBrk="1" fontAlgn="auto" hangingPunct="1">
              <a:lnSpc>
                <a:spcPct val="130000"/>
              </a:lnSpc>
              <a:spcBef>
                <a:spcPts val="0"/>
              </a:spcBef>
              <a:spcAft>
                <a:spcPts val="0"/>
              </a:spcAft>
              <a:buClrTx/>
              <a:buSzTx/>
              <a:buFontTx/>
              <a:buNone/>
            </a:pPr>
            <a:r>
              <a:rPr kumimoji="1" lang="en-US" altLang="ja-JP" sz="1200" dirty="0">
                <a:solidFill>
                  <a:srgbClr val="FF0000"/>
                </a:solidFill>
                <a:latin typeface="Arial"/>
              </a:rPr>
              <a:t>(3)</a:t>
            </a:r>
            <a:endParaRPr kumimoji="1" lang="ja-JP" altLang="en-US" sz="1200" dirty="0">
              <a:solidFill>
                <a:srgbClr val="FF0000"/>
              </a:solidFill>
              <a:latin typeface="Arial"/>
            </a:endParaRPr>
          </a:p>
        </p:txBody>
      </p:sp>
    </p:spTree>
    <p:extLst>
      <p:ext uri="{BB962C8B-B14F-4D97-AF65-F5344CB8AC3E}">
        <p14:creationId xmlns:p14="http://schemas.microsoft.com/office/powerpoint/2010/main" val="3065842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9" name="Title 1">
            <a:extLst>
              <a:ext uri="{FF2B5EF4-FFF2-40B4-BE49-F238E27FC236}">
                <a16:creationId xmlns:a16="http://schemas.microsoft.com/office/drawing/2014/main" id="{44CE7A98-9CA3-422C-A114-B5F30F7BE9C2}"/>
              </a:ext>
            </a:extLst>
          </p:cNvPr>
          <p:cNvSpPr txBox="1">
            <a:spLocks/>
          </p:cNvSpPr>
          <p:nvPr/>
        </p:nvSpPr>
        <p:spPr>
          <a:xfrm>
            <a:off x="457200" y="734518"/>
            <a:ext cx="8228880" cy="479685"/>
          </a:xfrm>
          <a:prstGeom prst="rect">
            <a:avLst/>
          </a:prstGeom>
        </p:spPr>
        <p:txBody>
          <a:bodyPr lIns="0" tIns="0" rIns="0" bIns="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fontAlgn="auto">
              <a:spcAft>
                <a:spcPts val="0"/>
              </a:spcAft>
              <a:buClrTx/>
              <a:buSzTx/>
            </a:pPr>
            <a:r>
              <a:rPr lang="en-US" sz="2000" b="1" dirty="0"/>
              <a:t>Packet Delivery Rate Curve for 50 kbps Offered Load</a:t>
            </a:r>
            <a:endParaRPr kumimoji="0" lang="en-US" sz="2000" b="1" i="0" u="none" strike="noStrike" kern="1200" cap="none" spc="0" normalizeH="0" baseline="0" noProof="0" dirty="0">
              <a:ln>
                <a:noFill/>
              </a:ln>
              <a:solidFill>
                <a:sysClr val="windowText" lastClr="000000"/>
              </a:solidFill>
              <a:effectLst/>
              <a:uLnTx/>
              <a:uFillTx/>
              <a:latin typeface="Arial"/>
            </a:endParaRPr>
          </a:p>
        </p:txBody>
      </p:sp>
      <p:sp>
        <p:nvSpPr>
          <p:cNvPr id="10" name="Text Placeholder 2">
            <a:extLst>
              <a:ext uri="{FF2B5EF4-FFF2-40B4-BE49-F238E27FC236}">
                <a16:creationId xmlns:a16="http://schemas.microsoft.com/office/drawing/2014/main" id="{1B5AB330-3C87-4C99-AF8E-C49948B8980D}"/>
              </a:ext>
            </a:extLst>
          </p:cNvPr>
          <p:cNvSpPr txBox="1">
            <a:spLocks/>
          </p:cNvSpPr>
          <p:nvPr/>
        </p:nvSpPr>
        <p:spPr>
          <a:xfrm>
            <a:off x="716372" y="4845732"/>
            <a:ext cx="8228880" cy="1980220"/>
          </a:xfrm>
          <a:prstGeom prst="rect">
            <a:avLst/>
          </a:prstGeom>
        </p:spPr>
        <p:txBody>
          <a:bodyPr lIns="0" tIns="0" rIns="0" bIns="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432000" marR="0" lvl="0" indent="-323640" algn="l" defTabSz="914400" rtl="0" eaLnBrk="1" fontAlgn="auto" latinLnBrk="0" hangingPunct="1">
              <a:lnSpc>
                <a:spcPct val="90000"/>
              </a:lnSpc>
              <a:spcBef>
                <a:spcPts val="1417"/>
              </a:spcBef>
              <a:spcAft>
                <a:spcPts val="0"/>
              </a:spcAft>
              <a:buClr>
                <a:srgbClr val="000000"/>
              </a:buClr>
              <a:buSzPct val="45000"/>
              <a:buFont typeface="Wingdings" charset="2"/>
              <a:buChar char=""/>
              <a:tabLst/>
              <a:defRPr/>
            </a:pPr>
            <a:endParaRPr kumimoji="0" lang="en-US" sz="2400" b="1" i="0" u="none" strike="noStrike" kern="1200" cap="none" spc="0" normalizeH="0" baseline="0" noProof="0" dirty="0">
              <a:ln>
                <a:noFill/>
              </a:ln>
              <a:solidFill>
                <a:sysClr val="windowText" lastClr="000000"/>
              </a:solidFill>
              <a:effectLst/>
              <a:uLnTx/>
              <a:uFillTx/>
              <a:latin typeface="Arial"/>
            </a:endParaRPr>
          </a:p>
          <a:p>
            <a:pPr marL="432000" marR="0" lvl="0" indent="-323640" algn="l" defTabSz="914400" rtl="0" eaLnBrk="1" fontAlgn="auto" latinLnBrk="0" hangingPunct="1">
              <a:lnSpc>
                <a:spcPct val="90000"/>
              </a:lnSpc>
              <a:spcBef>
                <a:spcPts val="1417"/>
              </a:spcBef>
              <a:spcAft>
                <a:spcPts val="0"/>
              </a:spcAft>
              <a:buClr>
                <a:srgbClr val="000000"/>
              </a:buClr>
              <a:buSzPct val="45000"/>
              <a:buFont typeface="Wingdings" charset="2"/>
              <a:buChar char=""/>
              <a:tabLst/>
              <a:defRPr/>
            </a:pPr>
            <a:r>
              <a:rPr lang="en-US" sz="2400" b="1" dirty="0">
                <a:solidFill>
                  <a:sysClr val="windowText" lastClr="000000"/>
                </a:solidFill>
                <a:latin typeface="Arial"/>
              </a:rPr>
              <a:t>Result summary</a:t>
            </a:r>
            <a:endParaRPr kumimoji="0" lang="en-US" sz="2000" b="1" i="0" u="none" strike="noStrike" kern="1200" cap="none" spc="-1" normalizeH="0" baseline="0" noProof="0" dirty="0">
              <a:ln>
                <a:noFill/>
              </a:ln>
              <a:solidFill>
                <a:sysClr val="windowText" lastClr="000000"/>
              </a:solidFill>
              <a:effectLst/>
              <a:uLnTx/>
              <a:uFillTx/>
              <a:latin typeface="Arial"/>
            </a:endParaRPr>
          </a:p>
          <a:p>
            <a:pPr marL="908460" marR="0" lvl="1" indent="-342900" defTabSz="914400" eaLnBrk="1" fontAlgn="auto" latinLnBrk="0" hangingPunct="1">
              <a:lnSpc>
                <a:spcPct val="100000"/>
              </a:lnSpc>
              <a:spcBef>
                <a:spcPts val="1417"/>
              </a:spcBef>
              <a:spcAft>
                <a:spcPts val="0"/>
              </a:spcAft>
              <a:buClr>
                <a:srgbClr val="000000"/>
              </a:buClr>
              <a:buSzPct val="45000"/>
              <a:buFont typeface="Wingdings" panose="05000000000000000000" pitchFamily="2" charset="2"/>
              <a:buChar char="q"/>
              <a:tabLst/>
              <a:defRPr/>
            </a:pPr>
            <a:r>
              <a:rPr kumimoji="0" lang="en-US" sz="1800" i="0" u="none" strike="noStrike" kern="0" cap="none" spc="-1" normalizeH="0" baseline="0" noProof="0" dirty="0">
                <a:ln>
                  <a:noFill/>
                </a:ln>
                <a:solidFill>
                  <a:sysClr val="windowText" lastClr="000000"/>
                </a:solidFill>
                <a:effectLst/>
                <a:uLnTx/>
                <a:uFillTx/>
              </a:rPr>
              <a:t>For light traffic load, JJ-300.10 and 802.15.4g have similar performance</a:t>
            </a:r>
          </a:p>
          <a:p>
            <a:pPr marL="908460" marR="0" lvl="1" indent="-342900" defTabSz="914400" eaLnBrk="1" fontAlgn="auto" latinLnBrk="0" hangingPunct="1">
              <a:lnSpc>
                <a:spcPct val="100000"/>
              </a:lnSpc>
              <a:spcBef>
                <a:spcPts val="1417"/>
              </a:spcBef>
              <a:spcAft>
                <a:spcPts val="0"/>
              </a:spcAft>
              <a:buClr>
                <a:srgbClr val="000000"/>
              </a:buClr>
              <a:buSzPct val="45000"/>
              <a:buFont typeface="Wingdings" panose="05000000000000000000" pitchFamily="2" charset="2"/>
              <a:buChar char="q"/>
              <a:tabLst/>
              <a:defRPr/>
            </a:pPr>
            <a:r>
              <a:rPr kumimoji="0" lang="en-US" sz="1800" i="0" u="none" strike="noStrike" kern="0" cap="none" spc="-1" normalizeH="0" baseline="0" noProof="0" dirty="0">
                <a:ln>
                  <a:noFill/>
                </a:ln>
                <a:solidFill>
                  <a:sysClr val="windowText" lastClr="000000"/>
                </a:solidFill>
                <a:effectLst/>
                <a:uLnTx/>
                <a:uFillTx/>
              </a:rPr>
              <a:t>For heavier traffic load, JJ-300.10 outperforms 802.15.4g, e.g., 10% improvement for 50 kbps offered load</a:t>
            </a:r>
          </a:p>
          <a:p>
            <a:pPr marL="908460" marR="0" lvl="1" indent="-342900" defTabSz="914400" eaLnBrk="1" fontAlgn="auto" latinLnBrk="0" hangingPunct="1">
              <a:lnSpc>
                <a:spcPct val="100000"/>
              </a:lnSpc>
              <a:spcBef>
                <a:spcPts val="1417"/>
              </a:spcBef>
              <a:spcAft>
                <a:spcPts val="0"/>
              </a:spcAft>
              <a:buClr>
                <a:srgbClr val="000000"/>
              </a:buClr>
              <a:buSzPct val="45000"/>
              <a:buFont typeface="Wingdings" panose="05000000000000000000" pitchFamily="2" charset="2"/>
              <a:buChar char="q"/>
              <a:tabLst/>
              <a:defRPr/>
            </a:pPr>
            <a:r>
              <a:rPr kumimoji="0" lang="en-US" sz="1800" i="0" u="none" strike="noStrike" kern="0" cap="none" spc="-1" normalizeH="0" baseline="0" noProof="0" dirty="0">
                <a:ln>
                  <a:noFill/>
                </a:ln>
                <a:solidFill>
                  <a:sysClr val="windowText" lastClr="000000"/>
                </a:solidFill>
                <a:effectLst/>
                <a:uLnTx/>
                <a:uFillTx/>
              </a:rPr>
              <a:t>When network size (number of nodes) is smaller, each node has higher offered load and so more packets are dropped due to protocol efficiency for both JJ-300.10 and 802.15.4g</a:t>
            </a:r>
            <a:endParaRPr kumimoji="0" lang="en-US" sz="1800" b="0" i="0" u="none" strike="noStrike" kern="0" cap="none" spc="-1" normalizeH="0" baseline="0" noProof="0" dirty="0">
              <a:ln>
                <a:noFill/>
              </a:ln>
              <a:solidFill>
                <a:sysClr val="windowText" lastClr="000000"/>
              </a:solidFill>
              <a:effectLst/>
              <a:uLnTx/>
              <a:uFillTx/>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n-US" sz="2000" b="1" i="0" u="none" strike="noStrike" kern="1200" cap="none" spc="0" normalizeH="0" baseline="0" noProof="0" dirty="0">
              <a:ln>
                <a:noFill/>
              </a:ln>
              <a:solidFill>
                <a:prstClr val="black"/>
              </a:solidFill>
              <a:effectLst/>
              <a:uLnTx/>
              <a:uFillTx/>
              <a:latin typeface="Arial"/>
            </a:endParaRPr>
          </a:p>
        </p:txBody>
      </p:sp>
      <p:pic>
        <p:nvPicPr>
          <p:cNvPr id="11" name="Picture 10" descr="Chart, line chart&#10;&#10;Description automatically generated">
            <a:extLst>
              <a:ext uri="{FF2B5EF4-FFF2-40B4-BE49-F238E27FC236}">
                <a16:creationId xmlns:a16="http://schemas.microsoft.com/office/drawing/2014/main" id="{25D13046-D9DB-4181-8601-264C430023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5897" y="1198432"/>
            <a:ext cx="5143297" cy="3857473"/>
          </a:xfrm>
          <a:prstGeom prst="rect">
            <a:avLst/>
          </a:prstGeom>
        </p:spPr>
      </p:pic>
    </p:spTree>
    <p:extLst>
      <p:ext uri="{BB962C8B-B14F-4D97-AF65-F5344CB8AC3E}">
        <p14:creationId xmlns:p14="http://schemas.microsoft.com/office/powerpoint/2010/main" val="3247776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9" name="CustomShape 1">
            <a:extLst>
              <a:ext uri="{FF2B5EF4-FFF2-40B4-BE49-F238E27FC236}">
                <a16:creationId xmlns:a16="http://schemas.microsoft.com/office/drawing/2014/main" id="{0E08E812-39C7-49D6-8886-56839ECEDDAD}"/>
              </a:ext>
            </a:extLst>
          </p:cNvPr>
          <p:cNvSpPr/>
          <p:nvPr/>
        </p:nvSpPr>
        <p:spPr>
          <a:xfrm>
            <a:off x="457200" y="698809"/>
            <a:ext cx="8228880" cy="676507"/>
          </a:xfrm>
          <a:prstGeom prst="rect">
            <a:avLst/>
          </a:prstGeom>
          <a:noFill/>
          <a:ln w="0">
            <a:noFill/>
          </a:ln>
          <a:effectLst/>
        </p:spPr>
        <p:txBody>
          <a:bodyPr lIns="0" tIns="0" rIns="0" bIns="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1" normalizeH="0" baseline="0" noProof="0" dirty="0">
                <a:ln>
                  <a:noFill/>
                </a:ln>
                <a:solidFill>
                  <a:prstClr val="black"/>
                </a:solidFill>
                <a:effectLst/>
                <a:uLnTx/>
                <a:uFillTx/>
                <a:latin typeface="Arial"/>
              </a:rPr>
              <a:t>Consideration of IEEE 802.15.4 CSMA/CA on Devices without power constraint</a:t>
            </a:r>
          </a:p>
        </p:txBody>
      </p:sp>
      <p:sp>
        <p:nvSpPr>
          <p:cNvPr id="10" name="CustomShape 2">
            <a:extLst>
              <a:ext uri="{FF2B5EF4-FFF2-40B4-BE49-F238E27FC236}">
                <a16:creationId xmlns:a16="http://schemas.microsoft.com/office/drawing/2014/main" id="{3FC6FA69-DFF5-4423-A76C-973020E47CC6}"/>
              </a:ext>
            </a:extLst>
          </p:cNvPr>
          <p:cNvSpPr/>
          <p:nvPr/>
        </p:nvSpPr>
        <p:spPr>
          <a:xfrm>
            <a:off x="680008" y="1857400"/>
            <a:ext cx="8229240" cy="4579922"/>
          </a:xfrm>
          <a:prstGeom prst="rect">
            <a:avLst/>
          </a:prstGeom>
          <a:noFill/>
          <a:ln w="0">
            <a:noFill/>
          </a:ln>
          <a:effectLst/>
        </p:spPr>
        <p:txBody>
          <a:bodyPr lIns="0" tIns="0" rIns="0" bIns="0">
            <a:normAutofit fontScale="70000" lnSpcReduction="20000"/>
          </a:bodyPr>
          <a:lstStyle/>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1" i="0" u="none" strike="noStrike" kern="0" cap="none" spc="-1" normalizeH="0" baseline="0" noProof="0" dirty="0">
                <a:ln>
                  <a:noFill/>
                </a:ln>
                <a:solidFill>
                  <a:prstClr val="black"/>
                </a:solidFill>
                <a:effectLst/>
                <a:uLnTx/>
                <a:uFillTx/>
                <a:latin typeface="Arial"/>
              </a:rPr>
              <a:t>Power consumption has been a key consideration in 802.15.4 protocol design</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400" b="0" i="0" u="none" strike="noStrike" kern="0" cap="none" spc="-1" normalizeH="0" baseline="0" noProof="0" dirty="0">
                <a:ln>
                  <a:noFill/>
                </a:ln>
                <a:solidFill>
                  <a:prstClr val="black"/>
                </a:solidFill>
                <a:effectLst/>
                <a:uLnTx/>
                <a:uFillTx/>
                <a:latin typeface="Arial"/>
              </a:rPr>
              <a:t>Battery power devices dominate 802.15.4 market</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1" i="0" u="none" strike="noStrike" kern="0" cap="none" spc="-1" normalizeH="0" baseline="0" noProof="0" dirty="0">
                <a:ln>
                  <a:noFill/>
                </a:ln>
                <a:solidFill>
                  <a:prstClr val="black"/>
                </a:solidFill>
                <a:effectLst/>
                <a:uLnTx/>
                <a:uFillTx/>
                <a:latin typeface="Arial"/>
              </a:rPr>
              <a:t>However, new market sectors are emerging, where power supply is not a constraint </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400" b="0" i="0" u="none" strike="noStrike" kern="0" cap="none" spc="-1" normalizeH="0" baseline="0" noProof="0" dirty="0">
                <a:ln>
                  <a:noFill/>
                </a:ln>
                <a:solidFill>
                  <a:prstClr val="black"/>
                </a:solidFill>
                <a:effectLst/>
                <a:uLnTx/>
                <a:uFillTx/>
                <a:latin typeface="Arial"/>
              </a:rPr>
              <a:t>E.g., grid powered smart meters</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400" b="0" i="0" u="none" strike="noStrike" kern="0" cap="none" spc="-1" normalizeH="0" baseline="0" noProof="0" dirty="0">
                <a:ln>
                  <a:noFill/>
                </a:ln>
                <a:solidFill>
                  <a:prstClr val="black"/>
                </a:solidFill>
                <a:effectLst/>
                <a:uLnTx/>
                <a:uFillTx/>
                <a:latin typeface="Arial"/>
              </a:rPr>
              <a:t>Such devices are typically deployed outdoor and may coexist with other systems such as 802.11, </a:t>
            </a:r>
            <a:r>
              <a:rPr kumimoji="0" lang="en-US" sz="2400" b="0" i="0" u="none" strike="noStrike" kern="0" cap="none" spc="-1" normalizeH="0" baseline="0" noProof="0" dirty="0" err="1">
                <a:ln>
                  <a:noFill/>
                </a:ln>
                <a:solidFill>
                  <a:prstClr val="black"/>
                </a:solidFill>
                <a:effectLst/>
                <a:uLnTx/>
                <a:uFillTx/>
                <a:latin typeface="Arial"/>
              </a:rPr>
              <a:t>LoRa</a:t>
            </a:r>
            <a:r>
              <a:rPr kumimoji="0" lang="en-US" sz="2400" b="0" i="0" u="none" strike="noStrike" kern="0" cap="none" spc="-1" normalizeH="0" baseline="0" noProof="0" dirty="0">
                <a:ln>
                  <a:noFill/>
                </a:ln>
                <a:solidFill>
                  <a:prstClr val="black"/>
                </a:solidFill>
                <a:effectLst/>
                <a:uLnTx/>
                <a:uFillTx/>
                <a:latin typeface="Arial"/>
              </a:rPr>
              <a:t>, </a:t>
            </a:r>
            <a:r>
              <a:rPr kumimoji="0" lang="en-US" sz="2400" b="0" i="0" u="none" strike="noStrike" kern="0" cap="none" spc="-1" normalizeH="0" baseline="0" noProof="0" dirty="0" err="1">
                <a:ln>
                  <a:noFill/>
                </a:ln>
                <a:solidFill>
                  <a:prstClr val="black"/>
                </a:solidFill>
                <a:effectLst/>
                <a:uLnTx/>
                <a:uFillTx/>
                <a:latin typeface="Arial"/>
              </a:rPr>
              <a:t>SigFox</a:t>
            </a:r>
            <a:r>
              <a:rPr kumimoji="0" lang="en-US" sz="2400" b="0" i="0" u="none" strike="noStrike" kern="0" cap="none" spc="-1" normalizeH="0" baseline="0" noProof="0" dirty="0">
                <a:ln>
                  <a:noFill/>
                </a:ln>
                <a:solidFill>
                  <a:prstClr val="black"/>
                </a:solidFill>
                <a:effectLst/>
                <a:uLnTx/>
                <a:uFillTx/>
                <a:latin typeface="Arial"/>
              </a:rPr>
              <a:t>, …</a:t>
            </a:r>
          </a:p>
          <a:p>
            <a:pPr marL="1365660" marR="0" lvl="2"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v"/>
              <a:tabLst/>
              <a:defRPr/>
            </a:pPr>
            <a:r>
              <a:rPr kumimoji="0" lang="en-US" sz="2400" b="0" i="0" u="none" strike="noStrike" kern="0" cap="none" spc="-1" normalizeH="0" baseline="0" noProof="0" dirty="0">
                <a:ln>
                  <a:noFill/>
                </a:ln>
                <a:solidFill>
                  <a:prstClr val="black"/>
                </a:solidFill>
                <a:effectLst/>
                <a:uLnTx/>
                <a:uFillTx/>
                <a:latin typeface="Arial"/>
              </a:rPr>
              <a:t>These coexisting devices are either use aggressive CSMA or Aloha</a:t>
            </a:r>
          </a:p>
          <a:p>
            <a:pPr marL="1365660" marR="0" lvl="2"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v"/>
              <a:tabLst/>
              <a:defRPr/>
            </a:pPr>
            <a:r>
              <a:rPr kumimoji="0" lang="en-US" sz="2400" b="0" i="0" u="none" strike="noStrike" kern="0" cap="none" spc="-1" normalizeH="0" baseline="0" noProof="0" dirty="0">
                <a:ln>
                  <a:noFill/>
                </a:ln>
                <a:solidFill>
                  <a:prstClr val="black"/>
                </a:solidFill>
                <a:effectLst/>
                <a:uLnTx/>
                <a:uFillTx/>
                <a:latin typeface="Arial"/>
              </a:rPr>
              <a:t>Therefore, they can significantly degrade performance of 802.15.4 based systems (see 802.19.3)</a:t>
            </a:r>
            <a:endParaRPr kumimoji="0" lang="en-US" sz="2400" b="0" i="0" u="none" strike="noStrike" kern="0" cap="none" spc="0"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1" i="0" u="none" strike="noStrike" kern="0" cap="none" spc="-1" normalizeH="0" baseline="0" noProof="0" dirty="0">
                <a:ln>
                  <a:noFill/>
                </a:ln>
                <a:solidFill>
                  <a:prstClr val="black"/>
                </a:solidFill>
                <a:effectLst/>
                <a:uLnTx/>
                <a:uFillTx/>
                <a:latin typeface="Arial"/>
              </a:rPr>
              <a:t>Therefore, when power supply is not an issue, 802.15.4 may upgrade its CSMA/CA mechanism to increase channel access opportunity</a:t>
            </a:r>
          </a:p>
          <a:p>
            <a:pPr marL="889200" marR="0" lvl="1"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0" i="0" u="none" strike="noStrike" kern="0" cap="none" spc="-1" normalizeH="0" baseline="0" noProof="0" dirty="0">
                <a:ln>
                  <a:noFill/>
                </a:ln>
                <a:solidFill>
                  <a:prstClr val="black"/>
                </a:solidFill>
                <a:effectLst/>
                <a:uLnTx/>
                <a:uFillTx/>
                <a:latin typeface="Arial"/>
              </a:rPr>
              <a:t>Especially while coexisting with other systems and the poor performance present</a:t>
            </a:r>
          </a:p>
        </p:txBody>
      </p:sp>
    </p:spTree>
    <p:extLst>
      <p:ext uri="{BB962C8B-B14F-4D97-AF65-F5344CB8AC3E}">
        <p14:creationId xmlns:p14="http://schemas.microsoft.com/office/powerpoint/2010/main" val="1188265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58" name="CustomShape 2">
            <a:extLst>
              <a:ext uri="{FF2B5EF4-FFF2-40B4-BE49-F238E27FC236}">
                <a16:creationId xmlns:a16="http://schemas.microsoft.com/office/drawing/2014/main" id="{8EE993C7-1DC8-4D5D-916A-8344DF1B0A00}"/>
              </a:ext>
            </a:extLst>
          </p:cNvPr>
          <p:cNvSpPr/>
          <p:nvPr/>
        </p:nvSpPr>
        <p:spPr>
          <a:xfrm>
            <a:off x="608000" y="1717210"/>
            <a:ext cx="8229240" cy="4735551"/>
          </a:xfrm>
          <a:prstGeom prst="rect">
            <a:avLst/>
          </a:prstGeom>
          <a:noFill/>
          <a:ln w="0">
            <a:noFill/>
          </a:ln>
          <a:effectLst/>
        </p:spPr>
        <p:txBody>
          <a:bodyPr lIns="0" tIns="0" rIns="0" bIns="0">
            <a:normAutofit/>
          </a:bodyPr>
          <a:lstStyle/>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1800" b="1" i="0" u="none" strike="noStrike" kern="0" cap="none" spc="-1" normalizeH="0" baseline="0" noProof="0" dirty="0">
                <a:ln>
                  <a:noFill/>
                </a:ln>
                <a:solidFill>
                  <a:prstClr val="black"/>
                </a:solidFill>
                <a:effectLst/>
                <a:uLnTx/>
                <a:uFillTx/>
                <a:latin typeface="Arial"/>
              </a:rPr>
              <a:t>Perform CCA during backoff can increase channel access probability</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4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4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4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4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4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4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400" b="0" i="0" u="none" strike="noStrike" kern="0" cap="none" spc="-1" normalizeH="0" baseline="0" noProof="0" dirty="0">
              <a:ln>
                <a:noFill/>
              </a:ln>
              <a:solidFill>
                <a:prstClr val="black"/>
              </a:solidFill>
              <a:effectLst/>
              <a:uLnTx/>
              <a:uFillTx/>
              <a:latin typeface="Arial"/>
            </a:endParaRPr>
          </a:p>
        </p:txBody>
      </p:sp>
      <p:sp>
        <p:nvSpPr>
          <p:cNvPr id="59" name="CustomShape 1">
            <a:extLst>
              <a:ext uri="{FF2B5EF4-FFF2-40B4-BE49-F238E27FC236}">
                <a16:creationId xmlns:a16="http://schemas.microsoft.com/office/drawing/2014/main" id="{F397FA00-787F-4B5F-8E68-FFC490CC2F7D}"/>
              </a:ext>
            </a:extLst>
          </p:cNvPr>
          <p:cNvSpPr/>
          <p:nvPr/>
        </p:nvSpPr>
        <p:spPr>
          <a:xfrm>
            <a:off x="457200" y="698809"/>
            <a:ext cx="8228880" cy="676507"/>
          </a:xfrm>
          <a:prstGeom prst="rect">
            <a:avLst/>
          </a:prstGeom>
          <a:noFill/>
          <a:ln w="0">
            <a:noFill/>
          </a:ln>
          <a:effectLst/>
        </p:spPr>
        <p:txBody>
          <a:bodyPr lIns="0" tIns="0" rIns="0" bIns="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1" normalizeH="0" baseline="0" noProof="0" dirty="0">
                <a:ln>
                  <a:noFill/>
                </a:ln>
                <a:solidFill>
                  <a:prstClr val="black"/>
                </a:solidFill>
                <a:effectLst/>
                <a:uLnTx/>
                <a:uFillTx/>
                <a:latin typeface="Arial"/>
              </a:rPr>
              <a:t>Consideration of IEEE 802.15.4 CSMA/CA on Devices without power constraint</a:t>
            </a:r>
          </a:p>
        </p:txBody>
      </p:sp>
      <p:sp>
        <p:nvSpPr>
          <p:cNvPr id="60" name="TextBox 59">
            <a:extLst>
              <a:ext uri="{FF2B5EF4-FFF2-40B4-BE49-F238E27FC236}">
                <a16:creationId xmlns:a16="http://schemas.microsoft.com/office/drawing/2014/main" id="{276134FA-45EC-4B4F-BCE4-038CD50696C3}"/>
              </a:ext>
            </a:extLst>
          </p:cNvPr>
          <p:cNvSpPr txBox="1"/>
          <p:nvPr/>
        </p:nvSpPr>
        <p:spPr>
          <a:xfrm>
            <a:off x="2562434" y="5445042"/>
            <a:ext cx="857582"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Channel Busy</a:t>
            </a:r>
          </a:p>
        </p:txBody>
      </p:sp>
      <p:sp>
        <p:nvSpPr>
          <p:cNvPr id="61" name="Left Brace 60">
            <a:extLst>
              <a:ext uri="{FF2B5EF4-FFF2-40B4-BE49-F238E27FC236}">
                <a16:creationId xmlns:a16="http://schemas.microsoft.com/office/drawing/2014/main" id="{E0337C3C-5D39-4061-996A-F3394F17E4CD}"/>
              </a:ext>
            </a:extLst>
          </p:cNvPr>
          <p:cNvSpPr/>
          <p:nvPr/>
        </p:nvSpPr>
        <p:spPr>
          <a:xfrm>
            <a:off x="2925105" y="5155756"/>
            <a:ext cx="208775" cy="523219"/>
          </a:xfrm>
          <a:prstGeom prst="leftBrace">
            <a:avLst/>
          </a:prstGeom>
          <a:noFill/>
          <a:ln w="19050" cap="flat" cmpd="sng" algn="ctr">
            <a:solidFill>
              <a:sysClr val="windowText" lastClr="000000"/>
            </a:solidFill>
            <a:prstDash val="solid"/>
            <a:miter/>
          </a:ln>
          <a:effectLst/>
          <a:scene3d>
            <a:camera prst="orthographicFront">
              <a:rot lat="0" lon="0" rev="540000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cxnSp>
        <p:nvCxnSpPr>
          <p:cNvPr id="62" name="Straight Connector 61">
            <a:extLst>
              <a:ext uri="{FF2B5EF4-FFF2-40B4-BE49-F238E27FC236}">
                <a16:creationId xmlns:a16="http://schemas.microsoft.com/office/drawing/2014/main" id="{72CBA51B-5D6D-4EA5-B1ED-DE3BC505FFF4}"/>
              </a:ext>
            </a:extLst>
          </p:cNvPr>
          <p:cNvCxnSpPr/>
          <p:nvPr/>
        </p:nvCxnSpPr>
        <p:spPr>
          <a:xfrm>
            <a:off x="1622334" y="2906161"/>
            <a:ext cx="6934200" cy="0"/>
          </a:xfrm>
          <a:prstGeom prst="line">
            <a:avLst/>
          </a:prstGeom>
          <a:noFill/>
          <a:ln w="25400" cap="flat" cmpd="sng" algn="ctr">
            <a:solidFill>
              <a:sysClr val="windowText" lastClr="000000"/>
            </a:solidFill>
            <a:prstDash val="solid"/>
            <a:miter/>
            <a:tailEnd type="triangle"/>
          </a:ln>
          <a:effectLst/>
        </p:spPr>
      </p:cxnSp>
      <p:cxnSp>
        <p:nvCxnSpPr>
          <p:cNvPr id="63" name="Straight Connector 62">
            <a:extLst>
              <a:ext uri="{FF2B5EF4-FFF2-40B4-BE49-F238E27FC236}">
                <a16:creationId xmlns:a16="http://schemas.microsoft.com/office/drawing/2014/main" id="{874B3F93-C121-4DFD-84D3-CE89BD540D95}"/>
              </a:ext>
            </a:extLst>
          </p:cNvPr>
          <p:cNvCxnSpPr/>
          <p:nvPr/>
        </p:nvCxnSpPr>
        <p:spPr>
          <a:xfrm>
            <a:off x="1641399" y="5270856"/>
            <a:ext cx="6934200" cy="0"/>
          </a:xfrm>
          <a:prstGeom prst="line">
            <a:avLst/>
          </a:prstGeom>
          <a:noFill/>
          <a:ln w="25400" cap="flat" cmpd="sng" algn="ctr">
            <a:solidFill>
              <a:sysClr val="windowText" lastClr="000000"/>
            </a:solidFill>
            <a:prstDash val="solid"/>
            <a:miter/>
            <a:tailEnd type="triangle"/>
          </a:ln>
          <a:effectLst/>
        </p:spPr>
      </p:cxnSp>
      <p:sp>
        <p:nvSpPr>
          <p:cNvPr id="64" name="TextBox 63">
            <a:extLst>
              <a:ext uri="{FF2B5EF4-FFF2-40B4-BE49-F238E27FC236}">
                <a16:creationId xmlns:a16="http://schemas.microsoft.com/office/drawing/2014/main" id="{C9B056BB-F4E4-4BAF-A235-5FA4501AE705}"/>
              </a:ext>
            </a:extLst>
          </p:cNvPr>
          <p:cNvSpPr txBox="1"/>
          <p:nvPr/>
        </p:nvSpPr>
        <p:spPr>
          <a:xfrm>
            <a:off x="797072" y="2664355"/>
            <a:ext cx="780741" cy="461665"/>
          </a:xfrm>
          <a:prstGeom prst="rect">
            <a:avLst/>
          </a:prstGeom>
          <a:noFill/>
          <a:ln w="12700">
            <a:solidFill>
              <a:srgbClr val="000000"/>
            </a:solid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Other devices</a:t>
            </a:r>
          </a:p>
        </p:txBody>
      </p:sp>
      <p:sp>
        <p:nvSpPr>
          <p:cNvPr id="65" name="Rectangle 64">
            <a:extLst>
              <a:ext uri="{FF2B5EF4-FFF2-40B4-BE49-F238E27FC236}">
                <a16:creationId xmlns:a16="http://schemas.microsoft.com/office/drawing/2014/main" id="{DAD8D53A-5939-4218-BBF2-AC68A603355D}"/>
              </a:ext>
            </a:extLst>
          </p:cNvPr>
          <p:cNvSpPr/>
          <p:nvPr/>
        </p:nvSpPr>
        <p:spPr>
          <a:xfrm>
            <a:off x="2120533" y="2616679"/>
            <a:ext cx="646320" cy="288244"/>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66" name="Rectangle 65">
            <a:extLst>
              <a:ext uri="{FF2B5EF4-FFF2-40B4-BE49-F238E27FC236}">
                <a16:creationId xmlns:a16="http://schemas.microsoft.com/office/drawing/2014/main" id="{B825840E-F349-4CC9-87AA-C129C52A7DF4}"/>
              </a:ext>
            </a:extLst>
          </p:cNvPr>
          <p:cNvSpPr/>
          <p:nvPr/>
        </p:nvSpPr>
        <p:spPr>
          <a:xfrm>
            <a:off x="2881530" y="2616679"/>
            <a:ext cx="463835" cy="288244"/>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67" name="Rectangle 66">
            <a:extLst>
              <a:ext uri="{FF2B5EF4-FFF2-40B4-BE49-F238E27FC236}">
                <a16:creationId xmlns:a16="http://schemas.microsoft.com/office/drawing/2014/main" id="{1D87136F-A349-404B-8CD1-29DD7E2BBDBF}"/>
              </a:ext>
            </a:extLst>
          </p:cNvPr>
          <p:cNvSpPr/>
          <p:nvPr/>
        </p:nvSpPr>
        <p:spPr>
          <a:xfrm>
            <a:off x="5187521" y="2605667"/>
            <a:ext cx="975398" cy="299256"/>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68" name="Rectangle 67">
            <a:extLst>
              <a:ext uri="{FF2B5EF4-FFF2-40B4-BE49-F238E27FC236}">
                <a16:creationId xmlns:a16="http://schemas.microsoft.com/office/drawing/2014/main" id="{CA372355-5417-4C0C-984A-5485844E44B9}"/>
              </a:ext>
            </a:extLst>
          </p:cNvPr>
          <p:cNvSpPr/>
          <p:nvPr/>
        </p:nvSpPr>
        <p:spPr>
          <a:xfrm>
            <a:off x="3703038" y="2616679"/>
            <a:ext cx="761956" cy="288244"/>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69" name="TextBox 68">
            <a:extLst>
              <a:ext uri="{FF2B5EF4-FFF2-40B4-BE49-F238E27FC236}">
                <a16:creationId xmlns:a16="http://schemas.microsoft.com/office/drawing/2014/main" id="{28BDD088-ABF4-4B60-872F-BB235EFB89D1}"/>
              </a:ext>
            </a:extLst>
          </p:cNvPr>
          <p:cNvSpPr txBox="1"/>
          <p:nvPr/>
        </p:nvSpPr>
        <p:spPr>
          <a:xfrm>
            <a:off x="797072" y="5033146"/>
            <a:ext cx="825823" cy="461665"/>
          </a:xfrm>
          <a:prstGeom prst="rect">
            <a:avLst/>
          </a:prstGeom>
          <a:noFill/>
          <a:ln w="12700">
            <a:solidFill>
              <a:srgbClr val="000000"/>
            </a:solid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802.15.4 device</a:t>
            </a:r>
          </a:p>
        </p:txBody>
      </p:sp>
      <p:sp>
        <p:nvSpPr>
          <p:cNvPr id="70" name="TextBox 69">
            <a:extLst>
              <a:ext uri="{FF2B5EF4-FFF2-40B4-BE49-F238E27FC236}">
                <a16:creationId xmlns:a16="http://schemas.microsoft.com/office/drawing/2014/main" id="{3A1E78D5-0613-4F36-B6D4-8DC4832891AE}"/>
              </a:ext>
            </a:extLst>
          </p:cNvPr>
          <p:cNvSpPr txBox="1"/>
          <p:nvPr/>
        </p:nvSpPr>
        <p:spPr>
          <a:xfrm>
            <a:off x="1781130" y="4789665"/>
            <a:ext cx="443900"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Cambria Math" panose="02040503050406030204" pitchFamily="18" charset="0"/>
                <a:ea typeface="Cambria Math" panose="02040503050406030204" pitchFamily="18" charset="0"/>
              </a:rPr>
              <a:t>∇</a:t>
            </a:r>
            <a:endParaRPr lang="en-US" sz="1200" dirty="0">
              <a:solidFill>
                <a:prstClr val="black"/>
              </a:solidFill>
              <a:latin typeface="Arial"/>
            </a:endParaRPr>
          </a:p>
        </p:txBody>
      </p:sp>
      <p:sp>
        <p:nvSpPr>
          <p:cNvPr id="71" name="Rectangle 70">
            <a:extLst>
              <a:ext uri="{FF2B5EF4-FFF2-40B4-BE49-F238E27FC236}">
                <a16:creationId xmlns:a16="http://schemas.microsoft.com/office/drawing/2014/main" id="{8A932DC5-2077-45C6-99E8-9B8900F40C51}"/>
              </a:ext>
            </a:extLst>
          </p:cNvPr>
          <p:cNvSpPr/>
          <p:nvPr/>
        </p:nvSpPr>
        <p:spPr>
          <a:xfrm>
            <a:off x="1998907" y="4984621"/>
            <a:ext cx="721820" cy="282374"/>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72" name="Rectangle 71">
            <a:extLst>
              <a:ext uri="{FF2B5EF4-FFF2-40B4-BE49-F238E27FC236}">
                <a16:creationId xmlns:a16="http://schemas.microsoft.com/office/drawing/2014/main" id="{4C959110-38BA-4D68-B0E0-41691D2B1BEC}"/>
              </a:ext>
            </a:extLst>
          </p:cNvPr>
          <p:cNvSpPr/>
          <p:nvPr/>
        </p:nvSpPr>
        <p:spPr>
          <a:xfrm>
            <a:off x="2715273" y="4984621"/>
            <a:ext cx="550592" cy="282932"/>
          </a:xfrm>
          <a:prstGeom prst="rect">
            <a:avLst/>
          </a:prstGeom>
          <a:solidFill>
            <a:srgbClr val="92D05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cxnSp>
        <p:nvCxnSpPr>
          <p:cNvPr id="73" name="Straight Connector 72">
            <a:extLst>
              <a:ext uri="{FF2B5EF4-FFF2-40B4-BE49-F238E27FC236}">
                <a16:creationId xmlns:a16="http://schemas.microsoft.com/office/drawing/2014/main" id="{5F418A4E-DB08-47E4-A585-BED6FFF9BF5D}"/>
              </a:ext>
            </a:extLst>
          </p:cNvPr>
          <p:cNvCxnSpPr>
            <a:cxnSpLocks/>
          </p:cNvCxnSpPr>
          <p:nvPr/>
        </p:nvCxnSpPr>
        <p:spPr>
          <a:xfrm>
            <a:off x="1875750" y="5891467"/>
            <a:ext cx="6676989" cy="0"/>
          </a:xfrm>
          <a:prstGeom prst="line">
            <a:avLst/>
          </a:prstGeom>
          <a:noFill/>
          <a:ln w="12700" cap="flat" cmpd="sng" algn="ctr">
            <a:solidFill>
              <a:sysClr val="windowText" lastClr="000000"/>
            </a:solidFill>
            <a:prstDash val="solid"/>
            <a:miter/>
            <a:tailEnd type="none"/>
          </a:ln>
          <a:effectLst/>
        </p:spPr>
      </p:cxnSp>
      <p:sp>
        <p:nvSpPr>
          <p:cNvPr id="74" name="TextBox 73">
            <a:extLst>
              <a:ext uri="{FF2B5EF4-FFF2-40B4-BE49-F238E27FC236}">
                <a16:creationId xmlns:a16="http://schemas.microsoft.com/office/drawing/2014/main" id="{F860CB0C-E986-42A0-9F8D-CBA7085254A4}"/>
              </a:ext>
            </a:extLst>
          </p:cNvPr>
          <p:cNvSpPr txBox="1"/>
          <p:nvPr/>
        </p:nvSpPr>
        <p:spPr>
          <a:xfrm>
            <a:off x="909904" y="5760700"/>
            <a:ext cx="903469"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802.15.4 NB</a:t>
            </a:r>
          </a:p>
        </p:txBody>
      </p:sp>
      <p:sp>
        <p:nvSpPr>
          <p:cNvPr id="75" name="TextBox 74">
            <a:extLst>
              <a:ext uri="{FF2B5EF4-FFF2-40B4-BE49-F238E27FC236}">
                <a16:creationId xmlns:a16="http://schemas.microsoft.com/office/drawing/2014/main" id="{D24EB402-98D2-467D-A27A-328FE3B917EF}"/>
              </a:ext>
            </a:extLst>
          </p:cNvPr>
          <p:cNvSpPr txBox="1"/>
          <p:nvPr/>
        </p:nvSpPr>
        <p:spPr>
          <a:xfrm>
            <a:off x="1677168" y="5953508"/>
            <a:ext cx="572716"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0</a:t>
            </a:r>
          </a:p>
        </p:txBody>
      </p:sp>
      <p:sp>
        <p:nvSpPr>
          <p:cNvPr id="76" name="TextBox 75">
            <a:extLst>
              <a:ext uri="{FF2B5EF4-FFF2-40B4-BE49-F238E27FC236}">
                <a16:creationId xmlns:a16="http://schemas.microsoft.com/office/drawing/2014/main" id="{2F12DFFE-8CB5-448E-9EC3-81422956619F}"/>
              </a:ext>
            </a:extLst>
          </p:cNvPr>
          <p:cNvSpPr txBox="1"/>
          <p:nvPr/>
        </p:nvSpPr>
        <p:spPr>
          <a:xfrm>
            <a:off x="2675708" y="5960438"/>
            <a:ext cx="572716"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1</a:t>
            </a:r>
          </a:p>
        </p:txBody>
      </p:sp>
      <p:sp>
        <p:nvSpPr>
          <p:cNvPr id="77" name="TextBox 76">
            <a:extLst>
              <a:ext uri="{FF2B5EF4-FFF2-40B4-BE49-F238E27FC236}">
                <a16:creationId xmlns:a16="http://schemas.microsoft.com/office/drawing/2014/main" id="{216BF06F-27BC-4CED-995B-678C9033FB80}"/>
              </a:ext>
            </a:extLst>
          </p:cNvPr>
          <p:cNvSpPr txBox="1"/>
          <p:nvPr/>
        </p:nvSpPr>
        <p:spPr>
          <a:xfrm>
            <a:off x="3934034" y="5445042"/>
            <a:ext cx="857582"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Channel Busy</a:t>
            </a:r>
          </a:p>
        </p:txBody>
      </p:sp>
      <p:sp>
        <p:nvSpPr>
          <p:cNvPr id="78" name="Left Brace 77">
            <a:extLst>
              <a:ext uri="{FF2B5EF4-FFF2-40B4-BE49-F238E27FC236}">
                <a16:creationId xmlns:a16="http://schemas.microsoft.com/office/drawing/2014/main" id="{4451E871-34BF-4E67-ABCF-A8C52B662868}"/>
              </a:ext>
            </a:extLst>
          </p:cNvPr>
          <p:cNvSpPr/>
          <p:nvPr/>
        </p:nvSpPr>
        <p:spPr>
          <a:xfrm>
            <a:off x="4312266" y="5171050"/>
            <a:ext cx="208775" cy="523219"/>
          </a:xfrm>
          <a:prstGeom prst="leftBrace">
            <a:avLst/>
          </a:prstGeom>
          <a:noFill/>
          <a:ln w="19050" cap="flat" cmpd="sng" algn="ctr">
            <a:solidFill>
              <a:sysClr val="windowText" lastClr="000000"/>
            </a:solidFill>
            <a:prstDash val="solid"/>
            <a:miter/>
          </a:ln>
          <a:effectLst/>
          <a:scene3d>
            <a:camera prst="orthographicFront">
              <a:rot lat="0" lon="0" rev="540000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79" name="Rectangle 78">
            <a:extLst>
              <a:ext uri="{FF2B5EF4-FFF2-40B4-BE49-F238E27FC236}">
                <a16:creationId xmlns:a16="http://schemas.microsoft.com/office/drawing/2014/main" id="{FD6AF527-7E3E-43BF-8C45-0C8346294CA6}"/>
              </a:ext>
            </a:extLst>
          </p:cNvPr>
          <p:cNvSpPr/>
          <p:nvPr/>
        </p:nvSpPr>
        <p:spPr>
          <a:xfrm>
            <a:off x="3263827" y="4984621"/>
            <a:ext cx="838286" cy="284718"/>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80" name="Rectangle 79">
            <a:extLst>
              <a:ext uri="{FF2B5EF4-FFF2-40B4-BE49-F238E27FC236}">
                <a16:creationId xmlns:a16="http://schemas.microsoft.com/office/drawing/2014/main" id="{B5A360AD-8485-4D50-93F0-D142EB711AEF}"/>
              </a:ext>
            </a:extLst>
          </p:cNvPr>
          <p:cNvSpPr/>
          <p:nvPr/>
        </p:nvSpPr>
        <p:spPr>
          <a:xfrm>
            <a:off x="4102113" y="4984435"/>
            <a:ext cx="550592" cy="282932"/>
          </a:xfrm>
          <a:prstGeom prst="rect">
            <a:avLst/>
          </a:prstGeom>
          <a:solidFill>
            <a:srgbClr val="92D05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sp>
        <p:nvSpPr>
          <p:cNvPr id="81" name="TextBox 80">
            <a:extLst>
              <a:ext uri="{FF2B5EF4-FFF2-40B4-BE49-F238E27FC236}">
                <a16:creationId xmlns:a16="http://schemas.microsoft.com/office/drawing/2014/main" id="{00F70703-56C7-46EE-964F-1E62CD90333A}"/>
              </a:ext>
            </a:extLst>
          </p:cNvPr>
          <p:cNvSpPr txBox="1"/>
          <p:nvPr/>
        </p:nvSpPr>
        <p:spPr>
          <a:xfrm>
            <a:off x="5780300" y="5437422"/>
            <a:ext cx="857582"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Channel Busy</a:t>
            </a:r>
          </a:p>
        </p:txBody>
      </p:sp>
      <p:sp>
        <p:nvSpPr>
          <p:cNvPr id="82" name="Left Brace 81">
            <a:extLst>
              <a:ext uri="{FF2B5EF4-FFF2-40B4-BE49-F238E27FC236}">
                <a16:creationId xmlns:a16="http://schemas.microsoft.com/office/drawing/2014/main" id="{7CF19994-E887-44C5-B75F-D1DC33B12FC4}"/>
              </a:ext>
            </a:extLst>
          </p:cNvPr>
          <p:cNvSpPr/>
          <p:nvPr/>
        </p:nvSpPr>
        <p:spPr>
          <a:xfrm>
            <a:off x="6162919" y="5168192"/>
            <a:ext cx="208775" cy="523219"/>
          </a:xfrm>
          <a:prstGeom prst="leftBrace">
            <a:avLst/>
          </a:prstGeom>
          <a:noFill/>
          <a:ln w="19050" cap="flat" cmpd="sng" algn="ctr">
            <a:solidFill>
              <a:sysClr val="windowText" lastClr="000000"/>
            </a:solidFill>
            <a:prstDash val="solid"/>
            <a:miter/>
          </a:ln>
          <a:effectLst/>
          <a:scene3d>
            <a:camera prst="orthographicFront">
              <a:rot lat="0" lon="0" rev="540000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83" name="Rectangle 82">
            <a:extLst>
              <a:ext uri="{FF2B5EF4-FFF2-40B4-BE49-F238E27FC236}">
                <a16:creationId xmlns:a16="http://schemas.microsoft.com/office/drawing/2014/main" id="{22A1506B-A7AC-4921-AD0C-9F99ECB59CEB}"/>
              </a:ext>
            </a:extLst>
          </p:cNvPr>
          <p:cNvSpPr/>
          <p:nvPr/>
        </p:nvSpPr>
        <p:spPr>
          <a:xfrm>
            <a:off x="5171053" y="4984249"/>
            <a:ext cx="777326" cy="282746"/>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84" name="Rectangle 83">
            <a:extLst>
              <a:ext uri="{FF2B5EF4-FFF2-40B4-BE49-F238E27FC236}">
                <a16:creationId xmlns:a16="http://schemas.microsoft.com/office/drawing/2014/main" id="{F0CE8601-BB38-4836-833B-A98D065BA313}"/>
              </a:ext>
            </a:extLst>
          </p:cNvPr>
          <p:cNvSpPr/>
          <p:nvPr/>
        </p:nvSpPr>
        <p:spPr>
          <a:xfrm>
            <a:off x="5948379" y="4984249"/>
            <a:ext cx="550592" cy="282932"/>
          </a:xfrm>
          <a:prstGeom prst="rect">
            <a:avLst/>
          </a:prstGeom>
          <a:solidFill>
            <a:srgbClr val="92D05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sp>
        <p:nvSpPr>
          <p:cNvPr id="85" name="TextBox 84">
            <a:extLst>
              <a:ext uri="{FF2B5EF4-FFF2-40B4-BE49-F238E27FC236}">
                <a16:creationId xmlns:a16="http://schemas.microsoft.com/office/drawing/2014/main" id="{0A7FE099-EAA5-4556-A62C-11156EC2F060}"/>
              </a:ext>
            </a:extLst>
          </p:cNvPr>
          <p:cNvSpPr txBox="1"/>
          <p:nvPr/>
        </p:nvSpPr>
        <p:spPr>
          <a:xfrm>
            <a:off x="7106552" y="5429802"/>
            <a:ext cx="857582"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Channel Busy</a:t>
            </a:r>
          </a:p>
        </p:txBody>
      </p:sp>
      <p:sp>
        <p:nvSpPr>
          <p:cNvPr id="86" name="Left Brace 85">
            <a:extLst>
              <a:ext uri="{FF2B5EF4-FFF2-40B4-BE49-F238E27FC236}">
                <a16:creationId xmlns:a16="http://schemas.microsoft.com/office/drawing/2014/main" id="{1F4DADBF-130F-40A1-B35C-14B9472F9A3A}"/>
              </a:ext>
            </a:extLst>
          </p:cNvPr>
          <p:cNvSpPr/>
          <p:nvPr/>
        </p:nvSpPr>
        <p:spPr>
          <a:xfrm>
            <a:off x="7484784" y="5145035"/>
            <a:ext cx="208775" cy="523219"/>
          </a:xfrm>
          <a:prstGeom prst="leftBrace">
            <a:avLst/>
          </a:prstGeom>
          <a:noFill/>
          <a:ln w="19050" cap="flat" cmpd="sng" algn="ctr">
            <a:solidFill>
              <a:sysClr val="windowText" lastClr="000000"/>
            </a:solidFill>
            <a:prstDash val="solid"/>
            <a:miter/>
          </a:ln>
          <a:effectLst/>
          <a:scene3d>
            <a:camera prst="orthographicFront">
              <a:rot lat="0" lon="0" rev="540000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87" name="Rectangle 86">
            <a:extLst>
              <a:ext uri="{FF2B5EF4-FFF2-40B4-BE49-F238E27FC236}">
                <a16:creationId xmlns:a16="http://schemas.microsoft.com/office/drawing/2014/main" id="{9664FEBE-48D9-4B0C-A0D6-041F08B4099D}"/>
              </a:ext>
            </a:extLst>
          </p:cNvPr>
          <p:cNvSpPr/>
          <p:nvPr/>
        </p:nvSpPr>
        <p:spPr>
          <a:xfrm>
            <a:off x="6497305" y="4984062"/>
            <a:ext cx="777326" cy="279917"/>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88" name="Rectangle 87">
            <a:extLst>
              <a:ext uri="{FF2B5EF4-FFF2-40B4-BE49-F238E27FC236}">
                <a16:creationId xmlns:a16="http://schemas.microsoft.com/office/drawing/2014/main" id="{73087BAB-F9C2-40DA-AED8-0D8D80133581}"/>
              </a:ext>
            </a:extLst>
          </p:cNvPr>
          <p:cNvSpPr/>
          <p:nvPr/>
        </p:nvSpPr>
        <p:spPr>
          <a:xfrm>
            <a:off x="7274631" y="4984063"/>
            <a:ext cx="550592" cy="282932"/>
          </a:xfrm>
          <a:prstGeom prst="rect">
            <a:avLst/>
          </a:prstGeom>
          <a:solidFill>
            <a:srgbClr val="92D05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sp>
        <p:nvSpPr>
          <p:cNvPr id="89" name="TextBox 88">
            <a:extLst>
              <a:ext uri="{FF2B5EF4-FFF2-40B4-BE49-F238E27FC236}">
                <a16:creationId xmlns:a16="http://schemas.microsoft.com/office/drawing/2014/main" id="{3E675944-702E-499B-ADDE-514E243E54FB}"/>
              </a:ext>
            </a:extLst>
          </p:cNvPr>
          <p:cNvSpPr txBox="1"/>
          <p:nvPr/>
        </p:nvSpPr>
        <p:spPr>
          <a:xfrm>
            <a:off x="4033727" y="5991178"/>
            <a:ext cx="572716"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2</a:t>
            </a:r>
          </a:p>
        </p:txBody>
      </p:sp>
      <p:sp>
        <p:nvSpPr>
          <p:cNvPr id="90" name="TextBox 89">
            <a:extLst>
              <a:ext uri="{FF2B5EF4-FFF2-40B4-BE49-F238E27FC236}">
                <a16:creationId xmlns:a16="http://schemas.microsoft.com/office/drawing/2014/main" id="{B8F29536-87AB-448E-9075-B48AA878EFA8}"/>
              </a:ext>
            </a:extLst>
          </p:cNvPr>
          <p:cNvSpPr txBox="1"/>
          <p:nvPr/>
        </p:nvSpPr>
        <p:spPr>
          <a:xfrm>
            <a:off x="4355778" y="4752017"/>
            <a:ext cx="1085850" cy="523220"/>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2800" dirty="0">
                <a:solidFill>
                  <a:prstClr val="black"/>
                </a:solidFill>
                <a:latin typeface="Arial"/>
              </a:rPr>
              <a:t>…</a:t>
            </a:r>
            <a:endParaRPr lang="en-US" sz="1200" dirty="0">
              <a:solidFill>
                <a:prstClr val="black"/>
              </a:solidFill>
              <a:latin typeface="Arial"/>
            </a:endParaRPr>
          </a:p>
        </p:txBody>
      </p:sp>
      <p:sp>
        <p:nvSpPr>
          <p:cNvPr id="91" name="TextBox 90">
            <a:extLst>
              <a:ext uri="{FF2B5EF4-FFF2-40B4-BE49-F238E27FC236}">
                <a16:creationId xmlns:a16="http://schemas.microsoft.com/office/drawing/2014/main" id="{AE51653C-DAFB-4EC3-B702-375A29E5BD19}"/>
              </a:ext>
            </a:extLst>
          </p:cNvPr>
          <p:cNvSpPr txBox="1"/>
          <p:nvPr/>
        </p:nvSpPr>
        <p:spPr>
          <a:xfrm>
            <a:off x="4343066" y="5776054"/>
            <a:ext cx="1085850" cy="523220"/>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2800" dirty="0">
                <a:solidFill>
                  <a:prstClr val="black"/>
                </a:solidFill>
                <a:latin typeface="Arial"/>
              </a:rPr>
              <a:t>…</a:t>
            </a:r>
            <a:endParaRPr lang="en-US" sz="1200" dirty="0">
              <a:solidFill>
                <a:prstClr val="black"/>
              </a:solidFill>
              <a:latin typeface="Arial"/>
            </a:endParaRPr>
          </a:p>
        </p:txBody>
      </p:sp>
      <p:sp>
        <p:nvSpPr>
          <p:cNvPr id="92" name="TextBox 91">
            <a:extLst>
              <a:ext uri="{FF2B5EF4-FFF2-40B4-BE49-F238E27FC236}">
                <a16:creationId xmlns:a16="http://schemas.microsoft.com/office/drawing/2014/main" id="{BA0B967A-0E4B-404E-A3C0-47CBECD6B82A}"/>
              </a:ext>
            </a:extLst>
          </p:cNvPr>
          <p:cNvSpPr txBox="1"/>
          <p:nvPr/>
        </p:nvSpPr>
        <p:spPr>
          <a:xfrm>
            <a:off x="5922733" y="5995475"/>
            <a:ext cx="572716"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M</a:t>
            </a:r>
          </a:p>
        </p:txBody>
      </p:sp>
      <p:sp>
        <p:nvSpPr>
          <p:cNvPr id="93" name="TextBox 92">
            <a:extLst>
              <a:ext uri="{FF2B5EF4-FFF2-40B4-BE49-F238E27FC236}">
                <a16:creationId xmlns:a16="http://schemas.microsoft.com/office/drawing/2014/main" id="{F9238347-4812-4FFE-B622-F5E2EFD6B0E0}"/>
              </a:ext>
            </a:extLst>
          </p:cNvPr>
          <p:cNvSpPr txBox="1"/>
          <p:nvPr/>
        </p:nvSpPr>
        <p:spPr>
          <a:xfrm>
            <a:off x="7162038" y="6000507"/>
            <a:ext cx="746609"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M+1</a:t>
            </a:r>
          </a:p>
        </p:txBody>
      </p:sp>
      <p:sp>
        <p:nvSpPr>
          <p:cNvPr id="94" name="TextBox 93">
            <a:extLst>
              <a:ext uri="{FF2B5EF4-FFF2-40B4-BE49-F238E27FC236}">
                <a16:creationId xmlns:a16="http://schemas.microsoft.com/office/drawing/2014/main" id="{61667570-F1B9-4D9D-92D1-09F25064FFAB}"/>
              </a:ext>
            </a:extLst>
          </p:cNvPr>
          <p:cNvSpPr txBox="1"/>
          <p:nvPr/>
        </p:nvSpPr>
        <p:spPr>
          <a:xfrm>
            <a:off x="4281550" y="2396786"/>
            <a:ext cx="1085850" cy="523220"/>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2800" dirty="0">
                <a:solidFill>
                  <a:prstClr val="black"/>
                </a:solidFill>
                <a:latin typeface="Arial"/>
              </a:rPr>
              <a:t>…</a:t>
            </a:r>
            <a:endParaRPr lang="en-US" sz="1200" dirty="0">
              <a:solidFill>
                <a:prstClr val="black"/>
              </a:solidFill>
              <a:latin typeface="Arial"/>
            </a:endParaRPr>
          </a:p>
        </p:txBody>
      </p:sp>
      <p:sp>
        <p:nvSpPr>
          <p:cNvPr id="95" name="TextBox 94">
            <a:extLst>
              <a:ext uri="{FF2B5EF4-FFF2-40B4-BE49-F238E27FC236}">
                <a16:creationId xmlns:a16="http://schemas.microsoft.com/office/drawing/2014/main" id="{6D4388D5-B526-4904-ABA4-B7FB37EEE793}"/>
              </a:ext>
            </a:extLst>
          </p:cNvPr>
          <p:cNvSpPr txBox="1"/>
          <p:nvPr/>
        </p:nvSpPr>
        <p:spPr>
          <a:xfrm>
            <a:off x="7935175" y="2904105"/>
            <a:ext cx="69908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Time</a:t>
            </a:r>
          </a:p>
        </p:txBody>
      </p:sp>
      <p:sp>
        <p:nvSpPr>
          <p:cNvPr id="96" name="TextBox 95">
            <a:extLst>
              <a:ext uri="{FF2B5EF4-FFF2-40B4-BE49-F238E27FC236}">
                <a16:creationId xmlns:a16="http://schemas.microsoft.com/office/drawing/2014/main" id="{5A933607-30F5-4EC5-9869-2A11CA1DD7BD}"/>
              </a:ext>
            </a:extLst>
          </p:cNvPr>
          <p:cNvSpPr txBox="1"/>
          <p:nvPr/>
        </p:nvSpPr>
        <p:spPr>
          <a:xfrm>
            <a:off x="7973731" y="5258789"/>
            <a:ext cx="69908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Time</a:t>
            </a:r>
          </a:p>
        </p:txBody>
      </p:sp>
      <p:sp>
        <p:nvSpPr>
          <p:cNvPr id="97" name="Rectangle 96">
            <a:extLst>
              <a:ext uri="{FF2B5EF4-FFF2-40B4-BE49-F238E27FC236}">
                <a16:creationId xmlns:a16="http://schemas.microsoft.com/office/drawing/2014/main" id="{9ADCEFB6-FA98-4709-A451-4A6D4B41A809}"/>
              </a:ext>
            </a:extLst>
          </p:cNvPr>
          <p:cNvSpPr/>
          <p:nvPr/>
        </p:nvSpPr>
        <p:spPr>
          <a:xfrm>
            <a:off x="7467015" y="2616678"/>
            <a:ext cx="463835" cy="288244"/>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98" name="Rectangle 97">
            <a:extLst>
              <a:ext uri="{FF2B5EF4-FFF2-40B4-BE49-F238E27FC236}">
                <a16:creationId xmlns:a16="http://schemas.microsoft.com/office/drawing/2014/main" id="{BCA7E01A-EFE3-4321-84A4-69A72695218C}"/>
              </a:ext>
            </a:extLst>
          </p:cNvPr>
          <p:cNvSpPr/>
          <p:nvPr/>
        </p:nvSpPr>
        <p:spPr>
          <a:xfrm>
            <a:off x="6162960" y="4700137"/>
            <a:ext cx="550592" cy="282932"/>
          </a:xfrm>
          <a:prstGeom prst="rect">
            <a:avLst/>
          </a:prstGeom>
          <a:solidFill>
            <a:srgbClr val="92D05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sp>
        <p:nvSpPr>
          <p:cNvPr id="99" name="Left Brace 98">
            <a:extLst>
              <a:ext uri="{FF2B5EF4-FFF2-40B4-BE49-F238E27FC236}">
                <a16:creationId xmlns:a16="http://schemas.microsoft.com/office/drawing/2014/main" id="{C4B2018F-DB5B-445D-962A-3247AF5EFB7A}"/>
              </a:ext>
            </a:extLst>
          </p:cNvPr>
          <p:cNvSpPr/>
          <p:nvPr/>
        </p:nvSpPr>
        <p:spPr>
          <a:xfrm rot="10800000">
            <a:off x="6306976" y="4279619"/>
            <a:ext cx="237187" cy="510046"/>
          </a:xfrm>
          <a:prstGeom prst="leftBrace">
            <a:avLst/>
          </a:prstGeom>
          <a:noFill/>
          <a:ln w="19050" cap="flat" cmpd="sng" algn="ctr">
            <a:solidFill>
              <a:sysClr val="windowText" lastClr="000000"/>
            </a:solidFill>
            <a:prstDash val="solid"/>
            <a:miter/>
          </a:ln>
          <a:effectLst/>
          <a:scene3d>
            <a:camera prst="orthographicFront">
              <a:rot lat="0" lon="0" rev="540000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rial"/>
            </a:endParaRPr>
          </a:p>
        </p:txBody>
      </p:sp>
      <p:sp>
        <p:nvSpPr>
          <p:cNvPr id="100" name="TextBox 99">
            <a:extLst>
              <a:ext uri="{FF2B5EF4-FFF2-40B4-BE49-F238E27FC236}">
                <a16:creationId xmlns:a16="http://schemas.microsoft.com/office/drawing/2014/main" id="{D39F050B-7FA1-4192-A6C2-3FF6714A927D}"/>
              </a:ext>
            </a:extLst>
          </p:cNvPr>
          <p:cNvSpPr txBox="1"/>
          <p:nvPr/>
        </p:nvSpPr>
        <p:spPr>
          <a:xfrm>
            <a:off x="5885950" y="4173032"/>
            <a:ext cx="1189338"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Channel Idle</a:t>
            </a:r>
          </a:p>
        </p:txBody>
      </p:sp>
      <p:sp>
        <p:nvSpPr>
          <p:cNvPr id="101" name="Rectangle 100">
            <a:extLst>
              <a:ext uri="{FF2B5EF4-FFF2-40B4-BE49-F238E27FC236}">
                <a16:creationId xmlns:a16="http://schemas.microsoft.com/office/drawing/2014/main" id="{5CFAC603-3B25-4111-A59D-C0001850F309}"/>
              </a:ext>
            </a:extLst>
          </p:cNvPr>
          <p:cNvSpPr/>
          <p:nvPr/>
        </p:nvSpPr>
        <p:spPr>
          <a:xfrm>
            <a:off x="6703020" y="4704766"/>
            <a:ext cx="535789" cy="279559"/>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102" name="TextBox 101">
            <a:extLst>
              <a:ext uri="{FF2B5EF4-FFF2-40B4-BE49-F238E27FC236}">
                <a16:creationId xmlns:a16="http://schemas.microsoft.com/office/drawing/2014/main" id="{1C96E63B-7384-4B89-9A06-7BFD58CF97E8}"/>
              </a:ext>
            </a:extLst>
          </p:cNvPr>
          <p:cNvSpPr txBox="1"/>
          <p:nvPr/>
        </p:nvSpPr>
        <p:spPr>
          <a:xfrm>
            <a:off x="755361" y="6404937"/>
            <a:ext cx="2389829"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M = </a:t>
            </a:r>
            <a:r>
              <a:rPr lang="en-US" sz="1200" dirty="0" err="1">
                <a:solidFill>
                  <a:prstClr val="black"/>
                </a:solidFill>
                <a:latin typeface="Arial"/>
              </a:rPr>
              <a:t>macMaxCSMABackoffs</a:t>
            </a:r>
            <a:endParaRPr lang="en-US" sz="1200" dirty="0">
              <a:solidFill>
                <a:prstClr val="black"/>
              </a:solidFill>
              <a:latin typeface="Arial"/>
            </a:endParaRPr>
          </a:p>
        </p:txBody>
      </p:sp>
      <p:sp>
        <p:nvSpPr>
          <p:cNvPr id="103" name="Speech Bubble: Rectangle 102">
            <a:extLst>
              <a:ext uri="{FF2B5EF4-FFF2-40B4-BE49-F238E27FC236}">
                <a16:creationId xmlns:a16="http://schemas.microsoft.com/office/drawing/2014/main" id="{2E85FEB1-DF62-4A37-A2BC-2C2053DCADC6}"/>
              </a:ext>
            </a:extLst>
          </p:cNvPr>
          <p:cNvSpPr/>
          <p:nvPr/>
        </p:nvSpPr>
        <p:spPr>
          <a:xfrm>
            <a:off x="4141853" y="4384430"/>
            <a:ext cx="1703566" cy="483249"/>
          </a:xfrm>
          <a:prstGeom prst="wedgeRectCallout">
            <a:avLst>
              <a:gd name="adj1" fmla="val 67106"/>
              <a:gd name="adj2" fmla="val 39971"/>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rPr>
              <a:t>Had 802.15.4 </a:t>
            </a:r>
            <a:r>
              <a:rPr kumimoji="0" lang="en-US" sz="1200" b="0" i="0" u="none" strike="noStrike" kern="0" cap="none" spc="0" normalizeH="0" baseline="0" noProof="0">
                <a:ln>
                  <a:noFill/>
                </a:ln>
                <a:solidFill>
                  <a:prstClr val="white"/>
                </a:solidFill>
                <a:effectLst/>
                <a:uLnTx/>
                <a:uFillTx/>
                <a:latin typeface="Arial"/>
              </a:rPr>
              <a:t>device continue </a:t>
            </a:r>
            <a:r>
              <a:rPr kumimoji="0" lang="en-US" sz="1200" b="0" i="0" u="none" strike="noStrike" kern="0" cap="none" spc="0" normalizeH="0" baseline="0" noProof="0" dirty="0">
                <a:ln>
                  <a:noFill/>
                </a:ln>
                <a:solidFill>
                  <a:prstClr val="white"/>
                </a:solidFill>
                <a:effectLst/>
                <a:uLnTx/>
                <a:uFillTx/>
                <a:latin typeface="Arial"/>
              </a:rPr>
              <a:t>CCA</a:t>
            </a:r>
          </a:p>
        </p:txBody>
      </p:sp>
      <p:sp>
        <p:nvSpPr>
          <p:cNvPr id="104" name="Speech Bubble: Rectangle 103">
            <a:extLst>
              <a:ext uri="{FF2B5EF4-FFF2-40B4-BE49-F238E27FC236}">
                <a16:creationId xmlns:a16="http://schemas.microsoft.com/office/drawing/2014/main" id="{E5F88185-CFE1-4156-BC53-6ECA1D97CA55}"/>
              </a:ext>
            </a:extLst>
          </p:cNvPr>
          <p:cNvSpPr/>
          <p:nvPr/>
        </p:nvSpPr>
        <p:spPr>
          <a:xfrm>
            <a:off x="7046762" y="3764842"/>
            <a:ext cx="1384450" cy="483249"/>
          </a:xfrm>
          <a:prstGeom prst="wedgeRectCallout">
            <a:avLst>
              <a:gd name="adj1" fmla="val -49427"/>
              <a:gd name="adj2" fmla="val 136131"/>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rPr>
              <a:t>802.15.4 device would TX here</a:t>
            </a:r>
          </a:p>
        </p:txBody>
      </p:sp>
      <p:sp>
        <p:nvSpPr>
          <p:cNvPr id="105" name="Speech Bubble: Rectangle 104">
            <a:extLst>
              <a:ext uri="{FF2B5EF4-FFF2-40B4-BE49-F238E27FC236}">
                <a16:creationId xmlns:a16="http://schemas.microsoft.com/office/drawing/2014/main" id="{9673D352-F1A5-435C-AE94-4D313C717430}"/>
              </a:ext>
            </a:extLst>
          </p:cNvPr>
          <p:cNvSpPr/>
          <p:nvPr/>
        </p:nvSpPr>
        <p:spPr>
          <a:xfrm>
            <a:off x="3145191" y="3428122"/>
            <a:ext cx="2707204" cy="483249"/>
          </a:xfrm>
          <a:prstGeom prst="wedgeRectCallout">
            <a:avLst>
              <a:gd name="adj1" fmla="val 80422"/>
              <a:gd name="adj2" fmla="val -70148"/>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rPr>
              <a:t>This time period is an opportunity for IEEE 802.15.4 device to transmit</a:t>
            </a:r>
          </a:p>
        </p:txBody>
      </p:sp>
      <p:sp>
        <p:nvSpPr>
          <p:cNvPr id="106" name="Left Brace 105">
            <a:extLst>
              <a:ext uri="{FF2B5EF4-FFF2-40B4-BE49-F238E27FC236}">
                <a16:creationId xmlns:a16="http://schemas.microsoft.com/office/drawing/2014/main" id="{7076B7CB-A8BB-4D27-B523-623141AD2F7C}"/>
              </a:ext>
            </a:extLst>
          </p:cNvPr>
          <p:cNvSpPr/>
          <p:nvPr/>
        </p:nvSpPr>
        <p:spPr bwMode="auto">
          <a:xfrm rot="16200000">
            <a:off x="6594336" y="2478668"/>
            <a:ext cx="441263" cy="1304094"/>
          </a:xfrm>
          <a:prstGeom prst="leftBrace">
            <a:avLst/>
          </a:prstGeom>
          <a:solidFill>
            <a:sysClr val="window" lastClr="FFFFFF"/>
          </a:solidFill>
          <a:ln w="19050" cap="flat" cmpd="sng" algn="ctr">
            <a:solidFill>
              <a:sysClr val="windowText" lastClr="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1" i="0" u="none" strike="noStrike" kern="0" cap="none" spc="0" normalizeH="0" baseline="0" noProof="0">
              <a:ln>
                <a:noFill/>
              </a:ln>
              <a:solidFill>
                <a:prstClr val="black"/>
              </a:solidFill>
              <a:effectLst/>
              <a:uLnTx/>
              <a:uFillTx/>
              <a:latin typeface="Times" pitchFamily="18" charset="0"/>
            </a:endParaRPr>
          </a:p>
        </p:txBody>
      </p:sp>
      <p:cxnSp>
        <p:nvCxnSpPr>
          <p:cNvPr id="107" name="Straight Connector 106">
            <a:extLst>
              <a:ext uri="{FF2B5EF4-FFF2-40B4-BE49-F238E27FC236}">
                <a16:creationId xmlns:a16="http://schemas.microsoft.com/office/drawing/2014/main" id="{E628B2C7-D22C-45C6-816D-C5D2514AF860}"/>
              </a:ext>
            </a:extLst>
          </p:cNvPr>
          <p:cNvCxnSpPr/>
          <p:nvPr/>
        </p:nvCxnSpPr>
        <p:spPr>
          <a:xfrm>
            <a:off x="6162919" y="2529454"/>
            <a:ext cx="0" cy="2470776"/>
          </a:xfrm>
          <a:prstGeom prst="line">
            <a:avLst/>
          </a:prstGeom>
          <a:noFill/>
          <a:ln w="19050" cap="flat" cmpd="sng" algn="ctr">
            <a:solidFill>
              <a:srgbClr val="00B050"/>
            </a:solidFill>
            <a:prstDash val="solid"/>
            <a:miter/>
          </a:ln>
          <a:effectLst/>
        </p:spPr>
      </p:cxnSp>
      <p:sp>
        <p:nvSpPr>
          <p:cNvPr id="108" name="TextBox 107">
            <a:extLst>
              <a:ext uri="{FF2B5EF4-FFF2-40B4-BE49-F238E27FC236}">
                <a16:creationId xmlns:a16="http://schemas.microsoft.com/office/drawing/2014/main" id="{5E9C7247-AE6E-4AD6-84F5-5A1B2FEB45AD}"/>
              </a:ext>
            </a:extLst>
          </p:cNvPr>
          <p:cNvSpPr txBox="1"/>
          <p:nvPr/>
        </p:nvSpPr>
        <p:spPr>
          <a:xfrm>
            <a:off x="1294473" y="4411219"/>
            <a:ext cx="1408867" cy="46166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Transmission request</a:t>
            </a:r>
          </a:p>
        </p:txBody>
      </p:sp>
    </p:spTree>
    <p:extLst>
      <p:ext uri="{BB962C8B-B14F-4D97-AF65-F5344CB8AC3E}">
        <p14:creationId xmlns:p14="http://schemas.microsoft.com/office/powerpoint/2010/main" val="1097853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7" name="Text Placeholder 2">
            <a:extLst>
              <a:ext uri="{FF2B5EF4-FFF2-40B4-BE49-F238E27FC236}">
                <a16:creationId xmlns:a16="http://schemas.microsoft.com/office/drawing/2014/main" id="{8EE7D5AE-83F1-4104-8CDE-7210FC32D350}"/>
              </a:ext>
            </a:extLst>
          </p:cNvPr>
          <p:cNvSpPr txBox="1">
            <a:spLocks/>
          </p:cNvSpPr>
          <p:nvPr/>
        </p:nvSpPr>
        <p:spPr bwMode="auto">
          <a:xfrm>
            <a:off x="743372" y="1702420"/>
            <a:ext cx="7942707" cy="45720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pPr marL="432000" indent="-323640" algn="l">
              <a:spcBef>
                <a:spcPts val="1417"/>
              </a:spcBef>
              <a:buSzPct val="45000"/>
              <a:buFont typeface="Wingdings" charset="2"/>
              <a:buChar char=""/>
            </a:pPr>
            <a:r>
              <a:rPr lang="en-US" sz="2000" kern="0" dirty="0"/>
              <a:t>This document describes the CSMA gap (or difference) between IEEE STD 802.15.4 and Japanese Standard JJ-300.10.</a:t>
            </a:r>
          </a:p>
          <a:p>
            <a:pPr marL="432000" indent="-323640" algn="l">
              <a:spcBef>
                <a:spcPts val="1417"/>
              </a:spcBef>
              <a:buSzPct val="45000"/>
              <a:buFont typeface="Wingdings" charset="2"/>
              <a:buChar char=""/>
            </a:pPr>
            <a:r>
              <a:rPr lang="en-US" sz="2000" kern="0" dirty="0"/>
              <a:t>It provides simulations for the gap analysis.</a:t>
            </a:r>
          </a:p>
          <a:p>
            <a:pPr marL="432000" indent="-323640" algn="l">
              <a:spcBef>
                <a:spcPts val="1417"/>
              </a:spcBef>
              <a:buSzPct val="45000"/>
              <a:buFont typeface="Wingdings" charset="2"/>
              <a:buChar char=""/>
            </a:pPr>
            <a:r>
              <a:rPr lang="en-US" sz="2000" kern="0" dirty="0"/>
              <a:t>It aims to discuss concerns about the ability of existing 802.15.4 standards to support the expected metering application needs in Japan’s Sub-1 GHz frequency bands and congested situation. </a:t>
            </a:r>
          </a:p>
          <a:p>
            <a:pPr marL="432000" indent="-323640" algn="l">
              <a:spcBef>
                <a:spcPts val="1417"/>
              </a:spcBef>
              <a:buSzPct val="45000"/>
              <a:buFont typeface="Wingdings" charset="2"/>
              <a:buChar char=""/>
            </a:pPr>
            <a:endParaRPr lang="en-US" sz="2000" kern="0" dirty="0"/>
          </a:p>
          <a:p>
            <a:pPr marL="432000" indent="-323640" algn="l">
              <a:spcBef>
                <a:spcPts val="1417"/>
              </a:spcBef>
              <a:buSzPct val="45000"/>
              <a:buFont typeface="Wingdings" charset="2"/>
              <a:buChar char=""/>
            </a:pPr>
            <a:r>
              <a:rPr lang="en-US" sz="2000" kern="0" dirty="0"/>
              <a:t>Comments and feedback from 802.19 WG are welcome!</a:t>
            </a:r>
          </a:p>
          <a:p>
            <a:pPr marL="571500" indent="-571500">
              <a:buFont typeface="Arial" panose="020B0604020202020204" pitchFamily="34" charset="0"/>
              <a:buChar char="•"/>
            </a:pPr>
            <a:endParaRPr lang="en-US" sz="2000" kern="0" dirty="0"/>
          </a:p>
          <a:p>
            <a:pPr marL="571500" indent="-571500">
              <a:buFont typeface="Arial" panose="020B0604020202020204" pitchFamily="34" charset="0"/>
              <a:buChar char="•"/>
            </a:pPr>
            <a:endParaRPr lang="en-US" sz="2000" kern="0" dirty="0"/>
          </a:p>
          <a:p>
            <a:pPr marL="571500" indent="-571500">
              <a:buFont typeface="Arial" panose="020B0604020202020204" pitchFamily="34" charset="0"/>
              <a:buChar char="•"/>
            </a:pPr>
            <a:endParaRPr lang="en-US" sz="2000" kern="0" dirty="0"/>
          </a:p>
        </p:txBody>
      </p:sp>
      <p:sp>
        <p:nvSpPr>
          <p:cNvPr id="8" name="Title 1">
            <a:extLst>
              <a:ext uri="{FF2B5EF4-FFF2-40B4-BE49-F238E27FC236}">
                <a16:creationId xmlns:a16="http://schemas.microsoft.com/office/drawing/2014/main" id="{632C139B-A482-46B0-8871-C6B8CF9246DA}"/>
              </a:ext>
            </a:extLst>
          </p:cNvPr>
          <p:cNvSpPr>
            <a:spLocks noGrp="1"/>
          </p:cNvSpPr>
          <p:nvPr>
            <p:ph type="title"/>
          </p:nvPr>
        </p:nvSpPr>
        <p:spPr>
          <a:xfrm>
            <a:off x="457200" y="734518"/>
            <a:ext cx="8228880" cy="479685"/>
          </a:xfrm>
        </p:spPr>
        <p:txBody>
          <a:bodyPr/>
          <a:lstStyle/>
          <a:p>
            <a:pPr algn="ctr"/>
            <a:r>
              <a:rPr lang="en-US" sz="2800" b="1" dirty="0"/>
              <a:t>Summary</a:t>
            </a:r>
          </a:p>
        </p:txBody>
      </p:sp>
    </p:spTree>
    <p:extLst>
      <p:ext uri="{BB962C8B-B14F-4D97-AF65-F5344CB8AC3E}">
        <p14:creationId xmlns:p14="http://schemas.microsoft.com/office/powerpoint/2010/main" val="2702315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Abstract</a:t>
            </a:r>
          </a:p>
        </p:txBody>
      </p:sp>
      <p:sp>
        <p:nvSpPr>
          <p:cNvPr id="4098" name="Rectangle 2"/>
          <p:cNvSpPr>
            <a:spLocks noGrp="1" noChangeArrowheads="1"/>
          </p:cNvSpPr>
          <p:nvPr>
            <p:ph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a:solidFill>
                  <a:schemeClr val="tx1"/>
                </a:solidFill>
              </a:rPr>
              <a:t>This document describes the CSMA gap (or difference) between IEEE STD 802.15.4 and Japanese Standard JJ-300.10</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a:solidFill>
                  <a:schemeClr val="tx1"/>
                </a:solidFill>
              </a:rPr>
              <a:t>It also discusses issues unique to Japanese Sub-1 GHz frequency regulations and existing metering systems </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US" dirty="0">
                <a:solidFill>
                  <a:schemeClr val="tx1"/>
                </a:solidFill>
              </a:rPr>
              <a:t>Purpose of this document is to discuss concerns about the ability of existing 802.15.4 standards to support the expected metering application needs in Japan’s Sub-1 GHz frequency bands and congested situation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867407" y="6907108"/>
            <a:ext cx="3244420" cy="193040"/>
          </a:xfrm>
        </p:spPr>
        <p:txBody>
          <a:bodyPr/>
          <a:lstStyle/>
          <a:p>
            <a:r>
              <a:rPr lang="da-DK" dirty="0"/>
              <a:t>Jianlin Guo et al, MERL</a:t>
            </a:r>
            <a:endParaRPr lang="en-GB" dirty="0"/>
          </a:p>
        </p:txBody>
      </p:sp>
      <p:sp>
        <p:nvSpPr>
          <p:cNvPr id="4" name="Date Placeholder 3"/>
          <p:cNvSpPr>
            <a:spLocks noGrp="1"/>
          </p:cNvSpPr>
          <p:nvPr>
            <p:ph type="dt" idx="15"/>
          </p:nvPr>
        </p:nvSpPr>
        <p:spPr>
          <a:xfrm>
            <a:off x="743374" y="355601"/>
            <a:ext cx="2761816" cy="291254"/>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58" name="CustomShape 2">
            <a:extLst>
              <a:ext uri="{FF2B5EF4-FFF2-40B4-BE49-F238E27FC236}">
                <a16:creationId xmlns:a16="http://schemas.microsoft.com/office/drawing/2014/main" id="{4B91F72F-C667-479B-A454-A45812510A0C}"/>
              </a:ext>
            </a:extLst>
          </p:cNvPr>
          <p:cNvSpPr/>
          <p:nvPr/>
        </p:nvSpPr>
        <p:spPr>
          <a:xfrm>
            <a:off x="867075" y="1785392"/>
            <a:ext cx="8229240" cy="4677334"/>
          </a:xfrm>
          <a:prstGeom prst="rect">
            <a:avLst/>
          </a:prstGeom>
          <a:noFill/>
          <a:ln w="0">
            <a:noFill/>
          </a:ln>
          <a:effectLst/>
        </p:spPr>
        <p:txBody>
          <a:bodyPr lIns="0" tIns="0" rIns="0" bIns="0">
            <a:normAutofit lnSpcReduction="10000"/>
          </a:bodyPr>
          <a:lstStyle/>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1" i="0" u="none" strike="noStrike" kern="0" cap="none" spc="-1" normalizeH="0" baseline="0" noProof="0" dirty="0">
                <a:ln>
                  <a:noFill/>
                </a:ln>
                <a:solidFill>
                  <a:prstClr val="black"/>
                </a:solidFill>
                <a:effectLst/>
                <a:uLnTx/>
                <a:uFillTx/>
                <a:latin typeface="Arial"/>
              </a:rPr>
              <a:t>Japanese utility systems operate in Sub-1 GHz frequency band </a:t>
            </a:r>
            <a:endParaRPr kumimoji="0" lang="en-US" sz="2000" b="1" i="0" u="none" strike="noStrike" kern="0" cap="none" spc="0" normalizeH="0" baseline="-25000" noProof="0" dirty="0">
              <a:ln>
                <a:noFill/>
              </a:ln>
              <a:solidFill>
                <a:prstClr val="black"/>
              </a:solidFill>
              <a:effectLst/>
              <a:uLnTx/>
              <a:uFillTx/>
              <a:latin typeface="Arial"/>
            </a:endParaRPr>
          </a:p>
          <a:p>
            <a:pPr marL="685800" marR="0" lvl="1" indent="-228600" defTabSz="91440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1800" b="0" i="0" u="none" strike="noStrike" kern="0" cap="none" spc="0" normalizeH="0" baseline="0" noProof="0" dirty="0">
                <a:ln>
                  <a:noFill/>
                </a:ln>
                <a:solidFill>
                  <a:prstClr val="black"/>
                </a:solidFill>
                <a:effectLst/>
                <a:uLnTx/>
                <a:uFillTx/>
                <a:latin typeface="Arial"/>
              </a:rPr>
              <a:t>More specifically in 920 MHz band, and limited frequency bandwidth</a:t>
            </a: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000" b="1" i="0" u="none" strike="noStrike" kern="0" cap="none" spc="-1" normalizeH="0" baseline="0" noProof="0" dirty="0">
              <a:ln>
                <a:noFill/>
              </a:ln>
              <a:solidFill>
                <a:prstClr val="black"/>
              </a:solidFill>
              <a:effectLst/>
              <a:uLnTx/>
              <a:uFillTx/>
              <a:latin typeface="Arial"/>
            </a:endParaRP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1" i="0" u="none" strike="noStrike" kern="0" cap="none" spc="-1" normalizeH="0" baseline="0" noProof="0" dirty="0">
                <a:ln>
                  <a:noFill/>
                </a:ln>
                <a:solidFill>
                  <a:prstClr val="black"/>
                </a:solidFill>
                <a:effectLst/>
                <a:uLnTx/>
                <a:uFillTx/>
                <a:latin typeface="Arial"/>
              </a:rPr>
              <a:t>Japanese electric utilities are now updating their 1</a:t>
            </a:r>
            <a:r>
              <a:rPr kumimoji="0" lang="en-US" sz="2000" b="1" i="0" u="none" strike="noStrike" kern="0" cap="none" spc="-1" normalizeH="0" baseline="30000" noProof="0" dirty="0">
                <a:ln>
                  <a:noFill/>
                </a:ln>
                <a:solidFill>
                  <a:prstClr val="black"/>
                </a:solidFill>
                <a:effectLst/>
                <a:uLnTx/>
                <a:uFillTx/>
                <a:latin typeface="Arial"/>
              </a:rPr>
              <a:t>st</a:t>
            </a:r>
            <a:r>
              <a:rPr kumimoji="0" lang="en-US" sz="2000" b="1" i="0" u="none" strike="noStrike" kern="0" cap="none" spc="-1" normalizeH="0" baseline="0" noProof="0" dirty="0">
                <a:ln>
                  <a:noFill/>
                </a:ln>
                <a:solidFill>
                  <a:prstClr val="black"/>
                </a:solidFill>
                <a:effectLst/>
                <a:uLnTx/>
                <a:uFillTx/>
                <a:latin typeface="Arial"/>
              </a:rPr>
              <a:t> generation smart metering infrastructure</a:t>
            </a:r>
            <a:endParaRPr kumimoji="0" lang="en-US" sz="2000" b="1" i="0" u="none" strike="noStrike" kern="0" cap="none" spc="0" normalizeH="0" baseline="-25000" noProof="0" dirty="0">
              <a:ln>
                <a:noFill/>
              </a:ln>
              <a:solidFill>
                <a:prstClr val="black"/>
              </a:solidFill>
              <a:effectLst/>
              <a:uLnTx/>
              <a:uFillTx/>
              <a:latin typeface="Arial"/>
            </a:endParaRP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000" b="1" i="0" u="none" strike="noStrike" kern="0" cap="none" spc="-1" normalizeH="0" baseline="0" noProof="0" dirty="0">
              <a:ln>
                <a:noFill/>
              </a:ln>
              <a:solidFill>
                <a:prstClr val="black"/>
              </a:solidFill>
              <a:effectLst/>
              <a:uLnTx/>
              <a:uFillTx/>
              <a:latin typeface="Arial"/>
            </a:endParaRP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1" i="0" u="none" strike="noStrike" kern="0" cap="none" spc="-1" normalizeH="0" baseline="0" noProof="0" dirty="0">
                <a:ln>
                  <a:noFill/>
                </a:ln>
                <a:solidFill>
                  <a:prstClr val="black"/>
                </a:solidFill>
                <a:effectLst/>
                <a:uLnTx/>
                <a:uFillTx/>
                <a:latin typeface="Arial"/>
              </a:rPr>
              <a:t>New requirements are coming to light</a:t>
            </a:r>
            <a:endParaRPr kumimoji="0" lang="en-US" sz="2000" b="1" i="0" u="none" strike="noStrike" kern="0" cap="none" spc="0" normalizeH="0" baseline="-25000" noProof="0" dirty="0">
              <a:ln>
                <a:noFill/>
              </a:ln>
              <a:solidFill>
                <a:prstClr val="black"/>
              </a:solidFill>
              <a:effectLst/>
              <a:uLnTx/>
              <a:uFillTx/>
              <a:latin typeface="Arial"/>
            </a:endParaRPr>
          </a:p>
          <a:p>
            <a:pPr marL="685800" marR="0" lvl="1" indent="-228600" defTabSz="91440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1800" b="0" i="0" u="none" strike="noStrike" kern="0" cap="none" spc="0" normalizeH="0" baseline="0" noProof="0" dirty="0">
                <a:ln>
                  <a:noFill/>
                </a:ln>
                <a:solidFill>
                  <a:prstClr val="black"/>
                </a:solidFill>
                <a:effectLst/>
                <a:uLnTx/>
                <a:uFillTx/>
                <a:latin typeface="Arial"/>
              </a:rPr>
              <a:t>Meter reporting duty cycles are expected to decrease from 30 minutes to 5 minutes </a:t>
            </a:r>
          </a:p>
          <a:p>
            <a:pPr marL="1200150" marR="0" lvl="2" indent="-285750" defTabSz="914400" eaLnBrk="1" fontAlgn="auto" latinLnBrk="0" hangingPunct="1">
              <a:lnSpc>
                <a:spcPct val="90000"/>
              </a:lnSpc>
              <a:spcBef>
                <a:spcPts val="500"/>
              </a:spcBef>
              <a:spcAft>
                <a:spcPts val="0"/>
              </a:spcAft>
              <a:buClrTx/>
              <a:buSzTx/>
              <a:buFont typeface="Wingdings" panose="05000000000000000000" pitchFamily="2" charset="2"/>
              <a:buChar char="§"/>
              <a:tabLst/>
              <a:defRPr/>
            </a:pPr>
            <a:r>
              <a:rPr kumimoji="0" lang="en-US" sz="1800" b="0" i="0" u="none" strike="noStrike" kern="0" cap="none" spc="0" normalizeH="0" baseline="0" noProof="0" dirty="0">
                <a:ln>
                  <a:noFill/>
                </a:ln>
                <a:solidFill>
                  <a:prstClr val="black"/>
                </a:solidFill>
                <a:effectLst/>
                <a:uLnTx/>
                <a:uFillTx/>
                <a:latin typeface="Arial"/>
              </a:rPr>
              <a:t>At least a 6x increase in throughput will be needed, latency reduced by factor of 6 as well</a:t>
            </a:r>
          </a:p>
          <a:p>
            <a:pPr marL="685800" marR="0" lvl="1" indent="-228600" defTabSz="91440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1800" b="0" i="0" u="none" strike="noStrike" kern="0" cap="none" spc="0" normalizeH="0" baseline="0" noProof="0" dirty="0">
                <a:ln>
                  <a:noFill/>
                </a:ln>
                <a:solidFill>
                  <a:prstClr val="black"/>
                </a:solidFill>
                <a:effectLst/>
                <a:uLnTx/>
                <a:uFillTx/>
                <a:latin typeface="Arial"/>
              </a:rPr>
              <a:t>Likely </a:t>
            </a:r>
            <a:r>
              <a:rPr kumimoji="0" lang="en-US" sz="1800" b="0" i="0" u="none" strike="noStrike" kern="0" cap="none" spc="-1" normalizeH="0" baseline="0" noProof="0" dirty="0">
                <a:ln>
                  <a:noFill/>
                </a:ln>
                <a:solidFill>
                  <a:prstClr val="black"/>
                </a:solidFill>
                <a:effectLst/>
                <a:uLnTx/>
                <a:uFillTx/>
                <a:latin typeface="Arial"/>
              </a:rPr>
              <a:t>need for multi-metering functionality on single radio</a:t>
            </a:r>
          </a:p>
          <a:p>
            <a:pPr marL="685800" marR="0" lvl="1" indent="-228600" defTabSz="914400" eaLnBrk="1" fontAlgn="auto" latinLnBrk="0" hangingPunct="1">
              <a:lnSpc>
                <a:spcPct val="90000"/>
              </a:lnSpc>
              <a:spcBef>
                <a:spcPts val="500"/>
              </a:spcBef>
              <a:spcAft>
                <a:spcPts val="0"/>
              </a:spcAft>
              <a:buClrTx/>
              <a:buSzTx/>
              <a:buFont typeface="Calibri" panose="020F0502020204030204" pitchFamily="34" charset="0"/>
              <a:buChar char="–"/>
              <a:tabLst/>
              <a:defRPr/>
            </a:pPr>
            <a:r>
              <a:rPr kumimoji="0" lang="en-US" sz="1800" b="0" i="0" u="none" strike="noStrike" kern="0" cap="none" spc="-1" normalizeH="0" baseline="0" noProof="0" dirty="0">
                <a:ln>
                  <a:noFill/>
                </a:ln>
                <a:solidFill>
                  <a:prstClr val="black"/>
                </a:solidFill>
                <a:effectLst/>
                <a:uLnTx/>
                <a:uFillTx/>
                <a:latin typeface="Arial"/>
              </a:rPr>
              <a:t>Over-the-air (OTA) firmware/software capability are needed</a:t>
            </a:r>
            <a:endParaRPr kumimoji="0" lang="en-US" sz="2100" b="0" i="0" u="none" strike="noStrike" kern="0" cap="none" spc="-1" normalizeH="0" baseline="0" noProof="0" dirty="0">
              <a:ln>
                <a:noFill/>
              </a:ln>
              <a:solidFill>
                <a:prstClr val="black"/>
              </a:solidFill>
              <a:effectLst/>
              <a:uLnTx/>
              <a:uFillTx/>
              <a:latin typeface="Arial"/>
            </a:endParaRP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000" b="1" i="0" u="none" strike="noStrike" kern="0" cap="none" spc="-1" normalizeH="0" baseline="0" noProof="0" dirty="0">
              <a:ln>
                <a:noFill/>
              </a:ln>
              <a:solidFill>
                <a:prstClr val="black"/>
              </a:solidFill>
              <a:effectLst/>
              <a:uLnTx/>
              <a:uFillTx/>
              <a:latin typeface="Arial"/>
            </a:endParaRPr>
          </a:p>
          <a:p>
            <a:pPr marL="228600" marR="0" lvl="0" indent="-228600" defTabSz="91440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000" b="1" i="0" u="none" strike="noStrike" kern="0" cap="none" spc="-1" normalizeH="0" baseline="0" noProof="0" dirty="0">
                <a:ln>
                  <a:noFill/>
                </a:ln>
                <a:solidFill>
                  <a:prstClr val="black"/>
                </a:solidFill>
                <a:effectLst/>
                <a:uLnTx/>
                <a:uFillTx/>
                <a:latin typeface="Arial"/>
              </a:rPr>
              <a:t>This means more data traffic and more channel access</a:t>
            </a:r>
            <a:endParaRPr kumimoji="0" lang="en-US" sz="2000" b="1" i="0" u="none" strike="noStrike" kern="0" cap="none" spc="0" normalizeH="0" baseline="-25000" noProof="0" dirty="0">
              <a:ln>
                <a:noFill/>
              </a:ln>
              <a:solidFill>
                <a:prstClr val="black"/>
              </a:solidFill>
              <a:effectLst/>
              <a:uLnTx/>
              <a:uFillTx/>
              <a:latin typeface="Arial"/>
            </a:endParaRPr>
          </a:p>
        </p:txBody>
      </p:sp>
      <p:sp>
        <p:nvSpPr>
          <p:cNvPr id="60" name="CustomShape 1">
            <a:extLst>
              <a:ext uri="{FF2B5EF4-FFF2-40B4-BE49-F238E27FC236}">
                <a16:creationId xmlns:a16="http://schemas.microsoft.com/office/drawing/2014/main" id="{7AF21B27-3FF9-4DB1-B9DC-E4DAB8DAB998}"/>
              </a:ext>
            </a:extLst>
          </p:cNvPr>
          <p:cNvSpPr/>
          <p:nvPr/>
        </p:nvSpPr>
        <p:spPr>
          <a:xfrm>
            <a:off x="412304" y="747771"/>
            <a:ext cx="8228880" cy="468351"/>
          </a:xfrm>
          <a:prstGeom prst="rect">
            <a:avLst/>
          </a:prstGeom>
          <a:noFill/>
          <a:ln w="0">
            <a:noFill/>
          </a:ln>
          <a:effectLst/>
        </p:spPr>
        <p:txBody>
          <a:bodyPr lIns="0" tIns="0" rIns="0" bIns="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1" normalizeH="0" baseline="0" noProof="0" dirty="0">
                <a:ln>
                  <a:noFill/>
                </a:ln>
                <a:solidFill>
                  <a:prstClr val="black"/>
                </a:solidFill>
                <a:effectLst/>
                <a:uLnTx/>
                <a:uFillTx/>
                <a:latin typeface="Arial"/>
              </a:rPr>
              <a:t>Background of Japanese Utility Systems</a:t>
            </a:r>
          </a:p>
        </p:txBody>
      </p:sp>
    </p:spTree>
    <p:extLst>
      <p:ext uri="{BB962C8B-B14F-4D97-AF65-F5344CB8AC3E}">
        <p14:creationId xmlns:p14="http://schemas.microsoft.com/office/powerpoint/2010/main" val="1177083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12" name="CustomShape 1">
            <a:extLst>
              <a:ext uri="{FF2B5EF4-FFF2-40B4-BE49-F238E27FC236}">
                <a16:creationId xmlns:a16="http://schemas.microsoft.com/office/drawing/2014/main" id="{D407A671-D521-48A0-A7F1-1D251AC0703C}"/>
              </a:ext>
            </a:extLst>
          </p:cNvPr>
          <p:cNvSpPr/>
          <p:nvPr/>
        </p:nvSpPr>
        <p:spPr>
          <a:xfrm>
            <a:off x="716012" y="959976"/>
            <a:ext cx="8085224" cy="676507"/>
          </a:xfrm>
          <a:prstGeom prst="rect">
            <a:avLst/>
          </a:prstGeom>
          <a:noFill/>
          <a:ln w="0">
            <a:noFill/>
          </a:ln>
          <a:effectLst/>
        </p:spPr>
        <p:txBody>
          <a:bodyPr lIns="0" tIns="0" rIns="0" bIns="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1" normalizeH="0" baseline="0" noProof="0" dirty="0">
                <a:ln>
                  <a:noFill/>
                </a:ln>
                <a:solidFill>
                  <a:prstClr val="black"/>
                </a:solidFill>
                <a:effectLst/>
                <a:uLnTx/>
                <a:uFillTx/>
                <a:latin typeface="Arial"/>
              </a:rPr>
              <a:t>Background of IEEE 802 Sub-1 GHz Band Standardization</a:t>
            </a:r>
          </a:p>
        </p:txBody>
      </p:sp>
      <p:sp>
        <p:nvSpPr>
          <p:cNvPr id="13" name="CustomShape 2">
            <a:extLst>
              <a:ext uri="{FF2B5EF4-FFF2-40B4-BE49-F238E27FC236}">
                <a16:creationId xmlns:a16="http://schemas.microsoft.com/office/drawing/2014/main" id="{38D68EC0-36EB-4E42-A69D-6F8D71639725}"/>
              </a:ext>
            </a:extLst>
          </p:cNvPr>
          <p:cNvSpPr/>
          <p:nvPr/>
        </p:nvSpPr>
        <p:spPr>
          <a:xfrm>
            <a:off x="716012" y="2037420"/>
            <a:ext cx="8229240" cy="4572508"/>
          </a:xfrm>
          <a:prstGeom prst="rect">
            <a:avLst/>
          </a:prstGeom>
          <a:noFill/>
          <a:ln w="0">
            <a:noFill/>
          </a:ln>
          <a:effectLst/>
        </p:spPr>
        <p:txBody>
          <a:bodyPr lIns="0" tIns="0" rIns="0" bIns="0">
            <a:normAutofit/>
          </a:bodyPr>
          <a:lstStyle/>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200" b="1" i="0" u="none" strike="noStrike" kern="0" cap="none" spc="-1" normalizeH="0" baseline="0" noProof="0" dirty="0">
                <a:ln>
                  <a:noFill/>
                </a:ln>
                <a:solidFill>
                  <a:prstClr val="black"/>
                </a:solidFill>
                <a:effectLst/>
                <a:uLnTx/>
                <a:uFillTx/>
                <a:latin typeface="Arial"/>
              </a:rPr>
              <a:t>Sub-1 GHz standard development continue to grow</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200" b="0" i="0" u="none" strike="noStrike" kern="0" cap="none" spc="-1" normalizeH="0" baseline="0" noProof="0" dirty="0">
                <a:ln>
                  <a:noFill/>
                </a:ln>
                <a:solidFill>
                  <a:prstClr val="black"/>
                </a:solidFill>
                <a:effectLst/>
                <a:uLnTx/>
                <a:uFillTx/>
                <a:latin typeface="Arial"/>
              </a:rPr>
              <a:t>802.15.4g, 802.11ah, 802.19.3, …</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200" b="1" i="0" u="none" strike="noStrike" kern="0" cap="none" spc="-1" normalizeH="0" baseline="0" noProof="0" dirty="0">
                <a:ln>
                  <a:noFill/>
                </a:ln>
                <a:solidFill>
                  <a:prstClr val="black"/>
                </a:solidFill>
                <a:effectLst/>
                <a:uLnTx/>
                <a:uFillTx/>
                <a:latin typeface="Arial"/>
              </a:rPr>
              <a:t>8</a:t>
            </a:r>
            <a:r>
              <a:rPr kumimoji="0" lang="en-US" sz="2000" b="1" i="0" u="none" strike="noStrike" kern="0" cap="none" spc="-1" normalizeH="0" baseline="0" noProof="0" dirty="0">
                <a:ln>
                  <a:noFill/>
                </a:ln>
                <a:solidFill>
                  <a:prstClr val="black"/>
                </a:solidFill>
                <a:effectLst/>
                <a:uLnTx/>
                <a:uFillTx/>
                <a:latin typeface="Arial"/>
              </a:rPr>
              <a:t>02.11 WG is working on the enhancement of Sub-1 GHz band operations</a:t>
            </a:r>
          </a:p>
          <a:p>
            <a:pPr marL="908460" marR="0" lvl="1" indent="-342900" defTabSz="914400" eaLnBrk="1" fontAlgn="auto" latinLnBrk="0" hangingPunct="1">
              <a:lnSpc>
                <a:spcPct val="100000"/>
              </a:lnSpc>
              <a:spcBef>
                <a:spcPts val="1200"/>
              </a:spcBef>
              <a:spcAft>
                <a:spcPts val="0"/>
              </a:spcAft>
              <a:buClrTx/>
              <a:buSzPct val="45000"/>
              <a:buFont typeface="Wingdings" panose="05000000000000000000" pitchFamily="2" charset="2"/>
              <a:buChar char="q"/>
              <a:tabLst/>
              <a:defRPr/>
            </a:pPr>
            <a:r>
              <a:rPr kumimoji="0" lang="en-US" sz="1800" b="0" i="0" u="none" strike="noStrike" kern="0" cap="none" spc="-1" normalizeH="0" baseline="0" noProof="0" dirty="0">
                <a:ln>
                  <a:noFill/>
                </a:ln>
                <a:solidFill>
                  <a:prstClr val="black"/>
                </a:solidFill>
                <a:effectLst/>
                <a:uLnTx/>
                <a:uFillTx/>
                <a:latin typeface="Arial"/>
              </a:rPr>
              <a:t>802.11ah was developed based on 802.11ac</a:t>
            </a:r>
          </a:p>
          <a:p>
            <a:pPr marL="908460" marR="0" lvl="1" indent="-342900" defTabSz="914400" eaLnBrk="1" fontAlgn="auto" latinLnBrk="0" hangingPunct="1">
              <a:lnSpc>
                <a:spcPct val="100000"/>
              </a:lnSpc>
              <a:spcBef>
                <a:spcPts val="1200"/>
              </a:spcBef>
              <a:spcAft>
                <a:spcPts val="0"/>
              </a:spcAft>
              <a:buClrTx/>
              <a:buSzPct val="45000"/>
              <a:buFont typeface="Wingdings" panose="05000000000000000000" pitchFamily="2" charset="2"/>
              <a:buChar char="q"/>
              <a:tabLst/>
              <a:defRPr/>
            </a:pPr>
            <a:r>
              <a:rPr kumimoji="0" lang="en-US" sz="1800" b="0" i="0" u="none" strike="noStrike" kern="0" cap="none" spc="-1" normalizeH="0" baseline="0" noProof="0" dirty="0">
                <a:ln>
                  <a:noFill/>
                </a:ln>
                <a:solidFill>
                  <a:prstClr val="black"/>
                </a:solidFill>
                <a:effectLst/>
                <a:uLnTx/>
                <a:uFillTx/>
                <a:latin typeface="Arial"/>
              </a:rPr>
              <a:t>Newer PHYs have been introduced since, e.g., </a:t>
            </a:r>
            <a:r>
              <a:rPr kumimoji="0" lang="en-US" sz="1800" b="0" i="0" u="none" strike="noStrike" kern="0" cap="none" spc="0" normalizeH="0" baseline="0" noProof="0" dirty="0">
                <a:ln>
                  <a:noFill/>
                </a:ln>
                <a:solidFill>
                  <a:prstClr val="black"/>
                </a:solidFill>
                <a:effectLst/>
                <a:uLnTx/>
                <a:uFillTx/>
                <a:latin typeface="Arial"/>
              </a:rPr>
              <a:t>1024 QAM was added in IEEE 802.11ax</a:t>
            </a:r>
          </a:p>
          <a:p>
            <a:pPr marL="908460" marR="0" lvl="1" indent="-342900" defTabSz="914400" eaLnBrk="1" fontAlgn="auto" latinLnBrk="0" hangingPunct="1">
              <a:lnSpc>
                <a:spcPct val="100000"/>
              </a:lnSpc>
              <a:spcBef>
                <a:spcPts val="1200"/>
              </a:spcBef>
              <a:spcAft>
                <a:spcPts val="0"/>
              </a:spcAft>
              <a:buClrTx/>
              <a:buSzPct val="45000"/>
              <a:buFont typeface="Wingdings" panose="05000000000000000000" pitchFamily="2" charset="2"/>
              <a:buChar char="q"/>
              <a:tabLst/>
              <a:defRPr/>
            </a:pPr>
            <a:r>
              <a:rPr kumimoji="0" lang="en-US" sz="1800" b="0" i="0" u="none" strike="noStrike" kern="0" cap="none" spc="0" normalizeH="0" baseline="0" noProof="0" dirty="0">
                <a:ln>
                  <a:noFill/>
                </a:ln>
                <a:solidFill>
                  <a:prstClr val="black"/>
                </a:solidFill>
                <a:effectLst/>
                <a:uLnTx/>
                <a:uFillTx/>
                <a:latin typeface="Arial"/>
              </a:rPr>
              <a:t>Newer PHYs have introduced functionality that would be beneficial to Sub 1 GHz operation, e.g., to improve throughput</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000" b="1" i="0" u="none" strike="noStrike" kern="0" cap="none" spc="-1" normalizeH="0" baseline="0" noProof="0" dirty="0">
                <a:ln>
                  <a:noFill/>
                </a:ln>
                <a:solidFill>
                  <a:prstClr val="black"/>
                </a:solidFill>
                <a:effectLst/>
                <a:uLnTx/>
                <a:uFillTx/>
                <a:latin typeface="Arial"/>
              </a:rPr>
              <a:t>Again, this means more data traffic and more channel access </a:t>
            </a:r>
          </a:p>
        </p:txBody>
      </p:sp>
    </p:spTree>
    <p:extLst>
      <p:ext uri="{BB962C8B-B14F-4D97-AF65-F5344CB8AC3E}">
        <p14:creationId xmlns:p14="http://schemas.microsoft.com/office/powerpoint/2010/main" val="3783764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13" name="CustomShape 1">
            <a:extLst>
              <a:ext uri="{FF2B5EF4-FFF2-40B4-BE49-F238E27FC236}">
                <a16:creationId xmlns:a16="http://schemas.microsoft.com/office/drawing/2014/main" id="{01B00D73-3E44-4977-BAFB-19097ACF514A}"/>
              </a:ext>
            </a:extLst>
          </p:cNvPr>
          <p:cNvSpPr/>
          <p:nvPr/>
        </p:nvSpPr>
        <p:spPr>
          <a:xfrm>
            <a:off x="457200" y="698810"/>
            <a:ext cx="8228880" cy="431180"/>
          </a:xfrm>
          <a:prstGeom prst="rect">
            <a:avLst/>
          </a:prstGeom>
          <a:noFill/>
          <a:ln w="0">
            <a:noFill/>
          </a:ln>
          <a:effectLst/>
        </p:spPr>
        <p:txBody>
          <a:bodyPr lIns="0" tIns="0" rIns="0" bIns="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1" normalizeH="0" baseline="0" noProof="0" dirty="0">
                <a:ln>
                  <a:noFill/>
                </a:ln>
                <a:solidFill>
                  <a:prstClr val="black"/>
                </a:solidFill>
                <a:effectLst/>
                <a:uLnTx/>
                <a:uFillTx/>
                <a:latin typeface="Arial"/>
              </a:rPr>
              <a:t>Issues in Japanese Utility Systems</a:t>
            </a:r>
          </a:p>
        </p:txBody>
      </p:sp>
      <p:sp>
        <p:nvSpPr>
          <p:cNvPr id="14" name="CustomShape 2">
            <a:extLst>
              <a:ext uri="{FF2B5EF4-FFF2-40B4-BE49-F238E27FC236}">
                <a16:creationId xmlns:a16="http://schemas.microsoft.com/office/drawing/2014/main" id="{18EEE39A-6DD2-4CBA-BB3A-AD9D272305CC}"/>
              </a:ext>
            </a:extLst>
          </p:cNvPr>
          <p:cNvSpPr/>
          <p:nvPr/>
        </p:nvSpPr>
        <p:spPr>
          <a:xfrm>
            <a:off x="457200" y="1442223"/>
            <a:ext cx="8229240" cy="5095697"/>
          </a:xfrm>
          <a:prstGeom prst="rect">
            <a:avLst/>
          </a:prstGeom>
          <a:noFill/>
          <a:ln w="0">
            <a:noFill/>
          </a:ln>
          <a:effectLst/>
        </p:spPr>
        <p:txBody>
          <a:bodyPr lIns="0" tIns="0" rIns="0" bIns="0">
            <a:normAutofit fontScale="70000" lnSpcReduction="20000"/>
          </a:bodyPr>
          <a:lstStyle/>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1" i="0" u="none" strike="noStrike" kern="0" cap="none" spc="0" normalizeH="0" baseline="0" noProof="0" dirty="0">
                <a:ln>
                  <a:noFill/>
                </a:ln>
                <a:solidFill>
                  <a:prstClr val="black"/>
                </a:solidFill>
                <a:effectLst/>
                <a:uLnTx/>
                <a:uFillTx/>
                <a:latin typeface="Arial"/>
              </a:rPr>
              <a:t>Japanese utility systems support ECHONET protocols, which are based on a Japanese communication standard JJ-300.10</a:t>
            </a:r>
          </a:p>
          <a:p>
            <a:pPr marL="889200" marR="0" lvl="1"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0" i="0" u="none" strike="noStrike" kern="0" cap="none" spc="0" normalizeH="0" baseline="0" noProof="0" dirty="0">
                <a:ln>
                  <a:noFill/>
                </a:ln>
                <a:solidFill>
                  <a:prstClr val="black"/>
                </a:solidFill>
                <a:effectLst/>
                <a:uLnTx/>
                <a:uFillTx/>
                <a:latin typeface="Arial"/>
              </a:rPr>
              <a:t>CSMA/CA in JJ-300.10 is different from CSMA/CA in 802.15.4 </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1" i="0" u="none" strike="noStrike" kern="0" cap="none" spc="-1" normalizeH="0" baseline="0" noProof="0" dirty="0">
                <a:ln>
                  <a:noFill/>
                </a:ln>
                <a:solidFill>
                  <a:prstClr val="black"/>
                </a:solidFill>
                <a:effectLst/>
                <a:uLnTx/>
                <a:uFillTx/>
                <a:latin typeface="Arial"/>
              </a:rPr>
              <a:t>In Japan, Sub-1 GHz spectrum is scarce</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400" b="0" i="0" u="none" strike="noStrike" kern="0" cap="none" spc="-1" normalizeH="0" baseline="0" noProof="0" dirty="0">
                <a:ln>
                  <a:noFill/>
                </a:ln>
                <a:solidFill>
                  <a:prstClr val="black"/>
                </a:solidFill>
                <a:effectLst/>
                <a:uLnTx/>
                <a:uFillTx/>
                <a:latin typeface="Arial"/>
              </a:rPr>
              <a:t>At most 2.9 MHz</a:t>
            </a:r>
            <a:r>
              <a:rPr kumimoji="0" lang="en-US" sz="2400" b="0" i="0" u="none" strike="noStrike" kern="0" cap="none" spc="-1" normalizeH="0" baseline="30000" noProof="0" dirty="0">
                <a:ln>
                  <a:noFill/>
                </a:ln>
                <a:solidFill>
                  <a:prstClr val="black"/>
                </a:solidFill>
                <a:effectLst/>
                <a:uLnTx/>
                <a:uFillTx/>
                <a:latin typeface="Arial"/>
              </a:rPr>
              <a:t>*</a:t>
            </a:r>
            <a:r>
              <a:rPr kumimoji="0" lang="en-US" sz="2400" b="0" i="0" u="none" strike="noStrike" kern="0" cap="none" spc="-1" normalizeH="0" baseline="0" noProof="0" dirty="0">
                <a:ln>
                  <a:noFill/>
                </a:ln>
                <a:solidFill>
                  <a:prstClr val="black"/>
                </a:solidFill>
                <a:effectLst/>
                <a:uLnTx/>
                <a:uFillTx/>
                <a:latin typeface="Arial"/>
              </a:rPr>
              <a:t> is optimized for metering applications using CSMA</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400" b="0" i="0" u="none" strike="noStrike" kern="0" cap="none" spc="-1" normalizeH="0" baseline="0" noProof="0" dirty="0">
                <a:ln>
                  <a:noFill/>
                </a:ln>
                <a:solidFill>
                  <a:prstClr val="black"/>
                </a:solidFill>
                <a:effectLst/>
                <a:uLnTx/>
                <a:uFillTx/>
                <a:latin typeface="Arial"/>
              </a:rPr>
              <a:t>leads to congestion and interference issues as more devices with different protocols exists in narrower bandwidth</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400" b="0" i="0" u="none" strike="noStrike" kern="0" cap="none" spc="-1" normalizeH="0" baseline="0" noProof="0" dirty="0">
                <a:ln>
                  <a:noFill/>
                </a:ln>
                <a:solidFill>
                  <a:prstClr val="black"/>
                </a:solidFill>
                <a:effectLst/>
                <a:uLnTx/>
                <a:uFillTx/>
                <a:latin typeface="Arial"/>
              </a:rPr>
              <a:t>See IEEE802.19.3 for issues arising from limited spectrum availability and protocol differences among 802.15.4g and 802.11ah</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1" i="0" u="none" strike="noStrike" kern="0" cap="none" spc="-1" normalizeH="0" baseline="0" noProof="0" dirty="0">
                <a:ln>
                  <a:noFill/>
                </a:ln>
                <a:solidFill>
                  <a:prstClr val="black"/>
                </a:solidFill>
                <a:effectLst/>
                <a:uLnTx/>
                <a:uFillTx/>
                <a:latin typeface="Arial"/>
              </a:rPr>
              <a:t>For 802.15.4 to better support utility applications in Japan, more enhancements are needed</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400" b="0" i="0" u="none" strike="noStrike" kern="0" cap="none" spc="-1" normalizeH="0" baseline="0" noProof="0" dirty="0">
                <a:ln>
                  <a:noFill/>
                </a:ln>
                <a:solidFill>
                  <a:prstClr val="black"/>
                </a:solidFill>
                <a:effectLst/>
                <a:uLnTx/>
                <a:uFillTx/>
                <a:latin typeface="Arial"/>
              </a:rPr>
              <a:t>Consider the support for JJ-300.10</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2400" b="0" i="0" u="none" strike="noStrike" kern="0" cap="none" spc="-1" normalizeH="0" baseline="0" noProof="0" dirty="0">
                <a:ln>
                  <a:noFill/>
                </a:ln>
                <a:solidFill>
                  <a:prstClr val="black"/>
                </a:solidFill>
                <a:effectLst/>
                <a:uLnTx/>
                <a:uFillTx/>
                <a:latin typeface="Arial"/>
              </a:rPr>
              <a:t>Coexistence with more aggressive channel access protocols such as 802.11 </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400" b="1" i="0" u="none" strike="noStrike" kern="0" cap="none" spc="-1" normalizeH="0" baseline="0" noProof="0" dirty="0">
                <a:ln>
                  <a:noFill/>
                </a:ln>
                <a:solidFill>
                  <a:prstClr val="black"/>
                </a:solidFill>
                <a:effectLst/>
                <a:uLnTx/>
                <a:uFillTx/>
                <a:latin typeface="Arial"/>
              </a:rPr>
              <a:t>In addition, 802.15.4 needs to take advantage of devices without power constraints such as grid powered smart meters</a:t>
            </a:r>
          </a:p>
          <a:p>
            <a:pPr marL="565560" marR="0" lvl="1" indent="0" defTabSz="914400" eaLnBrk="1" fontAlgn="auto" latinLnBrk="0" hangingPunct="1">
              <a:lnSpc>
                <a:spcPct val="100000"/>
              </a:lnSpc>
              <a:spcBef>
                <a:spcPts val="1417"/>
              </a:spcBef>
              <a:spcAft>
                <a:spcPts val="0"/>
              </a:spcAft>
              <a:buClrTx/>
              <a:buSzPct val="45000"/>
              <a:buFontTx/>
              <a:buNone/>
              <a:tabLst/>
              <a:defRPr/>
            </a:pPr>
            <a:endParaRPr kumimoji="0" lang="en-US" sz="2400" b="0" i="0" u="none" strike="noStrike" kern="0" cap="none" spc="-1" normalizeH="0" baseline="0" noProof="0" dirty="0">
              <a:ln>
                <a:noFill/>
              </a:ln>
              <a:solidFill>
                <a:prstClr val="black"/>
              </a:solidFill>
              <a:effectLst/>
              <a:uLnTx/>
              <a:uFillTx/>
              <a:latin typeface="Arial"/>
            </a:endParaRPr>
          </a:p>
        </p:txBody>
      </p:sp>
      <p:sp>
        <p:nvSpPr>
          <p:cNvPr id="15" name="TextBox 14">
            <a:extLst>
              <a:ext uri="{FF2B5EF4-FFF2-40B4-BE49-F238E27FC236}">
                <a16:creationId xmlns:a16="http://schemas.microsoft.com/office/drawing/2014/main" id="{A55A3E8C-74C0-4189-9920-5705FE4F0404}"/>
              </a:ext>
            </a:extLst>
          </p:cNvPr>
          <p:cNvSpPr txBox="1"/>
          <p:nvPr/>
        </p:nvSpPr>
        <p:spPr>
          <a:xfrm>
            <a:off x="1415607" y="6537920"/>
            <a:ext cx="7483899" cy="261610"/>
          </a:xfrm>
          <a:prstGeom prst="rect">
            <a:avLst/>
          </a:prstGeom>
          <a:noFill/>
        </p:spPr>
        <p:txBody>
          <a:bodyPr wrap="square">
            <a:spAutoFit/>
          </a:bodyPr>
          <a:lstStyle/>
          <a:p>
            <a:pPr defTabSz="914400" eaLnBrk="1" fontAlgn="auto" hangingPunct="1">
              <a:spcBef>
                <a:spcPts val="0"/>
              </a:spcBef>
              <a:spcAft>
                <a:spcPts val="0"/>
              </a:spcAft>
              <a:buClrTx/>
              <a:buSzTx/>
              <a:buFontTx/>
              <a:buNone/>
            </a:pPr>
            <a:r>
              <a:rPr lang="en-US" sz="1100" dirty="0">
                <a:solidFill>
                  <a:srgbClr val="4F52B2"/>
                </a:solidFill>
                <a:latin typeface="-apple-system"/>
              </a:rPr>
              <a:t>* See pg. 113: </a:t>
            </a:r>
            <a:r>
              <a:rPr lang="en-US" sz="1100" dirty="0">
                <a:solidFill>
                  <a:srgbClr val="4F52B2"/>
                </a:solidFill>
                <a:latin typeface="-apple-system"/>
                <a:hlinkClick r:id="rId2" tooltip="https://www.arib.or.jp/english/html/overview/doc/5-STD-T108v1_4-E1.pdf"/>
              </a:rPr>
              <a:t>920MHz-BAND TELEMETER, TELECONTROL AND DATA TRANSMISSION RADIO EQUIPMENT ARIB STANDARD</a:t>
            </a:r>
            <a:r>
              <a:rPr lang="en-US" sz="1100" dirty="0">
                <a:solidFill>
                  <a:srgbClr val="4F52B2"/>
                </a:solidFill>
                <a:latin typeface="-apple-system"/>
              </a:rPr>
              <a:t> </a:t>
            </a:r>
            <a:endParaRPr lang="en-US" sz="1100" dirty="0">
              <a:solidFill>
                <a:prstClr val="black"/>
              </a:solidFill>
              <a:latin typeface="Arial"/>
            </a:endParaRPr>
          </a:p>
        </p:txBody>
      </p:sp>
    </p:spTree>
    <p:extLst>
      <p:ext uri="{BB962C8B-B14F-4D97-AF65-F5344CB8AC3E}">
        <p14:creationId xmlns:p14="http://schemas.microsoft.com/office/powerpoint/2010/main" val="4179784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pic>
        <p:nvPicPr>
          <p:cNvPr id="37" name="Picture 36">
            <a:extLst>
              <a:ext uri="{FF2B5EF4-FFF2-40B4-BE49-F238E27FC236}">
                <a16:creationId xmlns:a16="http://schemas.microsoft.com/office/drawing/2014/main" id="{31AD9CB4-D692-4B5E-872A-BA91B171D44E}"/>
              </a:ext>
            </a:extLst>
          </p:cNvPr>
          <p:cNvPicPr>
            <a:picLocks noChangeAspect="1"/>
          </p:cNvPicPr>
          <p:nvPr/>
        </p:nvPicPr>
        <p:blipFill>
          <a:blip r:embed="rId2"/>
          <a:stretch>
            <a:fillRect/>
          </a:stretch>
        </p:blipFill>
        <p:spPr>
          <a:xfrm>
            <a:off x="4789922" y="1287146"/>
            <a:ext cx="4011314" cy="5394790"/>
          </a:xfrm>
          <a:prstGeom prst="rect">
            <a:avLst/>
          </a:prstGeom>
        </p:spPr>
      </p:pic>
      <p:sp>
        <p:nvSpPr>
          <p:cNvPr id="38" name="Title 1">
            <a:extLst>
              <a:ext uri="{FF2B5EF4-FFF2-40B4-BE49-F238E27FC236}">
                <a16:creationId xmlns:a16="http://schemas.microsoft.com/office/drawing/2014/main" id="{5FBCB10D-7CC2-42BC-9994-CE66DA9633DD}"/>
              </a:ext>
            </a:extLst>
          </p:cNvPr>
          <p:cNvSpPr txBox="1">
            <a:spLocks/>
          </p:cNvSpPr>
          <p:nvPr/>
        </p:nvSpPr>
        <p:spPr>
          <a:xfrm>
            <a:off x="2387500" y="705272"/>
            <a:ext cx="5028396" cy="523160"/>
          </a:xfrm>
          <a:prstGeom prst="rect">
            <a:avLst/>
          </a:prstGeom>
        </p:spPr>
        <p:txBody>
          <a:bodyPr lIns="0" tIns="0" rIns="0" bIns="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1" i="0" u="none" strike="noStrike" kern="1200" cap="none" spc="0" normalizeH="0" baseline="0" noProof="0" dirty="0">
                <a:ln>
                  <a:noFill/>
                </a:ln>
                <a:solidFill>
                  <a:sysClr val="windowText" lastClr="000000"/>
                </a:solidFill>
                <a:effectLst/>
                <a:uLnTx/>
                <a:uFillTx/>
                <a:latin typeface="Arial"/>
              </a:rPr>
              <a:t>CSMA/CA in JJ-300.10</a:t>
            </a:r>
          </a:p>
        </p:txBody>
      </p:sp>
      <p:grpSp>
        <p:nvGrpSpPr>
          <p:cNvPr id="39" name="Group 38">
            <a:extLst>
              <a:ext uri="{FF2B5EF4-FFF2-40B4-BE49-F238E27FC236}">
                <a16:creationId xmlns:a16="http://schemas.microsoft.com/office/drawing/2014/main" id="{58BB564D-E23D-4BC8-8B35-2A14E042FD2B}"/>
              </a:ext>
            </a:extLst>
          </p:cNvPr>
          <p:cNvGrpSpPr/>
          <p:nvPr/>
        </p:nvGrpSpPr>
        <p:grpSpPr>
          <a:xfrm>
            <a:off x="953856" y="1287146"/>
            <a:ext cx="3492875" cy="5170550"/>
            <a:chOff x="5244013" y="833301"/>
            <a:chExt cx="3492875" cy="5170550"/>
          </a:xfrm>
        </p:grpSpPr>
        <p:pic>
          <p:nvPicPr>
            <p:cNvPr id="40" name="Picture 39">
              <a:extLst>
                <a:ext uri="{FF2B5EF4-FFF2-40B4-BE49-F238E27FC236}">
                  <a16:creationId xmlns:a16="http://schemas.microsoft.com/office/drawing/2014/main" id="{EABA6674-F250-43E3-841C-649499698AA8}"/>
                </a:ext>
              </a:extLst>
            </p:cNvPr>
            <p:cNvPicPr>
              <a:picLocks noChangeAspect="1"/>
            </p:cNvPicPr>
            <p:nvPr/>
          </p:nvPicPr>
          <p:blipFill>
            <a:blip r:embed="rId3"/>
            <a:stretch>
              <a:fillRect/>
            </a:stretch>
          </p:blipFill>
          <p:spPr>
            <a:xfrm>
              <a:off x="5244013" y="934748"/>
              <a:ext cx="3471610" cy="5010908"/>
            </a:xfrm>
            <a:prstGeom prst="rect">
              <a:avLst/>
            </a:prstGeom>
          </p:spPr>
        </p:pic>
        <p:sp>
          <p:nvSpPr>
            <p:cNvPr id="41" name="Rectangle 40">
              <a:extLst>
                <a:ext uri="{FF2B5EF4-FFF2-40B4-BE49-F238E27FC236}">
                  <a16:creationId xmlns:a16="http://schemas.microsoft.com/office/drawing/2014/main" id="{8EA261F3-C7D4-4474-8EAF-59C90175959F}"/>
                </a:ext>
              </a:extLst>
            </p:cNvPr>
            <p:cNvSpPr/>
            <p:nvPr/>
          </p:nvSpPr>
          <p:spPr>
            <a:xfrm>
              <a:off x="5265278" y="833301"/>
              <a:ext cx="3471610" cy="5170550"/>
            </a:xfrm>
            <a:prstGeom prst="rect">
              <a:avLst/>
            </a:prstGeom>
            <a:noFill/>
            <a:ln w="25400" cap="flat" cmpd="sng" algn="ctr">
              <a:solidFill>
                <a:srgbClr val="4F81BD">
                  <a:shade val="50000"/>
                </a:srgbClr>
              </a:solidFill>
              <a:prstDash val="sysDash"/>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ndParaRPr>
            </a:p>
          </p:txBody>
        </p:sp>
      </p:grpSp>
      <p:sp>
        <p:nvSpPr>
          <p:cNvPr id="42" name="Speech Bubble: Rectangle 41">
            <a:extLst>
              <a:ext uri="{FF2B5EF4-FFF2-40B4-BE49-F238E27FC236}">
                <a16:creationId xmlns:a16="http://schemas.microsoft.com/office/drawing/2014/main" id="{85461B66-03CE-4D78-BB19-FEF18904626C}"/>
              </a:ext>
            </a:extLst>
          </p:cNvPr>
          <p:cNvSpPr/>
          <p:nvPr/>
        </p:nvSpPr>
        <p:spPr>
          <a:xfrm>
            <a:off x="2877118" y="1785372"/>
            <a:ext cx="1891539" cy="402184"/>
          </a:xfrm>
          <a:prstGeom prst="wedgeRectCallout">
            <a:avLst>
              <a:gd name="adj1" fmla="val 72853"/>
              <a:gd name="adj2" fmla="val 132120"/>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rPr>
              <a:t>Key differences reside inside of this box</a:t>
            </a:r>
          </a:p>
        </p:txBody>
      </p:sp>
      <p:sp>
        <p:nvSpPr>
          <p:cNvPr id="43" name="Speech Bubble: Rectangle 42">
            <a:extLst>
              <a:ext uri="{FF2B5EF4-FFF2-40B4-BE49-F238E27FC236}">
                <a16:creationId xmlns:a16="http://schemas.microsoft.com/office/drawing/2014/main" id="{5F73BA6F-C2CB-49E9-8267-C02C106A2A5B}"/>
              </a:ext>
            </a:extLst>
          </p:cNvPr>
          <p:cNvSpPr/>
          <p:nvPr/>
        </p:nvSpPr>
        <p:spPr>
          <a:xfrm>
            <a:off x="6873440" y="1388593"/>
            <a:ext cx="1346708" cy="402184"/>
          </a:xfrm>
          <a:prstGeom prst="wedgeRectCallout">
            <a:avLst>
              <a:gd name="adj1" fmla="val -79892"/>
              <a:gd name="adj2" fmla="val 34153"/>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rPr>
              <a:t>Includes Number of Retries</a:t>
            </a:r>
          </a:p>
        </p:txBody>
      </p:sp>
      <p:sp>
        <p:nvSpPr>
          <p:cNvPr id="44" name="Speech Bubble: Rectangle 43">
            <a:extLst>
              <a:ext uri="{FF2B5EF4-FFF2-40B4-BE49-F238E27FC236}">
                <a16:creationId xmlns:a16="http://schemas.microsoft.com/office/drawing/2014/main" id="{7666A311-2B48-45AC-85F1-4C728671C34C}"/>
              </a:ext>
            </a:extLst>
          </p:cNvPr>
          <p:cNvSpPr/>
          <p:nvPr/>
        </p:nvSpPr>
        <p:spPr>
          <a:xfrm>
            <a:off x="3137113" y="3618611"/>
            <a:ext cx="1660976" cy="402184"/>
          </a:xfrm>
          <a:prstGeom prst="wedgeRectCallout">
            <a:avLst>
              <a:gd name="adj1" fmla="val 89710"/>
              <a:gd name="adj2" fmla="val 69273"/>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Arial"/>
              </a:rPr>
              <a:t>Distinguishes unicast and multicast</a:t>
            </a:r>
          </a:p>
        </p:txBody>
      </p:sp>
    </p:spTree>
    <p:extLst>
      <p:ext uri="{BB962C8B-B14F-4D97-AF65-F5344CB8AC3E}">
        <p14:creationId xmlns:p14="http://schemas.microsoft.com/office/powerpoint/2010/main" val="938398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16" name="Title 1">
            <a:extLst>
              <a:ext uri="{FF2B5EF4-FFF2-40B4-BE49-F238E27FC236}">
                <a16:creationId xmlns:a16="http://schemas.microsoft.com/office/drawing/2014/main" id="{6514B9FD-179F-4A72-BE5D-FAADDCBE7BA4}"/>
              </a:ext>
            </a:extLst>
          </p:cNvPr>
          <p:cNvSpPr txBox="1">
            <a:spLocks/>
          </p:cNvSpPr>
          <p:nvPr/>
        </p:nvSpPr>
        <p:spPr>
          <a:xfrm>
            <a:off x="286215" y="618643"/>
            <a:ext cx="8228880" cy="523160"/>
          </a:xfrm>
          <a:prstGeom prst="rect">
            <a:avLst/>
          </a:prstGeom>
        </p:spPr>
        <p:txBody>
          <a:bodyPr lIns="0" tIns="0" rIns="0" bIns="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1" i="0" u="none" strike="noStrike" kern="1200" cap="none" spc="0" normalizeH="0" baseline="0" noProof="0">
                <a:ln>
                  <a:noFill/>
                </a:ln>
                <a:solidFill>
                  <a:sysClr val="windowText" lastClr="000000"/>
                </a:solidFill>
                <a:effectLst/>
                <a:uLnTx/>
                <a:uFillTx/>
                <a:latin typeface="Arial"/>
              </a:rPr>
              <a:t>CSMA Differences Between JJ-300.10 and 802.15.4</a:t>
            </a:r>
            <a:endParaRPr kumimoji="0" lang="en-US" sz="2400" b="1" i="0" u="none" strike="noStrike" kern="1200" cap="none" spc="0" normalizeH="0" baseline="0" noProof="0" dirty="0">
              <a:ln>
                <a:noFill/>
              </a:ln>
              <a:solidFill>
                <a:sysClr val="windowText" lastClr="000000"/>
              </a:solidFill>
              <a:effectLst/>
              <a:uLnTx/>
              <a:uFillTx/>
              <a:latin typeface="Arial"/>
            </a:endParaRPr>
          </a:p>
        </p:txBody>
      </p:sp>
      <p:sp>
        <p:nvSpPr>
          <p:cNvPr id="17" name="CustomShape 2">
            <a:extLst>
              <a:ext uri="{FF2B5EF4-FFF2-40B4-BE49-F238E27FC236}">
                <a16:creationId xmlns:a16="http://schemas.microsoft.com/office/drawing/2014/main" id="{72EA87C5-EA8F-4436-8FA4-4F5BEE3AFDD9}"/>
              </a:ext>
            </a:extLst>
          </p:cNvPr>
          <p:cNvSpPr/>
          <p:nvPr/>
        </p:nvSpPr>
        <p:spPr>
          <a:xfrm>
            <a:off x="4307295" y="1485034"/>
            <a:ext cx="4493941" cy="4980878"/>
          </a:xfrm>
          <a:prstGeom prst="rect">
            <a:avLst/>
          </a:prstGeom>
          <a:noFill/>
          <a:ln w="0">
            <a:noFill/>
          </a:ln>
          <a:effectLst/>
        </p:spPr>
        <p:txBody>
          <a:bodyPr lIns="0" tIns="0" rIns="0" bIns="0">
            <a:normAutofit/>
          </a:bodyPr>
          <a:lstStyle/>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000" b="1" i="0" u="none" strike="noStrike" kern="0" cap="none" spc="-1" normalizeH="0" baseline="0" noProof="0" dirty="0">
                <a:ln>
                  <a:noFill/>
                </a:ln>
                <a:solidFill>
                  <a:prstClr val="black"/>
                </a:solidFill>
                <a:effectLst/>
                <a:uLnTx/>
                <a:uFillTx/>
                <a:latin typeface="Arial"/>
              </a:rPr>
              <a:t>JJ-300.10 CSMA/CA differences </a:t>
            </a:r>
          </a:p>
          <a:p>
            <a:pPr marL="800100" marR="0" lvl="1" indent="-342900" defTabSz="91440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0" cap="none" spc="0" normalizeH="0" baseline="0" noProof="0" dirty="0">
                <a:ln>
                  <a:noFill/>
                </a:ln>
                <a:solidFill>
                  <a:prstClr val="black"/>
                </a:solidFill>
                <a:effectLst/>
                <a:uLnTx/>
                <a:uFillTx/>
                <a:latin typeface="Calibri" panose="020F0502020204030204"/>
              </a:rPr>
              <a:t>Consider non-slotted scenario</a:t>
            </a:r>
          </a:p>
          <a:p>
            <a:pPr marL="800100" marR="0" lvl="1" indent="-342900" defTabSz="91440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0" cap="none" spc="0" normalizeH="0" baseline="0" noProof="0" dirty="0">
                <a:ln>
                  <a:noFill/>
                </a:ln>
                <a:solidFill>
                  <a:prstClr val="black"/>
                </a:solidFill>
                <a:effectLst/>
                <a:uLnTx/>
                <a:uFillTx/>
                <a:latin typeface="Calibri" panose="020F0502020204030204"/>
              </a:rPr>
              <a:t>Consider data frame</a:t>
            </a:r>
          </a:p>
          <a:p>
            <a:pPr marL="800100" marR="0" lvl="1" indent="-342900" defTabSz="91440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0" cap="none" spc="0" normalizeH="0" baseline="0" noProof="0" dirty="0">
                <a:ln>
                  <a:noFill/>
                </a:ln>
                <a:solidFill>
                  <a:prstClr val="black"/>
                </a:solidFill>
                <a:effectLst/>
                <a:uLnTx/>
                <a:uFillTx/>
                <a:latin typeface="Calibri" panose="020F0502020204030204"/>
              </a:rPr>
              <a:t>Incorporate number of retries (NR)</a:t>
            </a:r>
          </a:p>
          <a:p>
            <a:pPr marL="800100" marR="0" lvl="1" indent="-342900" defTabSz="91440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0" cap="none" spc="0" normalizeH="0" baseline="0" noProof="0" dirty="0">
                <a:ln>
                  <a:noFill/>
                </a:ln>
                <a:solidFill>
                  <a:prstClr val="black"/>
                </a:solidFill>
                <a:effectLst/>
                <a:uLnTx/>
                <a:uFillTx/>
                <a:latin typeface="Calibri" panose="020F0502020204030204"/>
              </a:rPr>
              <a:t>Distinguish unicast and multicast</a:t>
            </a:r>
          </a:p>
          <a:p>
            <a:pPr marL="800100" marR="0" lvl="1" indent="-342900" defTabSz="91440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0" cap="none" spc="0" normalizeH="0" baseline="0" noProof="0" dirty="0">
                <a:ln>
                  <a:noFill/>
                </a:ln>
                <a:solidFill>
                  <a:prstClr val="black"/>
                </a:solidFill>
                <a:effectLst/>
                <a:uLnTx/>
                <a:uFillTx/>
                <a:latin typeface="Calibri" panose="020F0502020204030204"/>
              </a:rPr>
              <a:t>Wait for LIFS time before </a:t>
            </a:r>
            <a:r>
              <a:rPr kumimoji="0" lang="en-US" sz="1800" b="0" i="0" u="none" strike="noStrike" kern="0" cap="none" spc="0" normalizeH="0" baseline="0" noProof="0" dirty="0" err="1">
                <a:ln>
                  <a:noFill/>
                </a:ln>
                <a:solidFill>
                  <a:prstClr val="black"/>
                </a:solidFill>
                <a:effectLst/>
                <a:uLnTx/>
                <a:uFillTx/>
                <a:latin typeface="Calibri" panose="020F0502020204030204"/>
              </a:rPr>
              <a:t>backoff</a:t>
            </a:r>
            <a:r>
              <a:rPr kumimoji="0" lang="en-US" sz="1800" b="0" i="0" u="none" strike="noStrike" kern="0" cap="none" spc="0" normalizeH="0" baseline="0" noProof="0" dirty="0">
                <a:ln>
                  <a:noFill/>
                </a:ln>
                <a:solidFill>
                  <a:prstClr val="black"/>
                </a:solidFill>
                <a:effectLst/>
                <a:uLnTx/>
                <a:uFillTx/>
                <a:latin typeface="Calibri" panose="020F0502020204030204"/>
              </a:rPr>
              <a:t> starts</a:t>
            </a:r>
          </a:p>
          <a:p>
            <a:pPr marL="800100" marR="0" lvl="1" indent="-342900" defTabSz="91440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0" cap="none" spc="0" normalizeH="0" baseline="0" noProof="0" dirty="0" err="1">
                <a:ln>
                  <a:noFill/>
                </a:ln>
                <a:solidFill>
                  <a:prstClr val="black"/>
                </a:solidFill>
                <a:effectLst/>
                <a:uLnTx/>
                <a:uFillTx/>
                <a:latin typeface="Calibri" panose="020F0502020204030204"/>
              </a:rPr>
              <a:t>Backoff</a:t>
            </a:r>
            <a:r>
              <a:rPr kumimoji="0" lang="en-US" sz="1800" b="0" i="0" u="none" strike="noStrike" kern="0" cap="none" spc="0" normalizeH="0" baseline="0" noProof="0" dirty="0">
                <a:ln>
                  <a:noFill/>
                </a:ln>
                <a:solidFill>
                  <a:prstClr val="black"/>
                </a:solidFill>
                <a:effectLst/>
                <a:uLnTx/>
                <a:uFillTx/>
                <a:latin typeface="Calibri" panose="020F0502020204030204"/>
              </a:rPr>
              <a:t> suspension</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000" b="1" i="0" u="none" strike="noStrike" kern="0" cap="none" spc="-1" normalizeH="0" baseline="0" noProof="0" dirty="0">
                <a:ln>
                  <a:noFill/>
                </a:ln>
                <a:solidFill>
                  <a:prstClr val="black"/>
                </a:solidFill>
                <a:effectLst/>
                <a:uLnTx/>
                <a:uFillTx/>
                <a:latin typeface="Arial"/>
              </a:rPr>
              <a:t>Differences 1-2 make JJ-300.10 a special case of 802.15.4</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000" b="1" i="0" u="none" strike="noStrike" kern="0" cap="none" spc="-1" normalizeH="0" baseline="0" noProof="0" dirty="0">
                <a:ln>
                  <a:noFill/>
                </a:ln>
                <a:solidFill>
                  <a:prstClr val="black"/>
                </a:solidFill>
                <a:effectLst/>
                <a:uLnTx/>
                <a:uFillTx/>
                <a:latin typeface="Arial"/>
              </a:rPr>
              <a:t>Differences 3-4 provide more details</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2000" b="1" i="0" u="none" strike="noStrike" kern="0" cap="none" spc="-1" normalizeH="0" baseline="0" noProof="0" dirty="0">
                <a:ln>
                  <a:noFill/>
                </a:ln>
                <a:solidFill>
                  <a:prstClr val="black"/>
                </a:solidFill>
                <a:effectLst/>
                <a:uLnTx/>
                <a:uFillTx/>
                <a:latin typeface="Arial"/>
              </a:rPr>
              <a:t>However, differences 5-6 make JJ-300.10 channel access different from 802.15.4</a:t>
            </a:r>
          </a:p>
          <a:p>
            <a:pPr marL="108360" marR="0" lvl="0" indent="0" defTabSz="914400" eaLnBrk="1" fontAlgn="auto" latinLnBrk="0" hangingPunct="1">
              <a:lnSpc>
                <a:spcPct val="100000"/>
              </a:lnSpc>
              <a:spcBef>
                <a:spcPts val="1417"/>
              </a:spcBef>
              <a:spcAft>
                <a:spcPts val="0"/>
              </a:spcAft>
              <a:buClrTx/>
              <a:buSzPct val="45000"/>
              <a:buFontTx/>
              <a:buNone/>
              <a:tabLst/>
              <a:defRPr/>
            </a:pPr>
            <a:endParaRPr kumimoji="0" lang="en-US" sz="2000" b="0" i="0" u="none" strike="noStrike" kern="0" cap="none" spc="-1" normalizeH="0" baseline="0" noProof="0" dirty="0">
              <a:ln>
                <a:noFill/>
              </a:ln>
              <a:solidFill>
                <a:prstClr val="black"/>
              </a:solidFill>
              <a:effectLst/>
              <a:uLnTx/>
              <a:uFillTx/>
              <a:latin typeface="Arial"/>
            </a:endParaRP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endParaRPr kumimoji="0" lang="en-US" sz="2400" b="0" i="0" u="none" strike="noStrike" kern="0" cap="none" spc="-1" normalizeH="0" baseline="0" noProof="0" dirty="0">
              <a:ln>
                <a:noFill/>
              </a:ln>
              <a:solidFill>
                <a:prstClr val="black"/>
              </a:solidFill>
              <a:effectLst/>
              <a:uLnTx/>
              <a:uFillTx/>
              <a:latin typeface="Arial"/>
            </a:endParaRP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endParaRPr kumimoji="0" lang="en-US" sz="2400" b="0" i="0" u="none" strike="noStrike" kern="0" cap="none" spc="-1" normalizeH="0" baseline="0" noProof="0" dirty="0">
              <a:ln>
                <a:noFill/>
              </a:ln>
              <a:solidFill>
                <a:prstClr val="black"/>
              </a:solidFill>
              <a:effectLst/>
              <a:uLnTx/>
              <a:uFillTx/>
              <a:latin typeface="Arial"/>
            </a:endParaRPr>
          </a:p>
        </p:txBody>
      </p:sp>
      <p:pic>
        <p:nvPicPr>
          <p:cNvPr id="18" name="Picture 17">
            <a:extLst>
              <a:ext uri="{FF2B5EF4-FFF2-40B4-BE49-F238E27FC236}">
                <a16:creationId xmlns:a16="http://schemas.microsoft.com/office/drawing/2014/main" id="{B7FE5DCB-045F-4A88-9961-BAE2C5823800}"/>
              </a:ext>
            </a:extLst>
          </p:cNvPr>
          <p:cNvPicPr>
            <a:picLocks noChangeAspect="1"/>
          </p:cNvPicPr>
          <p:nvPr/>
        </p:nvPicPr>
        <p:blipFill>
          <a:blip r:embed="rId2"/>
          <a:stretch>
            <a:fillRect/>
          </a:stretch>
        </p:blipFill>
        <p:spPr>
          <a:xfrm>
            <a:off x="636136" y="1258953"/>
            <a:ext cx="3880624" cy="5001847"/>
          </a:xfrm>
          <a:prstGeom prst="rect">
            <a:avLst/>
          </a:prstGeom>
        </p:spPr>
      </p:pic>
      <p:sp>
        <p:nvSpPr>
          <p:cNvPr id="19" name="Speech Bubble: Rectangle 18">
            <a:extLst>
              <a:ext uri="{FF2B5EF4-FFF2-40B4-BE49-F238E27FC236}">
                <a16:creationId xmlns:a16="http://schemas.microsoft.com/office/drawing/2014/main" id="{1332793B-A790-4EF2-9B88-1794B32765AE}"/>
              </a:ext>
            </a:extLst>
          </p:cNvPr>
          <p:cNvSpPr/>
          <p:nvPr/>
        </p:nvSpPr>
        <p:spPr>
          <a:xfrm>
            <a:off x="2509484" y="1258953"/>
            <a:ext cx="1709561" cy="402184"/>
          </a:xfrm>
          <a:prstGeom prst="wedgeRectCallout">
            <a:avLst>
              <a:gd name="adj1" fmla="val -99043"/>
              <a:gd name="adj2" fmla="val -27201"/>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rial"/>
              </a:rPr>
              <a:t>802.15.4-2011</a:t>
            </a:r>
          </a:p>
        </p:txBody>
      </p:sp>
      <p:cxnSp>
        <p:nvCxnSpPr>
          <p:cNvPr id="20" name="Straight Arrow Connector 19">
            <a:extLst>
              <a:ext uri="{FF2B5EF4-FFF2-40B4-BE49-F238E27FC236}">
                <a16:creationId xmlns:a16="http://schemas.microsoft.com/office/drawing/2014/main" id="{B2B2D51C-A5B8-4803-9038-C16CEEAA42BE}"/>
              </a:ext>
            </a:extLst>
          </p:cNvPr>
          <p:cNvCxnSpPr>
            <a:cxnSpLocks/>
          </p:cNvCxnSpPr>
          <p:nvPr/>
        </p:nvCxnSpPr>
        <p:spPr>
          <a:xfrm flipH="1" flipV="1">
            <a:off x="3292624" y="1870590"/>
            <a:ext cx="1376827" cy="33256"/>
          </a:xfrm>
          <a:prstGeom prst="straightConnector1">
            <a:avLst/>
          </a:prstGeom>
          <a:ln w="254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1005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pic>
        <p:nvPicPr>
          <p:cNvPr id="13" name="Picture 12">
            <a:extLst>
              <a:ext uri="{FF2B5EF4-FFF2-40B4-BE49-F238E27FC236}">
                <a16:creationId xmlns:a16="http://schemas.microsoft.com/office/drawing/2014/main" id="{43BC0E54-F81D-40B5-A81F-FF117816B48F}"/>
              </a:ext>
            </a:extLst>
          </p:cNvPr>
          <p:cNvPicPr>
            <a:picLocks noChangeAspect="1"/>
          </p:cNvPicPr>
          <p:nvPr/>
        </p:nvPicPr>
        <p:blipFill rotWithShape="1">
          <a:blip r:embed="rId2"/>
          <a:srcRect t="8396" r="10193"/>
          <a:stretch/>
        </p:blipFill>
        <p:spPr>
          <a:xfrm>
            <a:off x="1408692" y="1428099"/>
            <a:ext cx="6205206" cy="2531762"/>
          </a:xfrm>
          <a:prstGeom prst="rect">
            <a:avLst/>
          </a:prstGeom>
        </p:spPr>
      </p:pic>
      <p:sp>
        <p:nvSpPr>
          <p:cNvPr id="14" name="Title 1">
            <a:extLst>
              <a:ext uri="{FF2B5EF4-FFF2-40B4-BE49-F238E27FC236}">
                <a16:creationId xmlns:a16="http://schemas.microsoft.com/office/drawing/2014/main" id="{002C79AA-EB7C-416F-B826-8D4B876411CA}"/>
              </a:ext>
            </a:extLst>
          </p:cNvPr>
          <p:cNvSpPr txBox="1">
            <a:spLocks/>
          </p:cNvSpPr>
          <p:nvPr/>
        </p:nvSpPr>
        <p:spPr>
          <a:xfrm>
            <a:off x="286215" y="618643"/>
            <a:ext cx="8228880" cy="523160"/>
          </a:xfrm>
          <a:prstGeom prst="rect">
            <a:avLst/>
          </a:prstGeom>
        </p:spPr>
        <p:txBody>
          <a:bodyPr lIns="0" tIns="0" rIns="0" bIns="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2400" b="1" i="0" u="none" strike="noStrike" kern="1200" cap="none" spc="0" normalizeH="0" baseline="0" noProof="0">
                <a:ln>
                  <a:noFill/>
                </a:ln>
                <a:solidFill>
                  <a:sysClr val="windowText" lastClr="000000"/>
                </a:solidFill>
                <a:effectLst/>
                <a:uLnTx/>
                <a:uFillTx/>
                <a:latin typeface="Arial"/>
              </a:rPr>
              <a:t>CSMA Differences Between JJ-300.10 and 802.15.4</a:t>
            </a:r>
            <a:endParaRPr kumimoji="0" lang="en-US" sz="2400" b="1" i="0" u="none" strike="noStrike" kern="1200" cap="none" spc="0" normalizeH="0" baseline="0" noProof="0" dirty="0">
              <a:ln>
                <a:noFill/>
              </a:ln>
              <a:solidFill>
                <a:sysClr val="windowText" lastClr="000000"/>
              </a:solidFill>
              <a:effectLst/>
              <a:uLnTx/>
              <a:uFillTx/>
              <a:latin typeface="Arial"/>
            </a:endParaRPr>
          </a:p>
        </p:txBody>
      </p:sp>
      <p:sp>
        <p:nvSpPr>
          <p:cNvPr id="15" name="CustomShape 2">
            <a:extLst>
              <a:ext uri="{FF2B5EF4-FFF2-40B4-BE49-F238E27FC236}">
                <a16:creationId xmlns:a16="http://schemas.microsoft.com/office/drawing/2014/main" id="{631A676B-BA3C-4CD6-A91E-A49D0CC9BDDE}"/>
              </a:ext>
            </a:extLst>
          </p:cNvPr>
          <p:cNvSpPr/>
          <p:nvPr/>
        </p:nvSpPr>
        <p:spPr>
          <a:xfrm>
            <a:off x="779345" y="1245333"/>
            <a:ext cx="8057895" cy="5616623"/>
          </a:xfrm>
          <a:prstGeom prst="rect">
            <a:avLst/>
          </a:prstGeom>
          <a:noFill/>
          <a:ln w="0">
            <a:noFill/>
          </a:ln>
          <a:effectLst/>
        </p:spPr>
        <p:txBody>
          <a:bodyPr lIns="0" tIns="0" rIns="0" bIns="0">
            <a:normAutofit fontScale="47500" lnSpcReduction="20000"/>
          </a:bodyPr>
          <a:lstStyle/>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3400" b="1" i="0" u="none" strike="noStrike" kern="0" cap="none" spc="-1" normalizeH="0" baseline="0" noProof="0" dirty="0">
                <a:ln>
                  <a:noFill/>
                </a:ln>
                <a:solidFill>
                  <a:prstClr val="black"/>
                </a:solidFill>
                <a:effectLst/>
                <a:uLnTx/>
                <a:uFillTx/>
                <a:latin typeface="Arial"/>
              </a:rPr>
              <a:t>JJ-300.10 backoff operation specified in Figure 5-17</a:t>
            </a: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0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0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0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0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0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0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35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endParaRPr kumimoji="0" lang="en-US" sz="20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3400" b="1" i="0" u="none" strike="noStrike" kern="0" cap="none" spc="-1" normalizeH="0" baseline="0" noProof="0" dirty="0">
                <a:ln>
                  <a:noFill/>
                </a:ln>
                <a:solidFill>
                  <a:prstClr val="black"/>
                </a:solidFill>
                <a:effectLst/>
                <a:uLnTx/>
                <a:uFillTx/>
                <a:latin typeface="Arial"/>
              </a:rPr>
              <a:t>Expected impact of wait</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3400" b="0" i="0" u="none" strike="noStrike" kern="0" cap="none" spc="-1" normalizeH="0" baseline="0" noProof="0" dirty="0">
                <a:ln>
                  <a:noFill/>
                </a:ln>
                <a:solidFill>
                  <a:prstClr val="black"/>
                </a:solidFill>
                <a:effectLst/>
                <a:uLnTx/>
                <a:uFillTx/>
                <a:latin typeface="Arial"/>
              </a:rPr>
              <a:t>Increase latency due to the delayed backoff start</a:t>
            </a:r>
            <a:endParaRPr kumimoji="0" lang="en-US" sz="2000" b="0" i="0" u="none" strike="noStrike" kern="0" cap="none" spc="-1" normalizeH="0" baseline="0" noProof="0" dirty="0">
              <a:ln>
                <a:noFill/>
              </a:ln>
              <a:solidFill>
                <a:prstClr val="black"/>
              </a:solidFill>
              <a:effectLst/>
              <a:uLnTx/>
              <a:uFillTx/>
              <a:latin typeface="Arial"/>
            </a:endParaRPr>
          </a:p>
          <a:p>
            <a:pPr marL="432000" marR="0" lvl="0" indent="-323640" defTabSz="914400" eaLnBrk="1" fontAlgn="auto" latinLnBrk="0" hangingPunct="1">
              <a:lnSpc>
                <a:spcPct val="100000"/>
              </a:lnSpc>
              <a:spcBef>
                <a:spcPts val="1417"/>
              </a:spcBef>
              <a:spcAft>
                <a:spcPts val="0"/>
              </a:spcAft>
              <a:buClrTx/>
              <a:buSzPct val="45000"/>
              <a:buFont typeface="Wingdings" charset="2"/>
              <a:buChar char=""/>
              <a:tabLst/>
              <a:defRPr/>
            </a:pPr>
            <a:r>
              <a:rPr kumimoji="0" lang="en-US" sz="3400" b="1" i="0" u="none" strike="noStrike" kern="0" cap="none" spc="-1" normalizeH="0" baseline="0" noProof="0" dirty="0">
                <a:ln>
                  <a:noFill/>
                </a:ln>
                <a:solidFill>
                  <a:prstClr val="black"/>
                </a:solidFill>
                <a:effectLst/>
                <a:uLnTx/>
                <a:uFillTx/>
                <a:latin typeface="Arial"/>
              </a:rPr>
              <a:t>Expected impact of </a:t>
            </a:r>
            <a:r>
              <a:rPr kumimoji="0" lang="en-US" sz="3400" b="1" i="0" u="none" strike="noStrike" kern="0" cap="none" spc="-1" normalizeH="0" baseline="0" noProof="0" dirty="0" err="1">
                <a:ln>
                  <a:noFill/>
                </a:ln>
                <a:solidFill>
                  <a:prstClr val="black"/>
                </a:solidFill>
                <a:effectLst/>
                <a:uLnTx/>
                <a:uFillTx/>
                <a:latin typeface="Arial"/>
              </a:rPr>
              <a:t>backoff</a:t>
            </a:r>
            <a:r>
              <a:rPr kumimoji="0" lang="en-US" sz="3400" b="1" i="0" u="none" strike="noStrike" kern="0" cap="none" spc="-1" normalizeH="0" baseline="0" noProof="0" dirty="0">
                <a:ln>
                  <a:noFill/>
                </a:ln>
                <a:solidFill>
                  <a:prstClr val="black"/>
                </a:solidFill>
                <a:effectLst/>
                <a:uLnTx/>
                <a:uFillTx/>
                <a:latin typeface="Arial"/>
              </a:rPr>
              <a:t> suspension</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3000" b="0" i="0" u="none" strike="noStrike" kern="0" cap="none" spc="-1" normalizeH="0" baseline="0" noProof="0" dirty="0">
                <a:ln>
                  <a:noFill/>
                </a:ln>
                <a:solidFill>
                  <a:prstClr val="black"/>
                </a:solidFill>
                <a:effectLst/>
                <a:uLnTx/>
                <a:uFillTx/>
                <a:latin typeface="Arial"/>
              </a:rPr>
              <a:t>Improve packet delivery reliability due to less frame drop caused by backoff failure</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3000" b="0" i="0" u="none" strike="noStrike" kern="0" cap="none" spc="-1" normalizeH="0" baseline="0" noProof="0" dirty="0">
                <a:ln>
                  <a:noFill/>
                </a:ln>
                <a:solidFill>
                  <a:prstClr val="black"/>
                </a:solidFill>
                <a:effectLst/>
                <a:uLnTx/>
                <a:uFillTx/>
                <a:latin typeface="Arial"/>
              </a:rPr>
              <a:t>Increase latency due to longer backoff time</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r>
              <a:rPr kumimoji="0" lang="en-US" sz="3000" b="0" i="0" u="none" strike="noStrike" kern="0" cap="none" spc="-1" normalizeH="0" baseline="0" noProof="0" dirty="0">
                <a:ln>
                  <a:noFill/>
                </a:ln>
                <a:solidFill>
                  <a:prstClr val="black"/>
                </a:solidFill>
                <a:effectLst/>
                <a:uLnTx/>
                <a:uFillTx/>
                <a:latin typeface="Arial"/>
              </a:rPr>
              <a:t>Reduce number of backoffs</a:t>
            </a:r>
          </a:p>
          <a:p>
            <a:pPr marL="1479960" marR="0" lvl="2" indent="-457200" defTabSz="914400" eaLnBrk="1" fontAlgn="auto" latinLnBrk="0" hangingPunct="1">
              <a:lnSpc>
                <a:spcPct val="100000"/>
              </a:lnSpc>
              <a:spcBef>
                <a:spcPts val="1417"/>
              </a:spcBef>
              <a:spcAft>
                <a:spcPts val="0"/>
              </a:spcAft>
              <a:buClrTx/>
              <a:buSzPct val="45000"/>
              <a:buFont typeface="Wingdings" panose="05000000000000000000" pitchFamily="2" charset="2"/>
              <a:buChar char="v"/>
              <a:tabLst/>
              <a:defRPr/>
            </a:pPr>
            <a:r>
              <a:rPr kumimoji="0" lang="en-US" sz="3000" b="0" i="0" u="none" strike="noStrike" kern="0" cap="none" spc="-1" normalizeH="0" baseline="0" noProof="0" dirty="0">
                <a:ln>
                  <a:noFill/>
                </a:ln>
                <a:solidFill>
                  <a:prstClr val="black"/>
                </a:solidFill>
                <a:effectLst/>
                <a:uLnTx/>
                <a:uFillTx/>
                <a:latin typeface="Arial"/>
              </a:rPr>
              <a:t>JJ-300.10 performs re-backoff only if busy channel starts in CCA period</a:t>
            </a:r>
          </a:p>
          <a:p>
            <a:pPr marL="1479960" marR="0" lvl="2" indent="-457200" defTabSz="914400" eaLnBrk="1" fontAlgn="auto" latinLnBrk="0" hangingPunct="1">
              <a:lnSpc>
                <a:spcPct val="100000"/>
              </a:lnSpc>
              <a:spcBef>
                <a:spcPts val="1417"/>
              </a:spcBef>
              <a:spcAft>
                <a:spcPts val="0"/>
              </a:spcAft>
              <a:buClrTx/>
              <a:buSzPct val="45000"/>
              <a:buFont typeface="Wingdings" panose="05000000000000000000" pitchFamily="2" charset="2"/>
              <a:buChar char="v"/>
              <a:tabLst/>
              <a:defRPr/>
            </a:pPr>
            <a:r>
              <a:rPr kumimoji="0" lang="en-US" sz="3000" b="0" i="0" u="none" strike="noStrike" kern="0" cap="none" spc="-1" normalizeH="0" baseline="0" noProof="0" dirty="0">
                <a:ln>
                  <a:noFill/>
                </a:ln>
                <a:solidFill>
                  <a:prstClr val="black"/>
                </a:solidFill>
                <a:effectLst/>
                <a:uLnTx/>
                <a:uFillTx/>
                <a:latin typeface="Arial"/>
              </a:rPr>
              <a:t>802.15.4 performs re-backoff if channel is busy in CCA period</a:t>
            </a:r>
          </a:p>
          <a:p>
            <a:pPr marL="908460" marR="0" lvl="1" indent="-342900" defTabSz="914400" eaLnBrk="1" fontAlgn="auto" latinLnBrk="0" hangingPunct="1">
              <a:lnSpc>
                <a:spcPct val="100000"/>
              </a:lnSpc>
              <a:spcBef>
                <a:spcPts val="1417"/>
              </a:spcBef>
              <a:spcAft>
                <a:spcPts val="0"/>
              </a:spcAft>
              <a:buClrTx/>
              <a:buSzPct val="45000"/>
              <a:buFont typeface="Wingdings" panose="05000000000000000000" pitchFamily="2" charset="2"/>
              <a:buChar char="q"/>
              <a:tabLst/>
              <a:defRPr/>
            </a:pPr>
            <a:endParaRPr kumimoji="0" lang="en-US" sz="2400" b="0" i="0" u="none" strike="noStrike" kern="0" cap="none" spc="-1" normalizeH="0" baseline="0" noProof="0" dirty="0">
              <a:ln>
                <a:noFill/>
              </a:ln>
              <a:solidFill>
                <a:prstClr val="black"/>
              </a:solidFill>
              <a:effectLst/>
              <a:uLnTx/>
              <a:uFillTx/>
              <a:latin typeface="Arial"/>
            </a:endParaRPr>
          </a:p>
        </p:txBody>
      </p:sp>
      <p:sp>
        <p:nvSpPr>
          <p:cNvPr id="16" name="Rectangle 15">
            <a:extLst>
              <a:ext uri="{FF2B5EF4-FFF2-40B4-BE49-F238E27FC236}">
                <a16:creationId xmlns:a16="http://schemas.microsoft.com/office/drawing/2014/main" id="{3557AEE4-A073-4BCF-B855-0A1095C8ECB6}"/>
              </a:ext>
            </a:extLst>
          </p:cNvPr>
          <p:cNvSpPr/>
          <p:nvPr/>
        </p:nvSpPr>
        <p:spPr>
          <a:xfrm>
            <a:off x="2582254" y="2973287"/>
            <a:ext cx="2498708" cy="804465"/>
          </a:xfrm>
          <a:custGeom>
            <a:avLst/>
            <a:gdLst>
              <a:gd name="connsiteX0" fmla="*/ 0 w 2498708"/>
              <a:gd name="connsiteY0" fmla="*/ 0 h 804465"/>
              <a:gd name="connsiteX1" fmla="*/ 449767 w 2498708"/>
              <a:gd name="connsiteY1" fmla="*/ 0 h 804465"/>
              <a:gd name="connsiteX2" fmla="*/ 999483 w 2498708"/>
              <a:gd name="connsiteY2" fmla="*/ 0 h 804465"/>
              <a:gd name="connsiteX3" fmla="*/ 1424264 w 2498708"/>
              <a:gd name="connsiteY3" fmla="*/ 0 h 804465"/>
              <a:gd name="connsiteX4" fmla="*/ 1849044 w 2498708"/>
              <a:gd name="connsiteY4" fmla="*/ 0 h 804465"/>
              <a:gd name="connsiteX5" fmla="*/ 2498708 w 2498708"/>
              <a:gd name="connsiteY5" fmla="*/ 0 h 804465"/>
              <a:gd name="connsiteX6" fmla="*/ 2498708 w 2498708"/>
              <a:gd name="connsiteY6" fmla="*/ 394188 h 804465"/>
              <a:gd name="connsiteX7" fmla="*/ 2498708 w 2498708"/>
              <a:gd name="connsiteY7" fmla="*/ 804465 h 804465"/>
              <a:gd name="connsiteX8" fmla="*/ 1948992 w 2498708"/>
              <a:gd name="connsiteY8" fmla="*/ 804465 h 804465"/>
              <a:gd name="connsiteX9" fmla="*/ 1424264 w 2498708"/>
              <a:gd name="connsiteY9" fmla="*/ 804465 h 804465"/>
              <a:gd name="connsiteX10" fmla="*/ 999483 w 2498708"/>
              <a:gd name="connsiteY10" fmla="*/ 804465 h 804465"/>
              <a:gd name="connsiteX11" fmla="*/ 549716 w 2498708"/>
              <a:gd name="connsiteY11" fmla="*/ 804465 h 804465"/>
              <a:gd name="connsiteX12" fmla="*/ 0 w 2498708"/>
              <a:gd name="connsiteY12" fmla="*/ 804465 h 804465"/>
              <a:gd name="connsiteX13" fmla="*/ 0 w 2498708"/>
              <a:gd name="connsiteY13" fmla="*/ 402233 h 804465"/>
              <a:gd name="connsiteX14" fmla="*/ 0 w 2498708"/>
              <a:gd name="connsiteY14" fmla="*/ 0 h 804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498708" h="804465" extrusionOk="0">
                <a:moveTo>
                  <a:pt x="0" y="0"/>
                </a:moveTo>
                <a:cubicBezTo>
                  <a:pt x="121340" y="-23380"/>
                  <a:pt x="258774" y="9717"/>
                  <a:pt x="449767" y="0"/>
                </a:cubicBezTo>
                <a:cubicBezTo>
                  <a:pt x="640760" y="-9717"/>
                  <a:pt x="727410" y="31509"/>
                  <a:pt x="999483" y="0"/>
                </a:cubicBezTo>
                <a:cubicBezTo>
                  <a:pt x="1271556" y="-31509"/>
                  <a:pt x="1241526" y="31956"/>
                  <a:pt x="1424264" y="0"/>
                </a:cubicBezTo>
                <a:cubicBezTo>
                  <a:pt x="1607002" y="-31956"/>
                  <a:pt x="1727349" y="15031"/>
                  <a:pt x="1849044" y="0"/>
                </a:cubicBezTo>
                <a:cubicBezTo>
                  <a:pt x="1970739" y="-15031"/>
                  <a:pt x="2283331" y="39526"/>
                  <a:pt x="2498708" y="0"/>
                </a:cubicBezTo>
                <a:cubicBezTo>
                  <a:pt x="2531120" y="138888"/>
                  <a:pt x="2491004" y="277797"/>
                  <a:pt x="2498708" y="394188"/>
                </a:cubicBezTo>
                <a:cubicBezTo>
                  <a:pt x="2506412" y="510579"/>
                  <a:pt x="2461613" y="721113"/>
                  <a:pt x="2498708" y="804465"/>
                </a:cubicBezTo>
                <a:cubicBezTo>
                  <a:pt x="2291200" y="856859"/>
                  <a:pt x="2077678" y="803648"/>
                  <a:pt x="1948992" y="804465"/>
                </a:cubicBezTo>
                <a:cubicBezTo>
                  <a:pt x="1820306" y="805282"/>
                  <a:pt x="1612566" y="759229"/>
                  <a:pt x="1424264" y="804465"/>
                </a:cubicBezTo>
                <a:cubicBezTo>
                  <a:pt x="1235962" y="849701"/>
                  <a:pt x="1101184" y="775733"/>
                  <a:pt x="999483" y="804465"/>
                </a:cubicBezTo>
                <a:cubicBezTo>
                  <a:pt x="897782" y="833197"/>
                  <a:pt x="734659" y="797365"/>
                  <a:pt x="549716" y="804465"/>
                </a:cubicBezTo>
                <a:cubicBezTo>
                  <a:pt x="364773" y="811565"/>
                  <a:pt x="258435" y="745130"/>
                  <a:pt x="0" y="804465"/>
                </a:cubicBezTo>
                <a:cubicBezTo>
                  <a:pt x="-8124" y="704918"/>
                  <a:pt x="22167" y="510925"/>
                  <a:pt x="0" y="402233"/>
                </a:cubicBezTo>
                <a:cubicBezTo>
                  <a:pt x="-22167" y="293541"/>
                  <a:pt x="43432" y="171160"/>
                  <a:pt x="0" y="0"/>
                </a:cubicBezTo>
                <a:close/>
              </a:path>
            </a:pathLst>
          </a:custGeom>
          <a:noFill/>
          <a:ln w="25400" cap="flat" cmpd="sng" algn="ctr">
            <a:solidFill>
              <a:srgbClr val="FF0000"/>
            </a:solidFill>
            <a:prstDash val="solid"/>
            <a:miter/>
            <a:extLst>
              <a:ext uri="{C807C97D-BFC1-408E-A445-0C87EB9F89A2}">
                <ask:lineSketchStyleProps xmlns:ask="http://schemas.microsoft.com/office/drawing/2018/sketchyshapes" sd="1232580725">
                  <a:prstGeom prst="rect">
                    <a:avLst/>
                  </a:prstGeom>
                  <ask:type>
                    <ask:lineSketchScribble/>
                  </ask:type>
                </ask:lineSketchStyleProps>
              </a:ext>
            </a:extLst>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ndParaRPr>
          </a:p>
        </p:txBody>
      </p:sp>
      <p:sp>
        <p:nvSpPr>
          <p:cNvPr id="17" name="Speech Bubble: Rectangle 16">
            <a:extLst>
              <a:ext uri="{FF2B5EF4-FFF2-40B4-BE49-F238E27FC236}">
                <a16:creationId xmlns:a16="http://schemas.microsoft.com/office/drawing/2014/main" id="{346552A3-CDCF-453A-99EB-DC8A0FEBDBFC}"/>
              </a:ext>
            </a:extLst>
          </p:cNvPr>
          <p:cNvSpPr/>
          <p:nvPr/>
        </p:nvSpPr>
        <p:spPr>
          <a:xfrm>
            <a:off x="1067497" y="1536454"/>
            <a:ext cx="664407" cy="402184"/>
          </a:xfrm>
          <a:prstGeom prst="wedgeRectCallout">
            <a:avLst>
              <a:gd name="adj1" fmla="val 144066"/>
              <a:gd name="adj2" fmla="val 41532"/>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Arial"/>
              </a:rPr>
              <a:t>Wait</a:t>
            </a:r>
          </a:p>
        </p:txBody>
      </p:sp>
      <p:sp>
        <p:nvSpPr>
          <p:cNvPr id="18" name="Speech Bubble: Rectangle 17">
            <a:extLst>
              <a:ext uri="{FF2B5EF4-FFF2-40B4-BE49-F238E27FC236}">
                <a16:creationId xmlns:a16="http://schemas.microsoft.com/office/drawing/2014/main" id="{77CC8DCA-7137-4553-8B94-F33B08CD1ECD}"/>
              </a:ext>
            </a:extLst>
          </p:cNvPr>
          <p:cNvSpPr/>
          <p:nvPr/>
        </p:nvSpPr>
        <p:spPr>
          <a:xfrm>
            <a:off x="5218182" y="3659378"/>
            <a:ext cx="1476616" cy="483249"/>
          </a:xfrm>
          <a:prstGeom prst="wedgeRectCallout">
            <a:avLst>
              <a:gd name="adj1" fmla="val -152011"/>
              <a:gd name="adj2" fmla="val -68949"/>
            </a:avLst>
          </a:prstGeom>
          <a:solidFill>
            <a:srgbClr val="4F81BD"/>
          </a:solidFill>
          <a:ln w="25400" cap="flat" cmpd="sng" algn="ctr">
            <a:solidFill>
              <a:srgbClr val="4F81BD">
                <a:shade val="50000"/>
              </a:srgbClr>
            </a:solidFill>
            <a:prstDash val="solid"/>
            <a:miter/>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err="1">
                <a:ln>
                  <a:noFill/>
                </a:ln>
                <a:solidFill>
                  <a:prstClr val="white"/>
                </a:solidFill>
                <a:effectLst/>
                <a:uLnTx/>
                <a:uFillTx/>
                <a:latin typeface="Arial"/>
              </a:rPr>
              <a:t>Backoff</a:t>
            </a:r>
            <a:r>
              <a:rPr kumimoji="0" lang="en-US" sz="1600" b="0" i="0" u="none" strike="noStrike" kern="0" cap="none" spc="0" normalizeH="0" baseline="0" noProof="0" dirty="0">
                <a:ln>
                  <a:noFill/>
                </a:ln>
                <a:solidFill>
                  <a:prstClr val="white"/>
                </a:solidFill>
                <a:effectLst/>
                <a:uLnTx/>
                <a:uFillTx/>
                <a:latin typeface="Arial"/>
              </a:rPr>
              <a:t> suspension</a:t>
            </a:r>
          </a:p>
        </p:txBody>
      </p:sp>
    </p:spTree>
    <p:extLst>
      <p:ext uri="{BB962C8B-B14F-4D97-AF65-F5344CB8AC3E}">
        <p14:creationId xmlns:p14="http://schemas.microsoft.com/office/powerpoint/2010/main" val="3863178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a:xfrm>
            <a:off x="4470401" y="5036588"/>
            <a:ext cx="728133" cy="387773"/>
          </a:xfrm>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a:xfrm>
            <a:off x="5715006" y="6976463"/>
            <a:ext cx="3396821" cy="245533"/>
          </a:xfrm>
        </p:spPr>
        <p:txBody>
          <a:bodyPr/>
          <a:lstStyle/>
          <a:p>
            <a:r>
              <a:rPr lang="da-DK" dirty="0"/>
              <a:t>Jianlin Guo et al, MERL</a:t>
            </a:r>
            <a:endParaRPr lang="en-GB" dirty="0"/>
          </a:p>
        </p:txBody>
      </p:sp>
      <p:sp>
        <p:nvSpPr>
          <p:cNvPr id="6" name="Date Placeholder 5"/>
          <p:cNvSpPr>
            <a:spLocks noGrp="1"/>
          </p:cNvSpPr>
          <p:nvPr>
            <p:ph type="dt" idx="15"/>
          </p:nvPr>
        </p:nvSpPr>
        <p:spPr/>
        <p:txBody>
          <a:bodyPr/>
          <a:lstStyle/>
          <a:p>
            <a:r>
              <a:rPr lang="en-US" dirty="0"/>
              <a:t>March 2023</a:t>
            </a:r>
            <a:endParaRPr lang="en-GB" dirty="0"/>
          </a:p>
        </p:txBody>
      </p:sp>
      <p:sp>
        <p:nvSpPr>
          <p:cNvPr id="319" name="Title 1">
            <a:extLst>
              <a:ext uri="{FF2B5EF4-FFF2-40B4-BE49-F238E27FC236}">
                <a16:creationId xmlns:a16="http://schemas.microsoft.com/office/drawing/2014/main" id="{AE67E81B-5CA3-4184-8C9B-88029D305A8B}"/>
              </a:ext>
            </a:extLst>
          </p:cNvPr>
          <p:cNvSpPr txBox="1">
            <a:spLocks/>
          </p:cNvSpPr>
          <p:nvPr/>
        </p:nvSpPr>
        <p:spPr>
          <a:xfrm>
            <a:off x="536352" y="650164"/>
            <a:ext cx="8228880" cy="52316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buClrTx/>
              <a:buSzTx/>
              <a:buFontTx/>
              <a:buNone/>
            </a:pPr>
            <a:r>
              <a:rPr lang="en-US" sz="2400" b="1" dirty="0">
                <a:solidFill>
                  <a:prstClr val="black"/>
                </a:solidFill>
                <a:latin typeface="Arial"/>
              </a:rPr>
              <a:t>Re-Backoff Difference Between JJ-300.10 and 802.15.4</a:t>
            </a:r>
          </a:p>
        </p:txBody>
      </p:sp>
      <p:sp>
        <p:nvSpPr>
          <p:cNvPr id="320" name="TextBox 319">
            <a:extLst>
              <a:ext uri="{FF2B5EF4-FFF2-40B4-BE49-F238E27FC236}">
                <a16:creationId xmlns:a16="http://schemas.microsoft.com/office/drawing/2014/main" id="{E10D528E-E3EB-4818-9045-977C89903114}"/>
              </a:ext>
            </a:extLst>
          </p:cNvPr>
          <p:cNvSpPr txBox="1"/>
          <p:nvPr/>
        </p:nvSpPr>
        <p:spPr>
          <a:xfrm>
            <a:off x="2770403" y="1083727"/>
            <a:ext cx="4041369" cy="338554"/>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600" b="1" dirty="0">
                <a:solidFill>
                  <a:prstClr val="black"/>
                </a:solidFill>
                <a:latin typeface="Arial"/>
              </a:rPr>
              <a:t>Scenario-1:Other TX starts before CCA</a:t>
            </a:r>
          </a:p>
        </p:txBody>
      </p:sp>
      <p:cxnSp>
        <p:nvCxnSpPr>
          <p:cNvPr id="394" name="Straight Connector 393">
            <a:extLst>
              <a:ext uri="{FF2B5EF4-FFF2-40B4-BE49-F238E27FC236}">
                <a16:creationId xmlns:a16="http://schemas.microsoft.com/office/drawing/2014/main" id="{AABE7020-8632-4F3A-9A09-7634CC017309}"/>
              </a:ext>
            </a:extLst>
          </p:cNvPr>
          <p:cNvCxnSpPr/>
          <p:nvPr/>
        </p:nvCxnSpPr>
        <p:spPr>
          <a:xfrm>
            <a:off x="1623934" y="1826715"/>
            <a:ext cx="6934200" cy="0"/>
          </a:xfrm>
          <a:prstGeom prst="line">
            <a:avLst/>
          </a:prstGeom>
          <a:noFill/>
          <a:ln w="25400" cap="flat" cmpd="sng" algn="ctr">
            <a:solidFill>
              <a:sysClr val="windowText" lastClr="000000"/>
            </a:solidFill>
            <a:prstDash val="solid"/>
            <a:miter/>
            <a:tailEnd type="triangle"/>
          </a:ln>
          <a:effectLst/>
        </p:spPr>
      </p:cxnSp>
      <p:cxnSp>
        <p:nvCxnSpPr>
          <p:cNvPr id="395" name="Straight Connector 394">
            <a:extLst>
              <a:ext uri="{FF2B5EF4-FFF2-40B4-BE49-F238E27FC236}">
                <a16:creationId xmlns:a16="http://schemas.microsoft.com/office/drawing/2014/main" id="{F33CCEEF-EEFB-4634-8DBA-DD2EDA17C2AF}"/>
              </a:ext>
            </a:extLst>
          </p:cNvPr>
          <p:cNvCxnSpPr/>
          <p:nvPr/>
        </p:nvCxnSpPr>
        <p:spPr>
          <a:xfrm>
            <a:off x="1591630" y="2542338"/>
            <a:ext cx="6934200" cy="0"/>
          </a:xfrm>
          <a:prstGeom prst="line">
            <a:avLst/>
          </a:prstGeom>
          <a:noFill/>
          <a:ln w="25400" cap="flat" cmpd="sng" algn="ctr">
            <a:solidFill>
              <a:sysClr val="windowText" lastClr="000000"/>
            </a:solidFill>
            <a:prstDash val="solid"/>
            <a:miter/>
            <a:tailEnd type="triangle"/>
          </a:ln>
          <a:effectLst/>
        </p:spPr>
      </p:cxnSp>
      <p:sp>
        <p:nvSpPr>
          <p:cNvPr id="396" name="TextBox 395">
            <a:extLst>
              <a:ext uri="{FF2B5EF4-FFF2-40B4-BE49-F238E27FC236}">
                <a16:creationId xmlns:a16="http://schemas.microsoft.com/office/drawing/2014/main" id="{1D452852-9587-45CE-A5F3-1CB30631D8EE}"/>
              </a:ext>
            </a:extLst>
          </p:cNvPr>
          <p:cNvSpPr txBox="1"/>
          <p:nvPr/>
        </p:nvSpPr>
        <p:spPr>
          <a:xfrm>
            <a:off x="798672" y="1584909"/>
            <a:ext cx="780741" cy="461665"/>
          </a:xfrm>
          <a:prstGeom prst="rect">
            <a:avLst/>
          </a:prstGeom>
          <a:noFill/>
          <a:ln w="12700">
            <a:solidFill>
              <a:srgbClr val="000000"/>
            </a:solid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Other devices</a:t>
            </a:r>
          </a:p>
        </p:txBody>
      </p:sp>
      <p:sp>
        <p:nvSpPr>
          <p:cNvPr id="397" name="Rectangle 396">
            <a:extLst>
              <a:ext uri="{FF2B5EF4-FFF2-40B4-BE49-F238E27FC236}">
                <a16:creationId xmlns:a16="http://schemas.microsoft.com/office/drawing/2014/main" id="{679C7B8E-EF12-46C7-8B7A-2FB26659EBAE}"/>
              </a:ext>
            </a:extLst>
          </p:cNvPr>
          <p:cNvSpPr/>
          <p:nvPr/>
        </p:nvSpPr>
        <p:spPr>
          <a:xfrm>
            <a:off x="3213984" y="1521619"/>
            <a:ext cx="1042364" cy="299777"/>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398" name="TextBox 397">
            <a:extLst>
              <a:ext uri="{FF2B5EF4-FFF2-40B4-BE49-F238E27FC236}">
                <a16:creationId xmlns:a16="http://schemas.microsoft.com/office/drawing/2014/main" id="{F80CD0F7-9E41-441A-B56D-CADACC41F54E}"/>
              </a:ext>
            </a:extLst>
          </p:cNvPr>
          <p:cNvSpPr txBox="1"/>
          <p:nvPr/>
        </p:nvSpPr>
        <p:spPr>
          <a:xfrm>
            <a:off x="747303" y="2304628"/>
            <a:ext cx="825823" cy="461665"/>
          </a:xfrm>
          <a:prstGeom prst="rect">
            <a:avLst/>
          </a:prstGeom>
          <a:noFill/>
          <a:ln w="12700">
            <a:solidFill>
              <a:srgbClr val="000000"/>
            </a:solid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802.15.4 backoff</a:t>
            </a:r>
          </a:p>
        </p:txBody>
      </p:sp>
      <p:sp>
        <p:nvSpPr>
          <p:cNvPr id="399" name="TextBox 398">
            <a:extLst>
              <a:ext uri="{FF2B5EF4-FFF2-40B4-BE49-F238E27FC236}">
                <a16:creationId xmlns:a16="http://schemas.microsoft.com/office/drawing/2014/main" id="{C50DF91C-5FB3-4E0D-822B-180F4EA7B4DF}"/>
              </a:ext>
            </a:extLst>
          </p:cNvPr>
          <p:cNvSpPr txBox="1"/>
          <p:nvPr/>
        </p:nvSpPr>
        <p:spPr>
          <a:xfrm>
            <a:off x="1725202" y="2037420"/>
            <a:ext cx="453344"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Cambria Math" panose="02040503050406030204" pitchFamily="18" charset="0"/>
                <a:ea typeface="Cambria Math" panose="02040503050406030204" pitchFamily="18" charset="0"/>
              </a:rPr>
              <a:t>∇</a:t>
            </a:r>
            <a:endParaRPr lang="en-US" sz="1200" dirty="0">
              <a:solidFill>
                <a:prstClr val="black"/>
              </a:solidFill>
              <a:latin typeface="Arial"/>
            </a:endParaRPr>
          </a:p>
        </p:txBody>
      </p:sp>
      <p:sp>
        <p:nvSpPr>
          <p:cNvPr id="400" name="Rectangle 399">
            <a:extLst>
              <a:ext uri="{FF2B5EF4-FFF2-40B4-BE49-F238E27FC236}">
                <a16:creationId xmlns:a16="http://schemas.microsoft.com/office/drawing/2014/main" id="{A3B72D67-9E54-4A2C-9848-60C0A97047DB}"/>
              </a:ext>
            </a:extLst>
          </p:cNvPr>
          <p:cNvSpPr/>
          <p:nvPr/>
        </p:nvSpPr>
        <p:spPr>
          <a:xfrm>
            <a:off x="1949137" y="2252810"/>
            <a:ext cx="1866917" cy="298753"/>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401" name="Rectangle 400">
            <a:extLst>
              <a:ext uri="{FF2B5EF4-FFF2-40B4-BE49-F238E27FC236}">
                <a16:creationId xmlns:a16="http://schemas.microsoft.com/office/drawing/2014/main" id="{529BC609-316C-42C7-B1A0-B5E6BBC7BFEF}"/>
              </a:ext>
            </a:extLst>
          </p:cNvPr>
          <p:cNvSpPr/>
          <p:nvPr/>
        </p:nvSpPr>
        <p:spPr>
          <a:xfrm>
            <a:off x="3816054" y="2259915"/>
            <a:ext cx="550592" cy="282932"/>
          </a:xfrm>
          <a:prstGeom prst="rect">
            <a:avLst/>
          </a:prstGeom>
          <a:solidFill>
            <a:srgbClr val="0070C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sp>
        <p:nvSpPr>
          <p:cNvPr id="402" name="TextBox 401">
            <a:extLst>
              <a:ext uri="{FF2B5EF4-FFF2-40B4-BE49-F238E27FC236}">
                <a16:creationId xmlns:a16="http://schemas.microsoft.com/office/drawing/2014/main" id="{39DB642E-C718-4915-8B78-A16B1DF58A40}"/>
              </a:ext>
            </a:extLst>
          </p:cNvPr>
          <p:cNvSpPr txBox="1"/>
          <p:nvPr/>
        </p:nvSpPr>
        <p:spPr>
          <a:xfrm>
            <a:off x="7936775" y="1824659"/>
            <a:ext cx="69908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Time</a:t>
            </a:r>
          </a:p>
        </p:txBody>
      </p:sp>
      <p:sp>
        <p:nvSpPr>
          <p:cNvPr id="403" name="TextBox 402">
            <a:extLst>
              <a:ext uri="{FF2B5EF4-FFF2-40B4-BE49-F238E27FC236}">
                <a16:creationId xmlns:a16="http://schemas.microsoft.com/office/drawing/2014/main" id="{463FEE5F-1B9E-436C-85AB-B1FD4C914C4D}"/>
              </a:ext>
            </a:extLst>
          </p:cNvPr>
          <p:cNvSpPr txBox="1"/>
          <p:nvPr/>
        </p:nvSpPr>
        <p:spPr>
          <a:xfrm>
            <a:off x="7923962" y="2530271"/>
            <a:ext cx="69908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Time</a:t>
            </a:r>
          </a:p>
        </p:txBody>
      </p:sp>
      <p:cxnSp>
        <p:nvCxnSpPr>
          <p:cNvPr id="404" name="Straight Connector 403">
            <a:extLst>
              <a:ext uri="{FF2B5EF4-FFF2-40B4-BE49-F238E27FC236}">
                <a16:creationId xmlns:a16="http://schemas.microsoft.com/office/drawing/2014/main" id="{3DEDE725-35EA-4249-92C1-4D9771974008}"/>
              </a:ext>
            </a:extLst>
          </p:cNvPr>
          <p:cNvCxnSpPr/>
          <p:nvPr/>
        </p:nvCxnSpPr>
        <p:spPr>
          <a:xfrm>
            <a:off x="1572283" y="3392668"/>
            <a:ext cx="6934200" cy="0"/>
          </a:xfrm>
          <a:prstGeom prst="line">
            <a:avLst/>
          </a:prstGeom>
          <a:noFill/>
          <a:ln w="25400" cap="flat" cmpd="sng" algn="ctr">
            <a:solidFill>
              <a:sysClr val="windowText" lastClr="000000"/>
            </a:solidFill>
            <a:prstDash val="solid"/>
            <a:miter/>
            <a:tailEnd type="triangle"/>
          </a:ln>
          <a:effectLst/>
        </p:spPr>
      </p:cxnSp>
      <p:sp>
        <p:nvSpPr>
          <p:cNvPr id="405" name="TextBox 404">
            <a:extLst>
              <a:ext uri="{FF2B5EF4-FFF2-40B4-BE49-F238E27FC236}">
                <a16:creationId xmlns:a16="http://schemas.microsoft.com/office/drawing/2014/main" id="{F1C80ABE-7A23-400C-8CC5-806A14D45A62}"/>
              </a:ext>
            </a:extLst>
          </p:cNvPr>
          <p:cNvSpPr txBox="1"/>
          <p:nvPr/>
        </p:nvSpPr>
        <p:spPr>
          <a:xfrm>
            <a:off x="691952" y="3154958"/>
            <a:ext cx="884410" cy="461665"/>
          </a:xfrm>
          <a:prstGeom prst="rect">
            <a:avLst/>
          </a:prstGeom>
          <a:noFill/>
          <a:ln w="12700">
            <a:solidFill>
              <a:srgbClr val="000000"/>
            </a:solid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JJ-300.10 backoff</a:t>
            </a:r>
          </a:p>
        </p:txBody>
      </p:sp>
      <p:sp>
        <p:nvSpPr>
          <p:cNvPr id="406" name="TextBox 405">
            <a:extLst>
              <a:ext uri="{FF2B5EF4-FFF2-40B4-BE49-F238E27FC236}">
                <a16:creationId xmlns:a16="http://schemas.microsoft.com/office/drawing/2014/main" id="{2B45F82E-373A-4608-AF4F-7DD69D2B385D}"/>
              </a:ext>
            </a:extLst>
          </p:cNvPr>
          <p:cNvSpPr txBox="1"/>
          <p:nvPr/>
        </p:nvSpPr>
        <p:spPr>
          <a:xfrm>
            <a:off x="1705855" y="2887750"/>
            <a:ext cx="453344"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Cambria Math" panose="02040503050406030204" pitchFamily="18" charset="0"/>
                <a:ea typeface="Cambria Math" panose="02040503050406030204" pitchFamily="18" charset="0"/>
              </a:rPr>
              <a:t>∇</a:t>
            </a:r>
            <a:endParaRPr lang="en-US" sz="1200" dirty="0">
              <a:solidFill>
                <a:prstClr val="black"/>
              </a:solidFill>
              <a:latin typeface="Arial"/>
            </a:endParaRPr>
          </a:p>
        </p:txBody>
      </p:sp>
      <p:sp>
        <p:nvSpPr>
          <p:cNvPr id="407" name="Rectangle 406">
            <a:extLst>
              <a:ext uri="{FF2B5EF4-FFF2-40B4-BE49-F238E27FC236}">
                <a16:creationId xmlns:a16="http://schemas.microsoft.com/office/drawing/2014/main" id="{FE157379-6F3F-4CE3-AD58-17EB30BAE9AC}"/>
              </a:ext>
            </a:extLst>
          </p:cNvPr>
          <p:cNvSpPr/>
          <p:nvPr/>
        </p:nvSpPr>
        <p:spPr>
          <a:xfrm>
            <a:off x="4780135" y="3101718"/>
            <a:ext cx="1134149" cy="293856"/>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408" name="Rectangle 407">
            <a:extLst>
              <a:ext uri="{FF2B5EF4-FFF2-40B4-BE49-F238E27FC236}">
                <a16:creationId xmlns:a16="http://schemas.microsoft.com/office/drawing/2014/main" id="{36D26527-6E9D-4B0B-A4D9-2D44D7F0803B}"/>
              </a:ext>
            </a:extLst>
          </p:cNvPr>
          <p:cNvSpPr/>
          <p:nvPr/>
        </p:nvSpPr>
        <p:spPr>
          <a:xfrm>
            <a:off x="5878280" y="3101718"/>
            <a:ext cx="550592" cy="295656"/>
          </a:xfrm>
          <a:prstGeom prst="rect">
            <a:avLst/>
          </a:prstGeom>
          <a:solidFill>
            <a:srgbClr val="0070C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sp>
        <p:nvSpPr>
          <p:cNvPr id="409" name="TextBox 408">
            <a:extLst>
              <a:ext uri="{FF2B5EF4-FFF2-40B4-BE49-F238E27FC236}">
                <a16:creationId xmlns:a16="http://schemas.microsoft.com/office/drawing/2014/main" id="{02CA5152-9868-439B-B6D4-C312C4BF2E38}"/>
              </a:ext>
            </a:extLst>
          </p:cNvPr>
          <p:cNvSpPr txBox="1"/>
          <p:nvPr/>
        </p:nvSpPr>
        <p:spPr>
          <a:xfrm>
            <a:off x="7904615" y="3380601"/>
            <a:ext cx="69908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Time</a:t>
            </a:r>
          </a:p>
        </p:txBody>
      </p:sp>
      <p:sp>
        <p:nvSpPr>
          <p:cNvPr id="410" name="Rectangle 409">
            <a:extLst>
              <a:ext uri="{FF2B5EF4-FFF2-40B4-BE49-F238E27FC236}">
                <a16:creationId xmlns:a16="http://schemas.microsoft.com/office/drawing/2014/main" id="{8B5560C4-C30A-4EB0-A458-62B225751D79}"/>
              </a:ext>
            </a:extLst>
          </p:cNvPr>
          <p:cNvSpPr/>
          <p:nvPr/>
        </p:nvSpPr>
        <p:spPr>
          <a:xfrm>
            <a:off x="1917023" y="3105083"/>
            <a:ext cx="550592" cy="282932"/>
          </a:xfrm>
          <a:prstGeom prst="rect">
            <a:avLst/>
          </a:prstGeom>
          <a:solidFill>
            <a:srgbClr val="92D05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LIFS</a:t>
            </a:r>
          </a:p>
        </p:txBody>
      </p:sp>
      <p:sp>
        <p:nvSpPr>
          <p:cNvPr id="411" name="Rectangle 410">
            <a:extLst>
              <a:ext uri="{FF2B5EF4-FFF2-40B4-BE49-F238E27FC236}">
                <a16:creationId xmlns:a16="http://schemas.microsoft.com/office/drawing/2014/main" id="{C839A075-EC70-4E8E-A5A7-78B27B7BB46A}"/>
              </a:ext>
            </a:extLst>
          </p:cNvPr>
          <p:cNvSpPr/>
          <p:nvPr/>
        </p:nvSpPr>
        <p:spPr>
          <a:xfrm>
            <a:off x="2456147" y="3101718"/>
            <a:ext cx="756085" cy="284876"/>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412" name="Rectangle 411">
            <a:extLst>
              <a:ext uri="{FF2B5EF4-FFF2-40B4-BE49-F238E27FC236}">
                <a16:creationId xmlns:a16="http://schemas.microsoft.com/office/drawing/2014/main" id="{B0A42687-2A06-4A90-8C6C-D40B721A5C5C}"/>
              </a:ext>
            </a:extLst>
          </p:cNvPr>
          <p:cNvSpPr/>
          <p:nvPr/>
        </p:nvSpPr>
        <p:spPr>
          <a:xfrm>
            <a:off x="3212232" y="3101718"/>
            <a:ext cx="1020956" cy="284877"/>
          </a:xfrm>
          <a:prstGeom prst="rect">
            <a:avLst/>
          </a:prstGeom>
          <a:no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Suspension</a:t>
            </a:r>
          </a:p>
        </p:txBody>
      </p:sp>
      <p:sp>
        <p:nvSpPr>
          <p:cNvPr id="413" name="Rectangle 412">
            <a:extLst>
              <a:ext uri="{FF2B5EF4-FFF2-40B4-BE49-F238E27FC236}">
                <a16:creationId xmlns:a16="http://schemas.microsoft.com/office/drawing/2014/main" id="{64B5E2B4-FB0C-46DB-B4A4-42D7251E00A8}"/>
              </a:ext>
            </a:extLst>
          </p:cNvPr>
          <p:cNvSpPr/>
          <p:nvPr/>
        </p:nvSpPr>
        <p:spPr>
          <a:xfrm>
            <a:off x="6418340" y="3101719"/>
            <a:ext cx="592310" cy="291832"/>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414" name="TextBox 413">
            <a:extLst>
              <a:ext uri="{FF2B5EF4-FFF2-40B4-BE49-F238E27FC236}">
                <a16:creationId xmlns:a16="http://schemas.microsoft.com/office/drawing/2014/main" id="{9C676023-431F-4BCA-A1E0-9AD89CACE9B8}"/>
              </a:ext>
            </a:extLst>
          </p:cNvPr>
          <p:cNvSpPr txBox="1"/>
          <p:nvPr/>
        </p:nvSpPr>
        <p:spPr>
          <a:xfrm>
            <a:off x="1484236" y="1875876"/>
            <a:ext cx="1026212" cy="28405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TX request</a:t>
            </a:r>
          </a:p>
        </p:txBody>
      </p:sp>
      <p:sp>
        <p:nvSpPr>
          <p:cNvPr id="415" name="Rectangle 414">
            <a:extLst>
              <a:ext uri="{FF2B5EF4-FFF2-40B4-BE49-F238E27FC236}">
                <a16:creationId xmlns:a16="http://schemas.microsoft.com/office/drawing/2014/main" id="{79FBB3E7-BEB2-4EB2-AB2C-4556BCFFEAA8}"/>
              </a:ext>
            </a:extLst>
          </p:cNvPr>
          <p:cNvSpPr/>
          <p:nvPr/>
        </p:nvSpPr>
        <p:spPr>
          <a:xfrm>
            <a:off x="4364360" y="2253444"/>
            <a:ext cx="1042364" cy="299777"/>
          </a:xfrm>
          <a:prstGeom prst="rect">
            <a:avLst/>
          </a:prstGeom>
          <a:no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Re-Backoff</a:t>
            </a:r>
          </a:p>
        </p:txBody>
      </p:sp>
      <p:sp>
        <p:nvSpPr>
          <p:cNvPr id="416" name="TextBox 415">
            <a:extLst>
              <a:ext uri="{FF2B5EF4-FFF2-40B4-BE49-F238E27FC236}">
                <a16:creationId xmlns:a16="http://schemas.microsoft.com/office/drawing/2014/main" id="{C4675D45-9C8D-4E1E-8F01-AAAA8138C4B4}"/>
              </a:ext>
            </a:extLst>
          </p:cNvPr>
          <p:cNvSpPr txBox="1"/>
          <p:nvPr/>
        </p:nvSpPr>
        <p:spPr>
          <a:xfrm>
            <a:off x="1403917" y="2721496"/>
            <a:ext cx="1026212" cy="28405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TX request</a:t>
            </a:r>
          </a:p>
        </p:txBody>
      </p:sp>
      <p:cxnSp>
        <p:nvCxnSpPr>
          <p:cNvPr id="417" name="Straight Connector 416">
            <a:extLst>
              <a:ext uri="{FF2B5EF4-FFF2-40B4-BE49-F238E27FC236}">
                <a16:creationId xmlns:a16="http://schemas.microsoft.com/office/drawing/2014/main" id="{F2C14BB9-BD8C-40A6-A259-1A1AFAE802C9}"/>
              </a:ext>
            </a:extLst>
          </p:cNvPr>
          <p:cNvCxnSpPr>
            <a:cxnSpLocks/>
          </p:cNvCxnSpPr>
          <p:nvPr/>
        </p:nvCxnSpPr>
        <p:spPr>
          <a:xfrm>
            <a:off x="3197636" y="1521619"/>
            <a:ext cx="14596" cy="1870453"/>
          </a:xfrm>
          <a:prstGeom prst="line">
            <a:avLst/>
          </a:prstGeom>
          <a:noFill/>
          <a:ln w="19050" cap="flat" cmpd="sng" algn="ctr">
            <a:solidFill>
              <a:srgbClr val="00B050"/>
            </a:solidFill>
            <a:prstDash val="solid"/>
            <a:miter/>
          </a:ln>
          <a:effectLst/>
        </p:spPr>
      </p:cxnSp>
      <p:sp>
        <p:nvSpPr>
          <p:cNvPr id="418" name="Rectangle 417">
            <a:extLst>
              <a:ext uri="{FF2B5EF4-FFF2-40B4-BE49-F238E27FC236}">
                <a16:creationId xmlns:a16="http://schemas.microsoft.com/office/drawing/2014/main" id="{E9859102-A63D-4E15-93BF-124FD12E8E9D}"/>
              </a:ext>
            </a:extLst>
          </p:cNvPr>
          <p:cNvSpPr/>
          <p:nvPr/>
        </p:nvSpPr>
        <p:spPr>
          <a:xfrm>
            <a:off x="4231322" y="3101718"/>
            <a:ext cx="550592" cy="282932"/>
          </a:xfrm>
          <a:prstGeom prst="rect">
            <a:avLst/>
          </a:prstGeom>
          <a:solidFill>
            <a:srgbClr val="92D05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LIFS</a:t>
            </a:r>
          </a:p>
        </p:txBody>
      </p:sp>
      <p:sp>
        <p:nvSpPr>
          <p:cNvPr id="420" name="TextBox 419">
            <a:extLst>
              <a:ext uri="{FF2B5EF4-FFF2-40B4-BE49-F238E27FC236}">
                <a16:creationId xmlns:a16="http://schemas.microsoft.com/office/drawing/2014/main" id="{9697C99D-E5CF-4BE7-A4F7-99D53C29859E}"/>
              </a:ext>
            </a:extLst>
          </p:cNvPr>
          <p:cNvSpPr txBox="1"/>
          <p:nvPr/>
        </p:nvSpPr>
        <p:spPr>
          <a:xfrm>
            <a:off x="2791206" y="3907802"/>
            <a:ext cx="4086522" cy="338554"/>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600" b="1" dirty="0">
                <a:solidFill>
                  <a:prstClr val="black"/>
                </a:solidFill>
                <a:latin typeface="Arial"/>
              </a:rPr>
              <a:t>Scenario-2: Other TX starts during CCA</a:t>
            </a:r>
          </a:p>
        </p:txBody>
      </p:sp>
      <p:sp>
        <p:nvSpPr>
          <p:cNvPr id="435" name="TextBox 434">
            <a:extLst>
              <a:ext uri="{FF2B5EF4-FFF2-40B4-BE49-F238E27FC236}">
                <a16:creationId xmlns:a16="http://schemas.microsoft.com/office/drawing/2014/main" id="{A0B15247-5F38-4F64-BA37-FD6328436AD6}"/>
              </a:ext>
            </a:extLst>
          </p:cNvPr>
          <p:cNvSpPr txBox="1"/>
          <p:nvPr/>
        </p:nvSpPr>
        <p:spPr>
          <a:xfrm>
            <a:off x="7657182" y="4305672"/>
            <a:ext cx="699082" cy="276999"/>
          </a:xfrm>
          <a:prstGeom prst="rect">
            <a:avLst/>
          </a:prstGeom>
          <a:noFill/>
        </p:spPr>
        <p:txBody>
          <a:bodyPr wrap="square" rtlCol="0">
            <a:spAutoFit/>
          </a:bodyPr>
          <a:lstStyle/>
          <a:p>
            <a:pPr algn="ctr"/>
            <a:r>
              <a:rPr lang="en-US" sz="1200" dirty="0">
                <a:latin typeface="+mn-lt"/>
              </a:rPr>
              <a:t>Time</a:t>
            </a:r>
          </a:p>
        </p:txBody>
      </p:sp>
      <p:cxnSp>
        <p:nvCxnSpPr>
          <p:cNvPr id="443" name="Straight Connector 442">
            <a:extLst>
              <a:ext uri="{FF2B5EF4-FFF2-40B4-BE49-F238E27FC236}">
                <a16:creationId xmlns:a16="http://schemas.microsoft.com/office/drawing/2014/main" id="{0CAE3B41-FB2A-41AB-9CD7-A78B5E82C7CC}"/>
              </a:ext>
            </a:extLst>
          </p:cNvPr>
          <p:cNvCxnSpPr/>
          <p:nvPr/>
        </p:nvCxnSpPr>
        <p:spPr>
          <a:xfrm>
            <a:off x="1528901" y="4924890"/>
            <a:ext cx="6934200" cy="0"/>
          </a:xfrm>
          <a:prstGeom prst="line">
            <a:avLst/>
          </a:prstGeom>
          <a:noFill/>
          <a:ln w="25400" cap="flat" cmpd="sng" algn="ctr">
            <a:solidFill>
              <a:sysClr val="windowText" lastClr="000000"/>
            </a:solidFill>
            <a:prstDash val="solid"/>
            <a:miter/>
            <a:tailEnd type="triangle"/>
          </a:ln>
          <a:effectLst/>
        </p:spPr>
      </p:cxnSp>
      <p:cxnSp>
        <p:nvCxnSpPr>
          <p:cNvPr id="444" name="Straight Connector 443">
            <a:extLst>
              <a:ext uri="{FF2B5EF4-FFF2-40B4-BE49-F238E27FC236}">
                <a16:creationId xmlns:a16="http://schemas.microsoft.com/office/drawing/2014/main" id="{F44863CD-8779-4627-87D8-B8524603BFBB}"/>
              </a:ext>
            </a:extLst>
          </p:cNvPr>
          <p:cNvCxnSpPr/>
          <p:nvPr/>
        </p:nvCxnSpPr>
        <p:spPr>
          <a:xfrm>
            <a:off x="1496597" y="5640513"/>
            <a:ext cx="6934200" cy="0"/>
          </a:xfrm>
          <a:prstGeom prst="line">
            <a:avLst/>
          </a:prstGeom>
          <a:noFill/>
          <a:ln w="25400" cap="flat" cmpd="sng" algn="ctr">
            <a:solidFill>
              <a:sysClr val="windowText" lastClr="000000"/>
            </a:solidFill>
            <a:prstDash val="solid"/>
            <a:miter/>
            <a:tailEnd type="triangle"/>
          </a:ln>
          <a:effectLst/>
        </p:spPr>
      </p:cxnSp>
      <p:sp>
        <p:nvSpPr>
          <p:cNvPr id="445" name="TextBox 444">
            <a:extLst>
              <a:ext uri="{FF2B5EF4-FFF2-40B4-BE49-F238E27FC236}">
                <a16:creationId xmlns:a16="http://schemas.microsoft.com/office/drawing/2014/main" id="{FBC7A850-DEF9-4F4B-96FC-0187C1209F9C}"/>
              </a:ext>
            </a:extLst>
          </p:cNvPr>
          <p:cNvSpPr txBox="1"/>
          <p:nvPr/>
        </p:nvSpPr>
        <p:spPr>
          <a:xfrm>
            <a:off x="703639" y="4683084"/>
            <a:ext cx="780741" cy="461665"/>
          </a:xfrm>
          <a:prstGeom prst="rect">
            <a:avLst/>
          </a:prstGeom>
          <a:noFill/>
          <a:ln w="12700">
            <a:solidFill>
              <a:srgbClr val="000000"/>
            </a:solid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Other devices</a:t>
            </a:r>
          </a:p>
        </p:txBody>
      </p:sp>
      <p:sp>
        <p:nvSpPr>
          <p:cNvPr id="446" name="Rectangle 445">
            <a:extLst>
              <a:ext uri="{FF2B5EF4-FFF2-40B4-BE49-F238E27FC236}">
                <a16:creationId xmlns:a16="http://schemas.microsoft.com/office/drawing/2014/main" id="{22A0AC18-7955-415C-91D5-598A3E70704E}"/>
              </a:ext>
            </a:extLst>
          </p:cNvPr>
          <p:cNvSpPr/>
          <p:nvPr/>
        </p:nvSpPr>
        <p:spPr>
          <a:xfrm>
            <a:off x="4330108" y="4623057"/>
            <a:ext cx="1042364" cy="299777"/>
          </a:xfrm>
          <a:prstGeom prst="rect">
            <a:avLst/>
          </a:prstGeom>
          <a:pattFill prst="pct20">
            <a:fgClr>
              <a:sysClr val="windowText" lastClr="000000"/>
            </a:fgClr>
            <a:bgClr>
              <a:sysClr val="window" lastClr="FFFFFF"/>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TX</a:t>
            </a:r>
          </a:p>
        </p:txBody>
      </p:sp>
      <p:sp>
        <p:nvSpPr>
          <p:cNvPr id="447" name="TextBox 446">
            <a:extLst>
              <a:ext uri="{FF2B5EF4-FFF2-40B4-BE49-F238E27FC236}">
                <a16:creationId xmlns:a16="http://schemas.microsoft.com/office/drawing/2014/main" id="{6A2C52B6-060B-4E28-A81E-5467AF2E23FF}"/>
              </a:ext>
            </a:extLst>
          </p:cNvPr>
          <p:cNvSpPr txBox="1"/>
          <p:nvPr/>
        </p:nvSpPr>
        <p:spPr>
          <a:xfrm>
            <a:off x="652270" y="5402803"/>
            <a:ext cx="825823" cy="461665"/>
          </a:xfrm>
          <a:prstGeom prst="rect">
            <a:avLst/>
          </a:prstGeom>
          <a:noFill/>
          <a:ln w="12700">
            <a:solidFill>
              <a:srgbClr val="000000"/>
            </a:solid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802.15.4 backoff</a:t>
            </a:r>
          </a:p>
        </p:txBody>
      </p:sp>
      <p:sp>
        <p:nvSpPr>
          <p:cNvPr id="448" name="TextBox 447">
            <a:extLst>
              <a:ext uri="{FF2B5EF4-FFF2-40B4-BE49-F238E27FC236}">
                <a16:creationId xmlns:a16="http://schemas.microsoft.com/office/drawing/2014/main" id="{8CDD26D2-A178-4096-87CD-62998BE50BEA}"/>
              </a:ext>
            </a:extLst>
          </p:cNvPr>
          <p:cNvSpPr txBox="1"/>
          <p:nvPr/>
        </p:nvSpPr>
        <p:spPr>
          <a:xfrm>
            <a:off x="1630169" y="5135595"/>
            <a:ext cx="453344"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Cambria Math" panose="02040503050406030204" pitchFamily="18" charset="0"/>
                <a:ea typeface="Cambria Math" panose="02040503050406030204" pitchFamily="18" charset="0"/>
              </a:rPr>
              <a:t>∇</a:t>
            </a:r>
            <a:endParaRPr lang="en-US" sz="1200" dirty="0">
              <a:solidFill>
                <a:prstClr val="black"/>
              </a:solidFill>
              <a:latin typeface="Arial"/>
            </a:endParaRPr>
          </a:p>
        </p:txBody>
      </p:sp>
      <p:sp>
        <p:nvSpPr>
          <p:cNvPr id="449" name="Rectangle 448">
            <a:extLst>
              <a:ext uri="{FF2B5EF4-FFF2-40B4-BE49-F238E27FC236}">
                <a16:creationId xmlns:a16="http://schemas.microsoft.com/office/drawing/2014/main" id="{0BD60505-DBB6-44B5-B06E-AE87D69A8864}"/>
              </a:ext>
            </a:extLst>
          </p:cNvPr>
          <p:cNvSpPr/>
          <p:nvPr/>
        </p:nvSpPr>
        <p:spPr>
          <a:xfrm>
            <a:off x="1854104" y="5349649"/>
            <a:ext cx="2137398" cy="300090"/>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450" name="Rectangle 449">
            <a:extLst>
              <a:ext uri="{FF2B5EF4-FFF2-40B4-BE49-F238E27FC236}">
                <a16:creationId xmlns:a16="http://schemas.microsoft.com/office/drawing/2014/main" id="{AEACF790-7F5A-425E-8B69-EB4D2068B5E0}"/>
              </a:ext>
            </a:extLst>
          </p:cNvPr>
          <p:cNvSpPr/>
          <p:nvPr/>
        </p:nvSpPr>
        <p:spPr>
          <a:xfrm>
            <a:off x="3993788" y="5354278"/>
            <a:ext cx="550592" cy="282932"/>
          </a:xfrm>
          <a:prstGeom prst="rect">
            <a:avLst/>
          </a:prstGeom>
          <a:solidFill>
            <a:srgbClr val="0070C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sp>
        <p:nvSpPr>
          <p:cNvPr id="451" name="TextBox 450">
            <a:extLst>
              <a:ext uri="{FF2B5EF4-FFF2-40B4-BE49-F238E27FC236}">
                <a16:creationId xmlns:a16="http://schemas.microsoft.com/office/drawing/2014/main" id="{29472021-7282-4895-B15A-139AD82B07DB}"/>
              </a:ext>
            </a:extLst>
          </p:cNvPr>
          <p:cNvSpPr txBox="1"/>
          <p:nvPr/>
        </p:nvSpPr>
        <p:spPr>
          <a:xfrm>
            <a:off x="7841742" y="4922834"/>
            <a:ext cx="69908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Time</a:t>
            </a:r>
          </a:p>
        </p:txBody>
      </p:sp>
      <p:sp>
        <p:nvSpPr>
          <p:cNvPr id="452" name="TextBox 451">
            <a:extLst>
              <a:ext uri="{FF2B5EF4-FFF2-40B4-BE49-F238E27FC236}">
                <a16:creationId xmlns:a16="http://schemas.microsoft.com/office/drawing/2014/main" id="{5687B088-F96B-4AB6-B6B0-30F812487C1B}"/>
              </a:ext>
            </a:extLst>
          </p:cNvPr>
          <p:cNvSpPr txBox="1"/>
          <p:nvPr/>
        </p:nvSpPr>
        <p:spPr>
          <a:xfrm>
            <a:off x="7828929" y="5628446"/>
            <a:ext cx="69908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Time</a:t>
            </a:r>
          </a:p>
        </p:txBody>
      </p:sp>
      <p:cxnSp>
        <p:nvCxnSpPr>
          <p:cNvPr id="453" name="Straight Connector 452">
            <a:extLst>
              <a:ext uri="{FF2B5EF4-FFF2-40B4-BE49-F238E27FC236}">
                <a16:creationId xmlns:a16="http://schemas.microsoft.com/office/drawing/2014/main" id="{0209C323-33C7-40EC-B5CD-D634C38D3383}"/>
              </a:ext>
            </a:extLst>
          </p:cNvPr>
          <p:cNvCxnSpPr/>
          <p:nvPr/>
        </p:nvCxnSpPr>
        <p:spPr>
          <a:xfrm>
            <a:off x="1477250" y="6490699"/>
            <a:ext cx="6934200" cy="0"/>
          </a:xfrm>
          <a:prstGeom prst="line">
            <a:avLst/>
          </a:prstGeom>
          <a:noFill/>
          <a:ln w="25400" cap="flat" cmpd="sng" algn="ctr">
            <a:solidFill>
              <a:sysClr val="windowText" lastClr="000000"/>
            </a:solidFill>
            <a:prstDash val="solid"/>
            <a:miter/>
            <a:tailEnd type="triangle"/>
          </a:ln>
          <a:effectLst/>
        </p:spPr>
      </p:cxnSp>
      <p:sp>
        <p:nvSpPr>
          <p:cNvPr id="454" name="TextBox 453">
            <a:extLst>
              <a:ext uri="{FF2B5EF4-FFF2-40B4-BE49-F238E27FC236}">
                <a16:creationId xmlns:a16="http://schemas.microsoft.com/office/drawing/2014/main" id="{15285865-C4C9-488A-A2C8-2AAC52BE0F97}"/>
              </a:ext>
            </a:extLst>
          </p:cNvPr>
          <p:cNvSpPr txBox="1"/>
          <p:nvPr/>
        </p:nvSpPr>
        <p:spPr>
          <a:xfrm>
            <a:off x="596919" y="6252989"/>
            <a:ext cx="884410" cy="461665"/>
          </a:xfrm>
          <a:prstGeom prst="rect">
            <a:avLst/>
          </a:prstGeom>
          <a:noFill/>
          <a:ln w="12700">
            <a:solidFill>
              <a:srgbClr val="000000"/>
            </a:solid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JJ-300.10 backoff</a:t>
            </a:r>
          </a:p>
        </p:txBody>
      </p:sp>
      <p:sp>
        <p:nvSpPr>
          <p:cNvPr id="455" name="TextBox 454">
            <a:extLst>
              <a:ext uri="{FF2B5EF4-FFF2-40B4-BE49-F238E27FC236}">
                <a16:creationId xmlns:a16="http://schemas.microsoft.com/office/drawing/2014/main" id="{2982A2CA-368B-49CE-BAE3-24E684924E96}"/>
              </a:ext>
            </a:extLst>
          </p:cNvPr>
          <p:cNvSpPr txBox="1"/>
          <p:nvPr/>
        </p:nvSpPr>
        <p:spPr>
          <a:xfrm>
            <a:off x="1610822" y="5985781"/>
            <a:ext cx="453344"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Cambria Math" panose="02040503050406030204" pitchFamily="18" charset="0"/>
                <a:ea typeface="Cambria Math" panose="02040503050406030204" pitchFamily="18" charset="0"/>
              </a:rPr>
              <a:t>∇</a:t>
            </a:r>
            <a:endParaRPr lang="en-US" sz="1200" dirty="0">
              <a:solidFill>
                <a:prstClr val="black"/>
              </a:solidFill>
              <a:latin typeface="Arial"/>
            </a:endParaRPr>
          </a:p>
        </p:txBody>
      </p:sp>
      <p:sp>
        <p:nvSpPr>
          <p:cNvPr id="456" name="Rectangle 455">
            <a:extLst>
              <a:ext uri="{FF2B5EF4-FFF2-40B4-BE49-F238E27FC236}">
                <a16:creationId xmlns:a16="http://schemas.microsoft.com/office/drawing/2014/main" id="{6F703D62-A959-4DBC-AE8A-5D27C8DB21F6}"/>
              </a:ext>
            </a:extLst>
          </p:cNvPr>
          <p:cNvSpPr/>
          <p:nvPr/>
        </p:nvSpPr>
        <p:spPr>
          <a:xfrm>
            <a:off x="4220344" y="6204086"/>
            <a:ext cx="550592" cy="295656"/>
          </a:xfrm>
          <a:prstGeom prst="rect">
            <a:avLst/>
          </a:prstGeom>
          <a:solidFill>
            <a:srgbClr val="0070C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CCA</a:t>
            </a:r>
          </a:p>
        </p:txBody>
      </p:sp>
      <p:sp>
        <p:nvSpPr>
          <p:cNvPr id="457" name="TextBox 456">
            <a:extLst>
              <a:ext uri="{FF2B5EF4-FFF2-40B4-BE49-F238E27FC236}">
                <a16:creationId xmlns:a16="http://schemas.microsoft.com/office/drawing/2014/main" id="{7147339B-68B0-4E66-8F4B-2A1A511772CA}"/>
              </a:ext>
            </a:extLst>
          </p:cNvPr>
          <p:cNvSpPr txBox="1"/>
          <p:nvPr/>
        </p:nvSpPr>
        <p:spPr>
          <a:xfrm>
            <a:off x="7809582" y="6478632"/>
            <a:ext cx="699082" cy="276999"/>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Time</a:t>
            </a:r>
          </a:p>
        </p:txBody>
      </p:sp>
      <p:sp>
        <p:nvSpPr>
          <p:cNvPr id="458" name="Rectangle 457">
            <a:extLst>
              <a:ext uri="{FF2B5EF4-FFF2-40B4-BE49-F238E27FC236}">
                <a16:creationId xmlns:a16="http://schemas.microsoft.com/office/drawing/2014/main" id="{A428CA99-572E-4E17-9415-C69008750F71}"/>
              </a:ext>
            </a:extLst>
          </p:cNvPr>
          <p:cNvSpPr/>
          <p:nvPr/>
        </p:nvSpPr>
        <p:spPr>
          <a:xfrm>
            <a:off x="1821990" y="6203114"/>
            <a:ext cx="550592" cy="282932"/>
          </a:xfrm>
          <a:prstGeom prst="rect">
            <a:avLst/>
          </a:prstGeom>
          <a:solidFill>
            <a:srgbClr val="92D050"/>
          </a:solid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LIFS</a:t>
            </a:r>
          </a:p>
        </p:txBody>
      </p:sp>
      <p:sp>
        <p:nvSpPr>
          <p:cNvPr id="459" name="Rectangle 458">
            <a:extLst>
              <a:ext uri="{FF2B5EF4-FFF2-40B4-BE49-F238E27FC236}">
                <a16:creationId xmlns:a16="http://schemas.microsoft.com/office/drawing/2014/main" id="{8F6D22EC-9E0A-4BC0-A56E-6BBD1CF739AA}"/>
              </a:ext>
            </a:extLst>
          </p:cNvPr>
          <p:cNvSpPr/>
          <p:nvPr/>
        </p:nvSpPr>
        <p:spPr>
          <a:xfrm>
            <a:off x="2348136" y="6204850"/>
            <a:ext cx="1866917" cy="298753"/>
          </a:xfrm>
          <a:prstGeom prst="rect">
            <a:avLst/>
          </a:prstGeom>
          <a:pattFill prst="dkUpDiag">
            <a:fgClr>
              <a:srgbClr val="EEECE1">
                <a:lumMod val="60000"/>
                <a:lumOff val="40000"/>
              </a:srgbClr>
            </a:fgClr>
            <a:bgClr>
              <a:sysClr val="window" lastClr="FFFFFF">
                <a:lumMod val="85000"/>
              </a:sysClr>
            </a:bgClr>
          </a:patt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err="1">
                <a:ln>
                  <a:noFill/>
                </a:ln>
                <a:solidFill>
                  <a:prstClr val="black"/>
                </a:solidFill>
                <a:effectLst/>
                <a:uLnTx/>
                <a:uFillTx/>
                <a:latin typeface="Arial"/>
              </a:rPr>
              <a:t>Backoff</a:t>
            </a:r>
            <a:endParaRPr kumimoji="0" lang="en-US" sz="1200" b="0" i="0" u="none" strike="noStrike" kern="0" cap="none" spc="0" normalizeH="0" baseline="0" noProof="0" dirty="0">
              <a:ln>
                <a:noFill/>
              </a:ln>
              <a:solidFill>
                <a:prstClr val="black"/>
              </a:solidFill>
              <a:effectLst/>
              <a:uLnTx/>
              <a:uFillTx/>
              <a:latin typeface="Arial"/>
            </a:endParaRPr>
          </a:p>
        </p:txBody>
      </p:sp>
      <p:sp>
        <p:nvSpPr>
          <p:cNvPr id="460" name="Rectangle 459">
            <a:extLst>
              <a:ext uri="{FF2B5EF4-FFF2-40B4-BE49-F238E27FC236}">
                <a16:creationId xmlns:a16="http://schemas.microsoft.com/office/drawing/2014/main" id="{74315855-1BDF-47AC-B07B-CF0BB16C0121}"/>
              </a:ext>
            </a:extLst>
          </p:cNvPr>
          <p:cNvSpPr/>
          <p:nvPr/>
        </p:nvSpPr>
        <p:spPr>
          <a:xfrm>
            <a:off x="4544380" y="5345193"/>
            <a:ext cx="1042364" cy="299777"/>
          </a:xfrm>
          <a:prstGeom prst="rect">
            <a:avLst/>
          </a:prstGeom>
          <a:no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Re-Backoff</a:t>
            </a:r>
          </a:p>
        </p:txBody>
      </p:sp>
      <p:sp>
        <p:nvSpPr>
          <p:cNvPr id="461" name="Rectangle 460">
            <a:extLst>
              <a:ext uri="{FF2B5EF4-FFF2-40B4-BE49-F238E27FC236}">
                <a16:creationId xmlns:a16="http://schemas.microsoft.com/office/drawing/2014/main" id="{2B375EBD-6177-4F4B-90EF-E8D038D5CE84}"/>
              </a:ext>
            </a:extLst>
          </p:cNvPr>
          <p:cNvSpPr/>
          <p:nvPr/>
        </p:nvSpPr>
        <p:spPr>
          <a:xfrm>
            <a:off x="4760404" y="6203826"/>
            <a:ext cx="1042364" cy="299777"/>
          </a:xfrm>
          <a:prstGeom prst="rect">
            <a:avLst/>
          </a:prstGeom>
          <a:noFill/>
          <a:ln w="19050">
            <a:solidFill>
              <a:sysClr val="windowText" lastClr="000000"/>
            </a:solidFill>
            <a:round/>
            <a:headEnd/>
            <a:tailEnd/>
          </a:ln>
        </p:spPr>
        <p:txBody>
          <a:bodyPr lIns="101882" tIns="50941" rIns="101882" bIns="50941"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rial"/>
              </a:rPr>
              <a:t>Re-Backoff</a:t>
            </a:r>
          </a:p>
        </p:txBody>
      </p:sp>
      <p:sp>
        <p:nvSpPr>
          <p:cNvPr id="462" name="TextBox 461">
            <a:extLst>
              <a:ext uri="{FF2B5EF4-FFF2-40B4-BE49-F238E27FC236}">
                <a16:creationId xmlns:a16="http://schemas.microsoft.com/office/drawing/2014/main" id="{71BA0EED-69D6-4830-9C31-DC117063AC61}"/>
              </a:ext>
            </a:extLst>
          </p:cNvPr>
          <p:cNvSpPr txBox="1"/>
          <p:nvPr/>
        </p:nvSpPr>
        <p:spPr>
          <a:xfrm>
            <a:off x="1367926" y="4977002"/>
            <a:ext cx="1026212" cy="28405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TX request</a:t>
            </a:r>
          </a:p>
        </p:txBody>
      </p:sp>
      <p:sp>
        <p:nvSpPr>
          <p:cNvPr id="463" name="TextBox 462">
            <a:extLst>
              <a:ext uri="{FF2B5EF4-FFF2-40B4-BE49-F238E27FC236}">
                <a16:creationId xmlns:a16="http://schemas.microsoft.com/office/drawing/2014/main" id="{1186E53E-6E28-4C0E-AFE7-EE7CC8422B02}"/>
              </a:ext>
            </a:extLst>
          </p:cNvPr>
          <p:cNvSpPr txBox="1"/>
          <p:nvPr/>
        </p:nvSpPr>
        <p:spPr>
          <a:xfrm>
            <a:off x="1299697" y="5819671"/>
            <a:ext cx="1026212" cy="284055"/>
          </a:xfrm>
          <a:prstGeom prst="rect">
            <a:avLst/>
          </a:prstGeom>
          <a:noFill/>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rial"/>
              </a:rPr>
              <a:t>TX request</a:t>
            </a:r>
          </a:p>
        </p:txBody>
      </p:sp>
      <p:cxnSp>
        <p:nvCxnSpPr>
          <p:cNvPr id="464" name="Straight Connector 463">
            <a:extLst>
              <a:ext uri="{FF2B5EF4-FFF2-40B4-BE49-F238E27FC236}">
                <a16:creationId xmlns:a16="http://schemas.microsoft.com/office/drawing/2014/main" id="{4CCFF305-AFDA-4ECC-8266-21F0D63195E1}"/>
              </a:ext>
            </a:extLst>
          </p:cNvPr>
          <p:cNvCxnSpPr>
            <a:cxnSpLocks/>
          </p:cNvCxnSpPr>
          <p:nvPr/>
        </p:nvCxnSpPr>
        <p:spPr>
          <a:xfrm>
            <a:off x="4325425" y="4631219"/>
            <a:ext cx="14596" cy="1870453"/>
          </a:xfrm>
          <a:prstGeom prst="line">
            <a:avLst/>
          </a:prstGeom>
          <a:noFill/>
          <a:ln w="19050" cap="flat" cmpd="sng" algn="ctr">
            <a:solidFill>
              <a:srgbClr val="00B050"/>
            </a:solidFill>
            <a:prstDash val="solid"/>
            <a:miter/>
          </a:ln>
          <a:effectLst/>
        </p:spPr>
      </p:cxnSp>
    </p:spTree>
    <p:extLst>
      <p:ext uri="{BB962C8B-B14F-4D97-AF65-F5344CB8AC3E}">
        <p14:creationId xmlns:p14="http://schemas.microsoft.com/office/powerpoint/2010/main" val="32481674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7345</TotalTime>
  <Words>1738</Words>
  <Application>Microsoft Office PowerPoint</Application>
  <PresentationFormat>Custom</PresentationFormat>
  <Paragraphs>496</Paragraphs>
  <Slides>16</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7" baseType="lpstr">
      <vt:lpstr>-apple-system</vt:lpstr>
      <vt:lpstr>ＭＳ Ｐゴシック</vt:lpstr>
      <vt:lpstr>Arial</vt:lpstr>
      <vt:lpstr>Calibri</vt:lpstr>
      <vt:lpstr>Cambria Math</vt:lpstr>
      <vt:lpstr>Courier New</vt:lpstr>
      <vt:lpstr>Times</vt:lpstr>
      <vt:lpstr>Times New Roman</vt:lpstr>
      <vt:lpstr>Wingdings</vt:lpstr>
      <vt:lpstr>Office Theme</vt:lpstr>
      <vt:lpstr>Microsoft Word 97 - 2003 Document</vt:lpstr>
      <vt:lpstr>The CSMA Gap Analysis Between IEEE STD 802.15.4 and Japanese Standard JJ-300.10</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Summary</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165</cp:revision>
  <cp:lastPrinted>2014-11-08T20:15:38Z</cp:lastPrinted>
  <dcterms:created xsi:type="dcterms:W3CDTF">2014-10-30T17:06:39Z</dcterms:created>
  <dcterms:modified xsi:type="dcterms:W3CDTF">2023-03-13T19:17:28Z</dcterms:modified>
</cp:coreProperties>
</file>