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08" r:id="rId4"/>
    <p:sldId id="310" r:id="rId5"/>
    <p:sldId id="298" r:id="rId6"/>
    <p:sldId id="311"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3/4/2022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802.19-22/0006r1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2022-03-04</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March IEEE 802 Wireless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March IEEE 802 Wireless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http://802world.org/plenary/</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EDC30-B637-4E92-B383-3B44E1B4F929}"/>
              </a:ext>
            </a:extLst>
          </p:cNvPr>
          <p:cNvSpPr>
            <a:spLocks noGrp="1"/>
          </p:cNvSpPr>
          <p:nvPr>
            <p:ph type="title"/>
          </p:nvPr>
        </p:nvSpPr>
        <p:spPr/>
        <p:txBody>
          <a:bodyPr/>
          <a:lstStyle/>
          <a:p>
            <a:r>
              <a:rPr lang="en-US" sz="3600" dirty="0"/>
              <a:t>March 2022 Working Group Elections</a:t>
            </a:r>
          </a:p>
        </p:txBody>
      </p:sp>
      <p:sp>
        <p:nvSpPr>
          <p:cNvPr id="3" name="Content Placeholder 2">
            <a:extLst>
              <a:ext uri="{FF2B5EF4-FFF2-40B4-BE49-F238E27FC236}">
                <a16:creationId xmlns:a16="http://schemas.microsoft.com/office/drawing/2014/main" id="{B3613093-EE31-47E3-BB25-262698C02D08}"/>
              </a:ext>
            </a:extLst>
          </p:cNvPr>
          <p:cNvSpPr>
            <a:spLocks noGrp="1"/>
          </p:cNvSpPr>
          <p:nvPr>
            <p:ph idx="1"/>
          </p:nvPr>
        </p:nvSpPr>
        <p:spPr/>
        <p:txBody>
          <a:bodyPr/>
          <a:lstStyle/>
          <a:p>
            <a:r>
              <a:rPr lang="en-US" sz="2400" dirty="0"/>
              <a:t>The Working Group is holding elections for the WG Chair and WG Vice Chair at the March 2022 Plenary Session</a:t>
            </a:r>
          </a:p>
          <a:p>
            <a:r>
              <a:rPr lang="en-US" sz="2400" dirty="0"/>
              <a:t>Candidate for WG Chair</a:t>
            </a:r>
          </a:p>
          <a:p>
            <a:pPr marL="944893" lvl="1" indent="-457200">
              <a:buFont typeface="+mj-lt"/>
              <a:buAutoNum type="arabicPeriod"/>
            </a:pPr>
            <a:r>
              <a:rPr lang="en-US" sz="2400" b="1" dirty="0"/>
              <a:t>Steve Shellhammer</a:t>
            </a:r>
          </a:p>
          <a:p>
            <a:r>
              <a:rPr lang="en-US" sz="2400" dirty="0"/>
              <a:t>Candidate for WG Vice Chair </a:t>
            </a:r>
          </a:p>
          <a:p>
            <a:pPr marL="944893" lvl="1" indent="-457200">
              <a:buFont typeface="+mj-lt"/>
              <a:buAutoNum type="arabicPeriod"/>
            </a:pPr>
            <a:r>
              <a:rPr lang="en-US" sz="2400" b="1" dirty="0"/>
              <a:t>Tuncer Baykas</a:t>
            </a:r>
          </a:p>
          <a:p>
            <a:r>
              <a:rPr lang="en-US" sz="2400" dirty="0"/>
              <a:t>The confirmation vote for the WG Chair and WG Vice Chair is being run using the </a:t>
            </a:r>
            <a:r>
              <a:rPr lang="en-US" sz="2400" dirty="0" err="1"/>
              <a:t>ePoll</a:t>
            </a:r>
            <a:r>
              <a:rPr lang="en-US" sz="2400" dirty="0"/>
              <a:t> system</a:t>
            </a:r>
          </a:p>
        </p:txBody>
      </p:sp>
      <p:sp>
        <p:nvSpPr>
          <p:cNvPr id="4" name="Slide Number Placeholder 3">
            <a:extLst>
              <a:ext uri="{FF2B5EF4-FFF2-40B4-BE49-F238E27FC236}">
                <a16:creationId xmlns:a16="http://schemas.microsoft.com/office/drawing/2014/main" id="{4D0426F7-4565-4863-B5D0-B47FCFF735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52B4AAE-ACBB-4342-84E3-53953372A973}"/>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23C2AB47-4D5E-4C9B-AFB1-E0C630209A8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6439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7924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981201"/>
            <a:ext cx="9144000" cy="4602478"/>
          </a:xfrm>
        </p:spPr>
        <p:txBody>
          <a:bodyPr/>
          <a:lstStyle/>
          <a:p>
            <a:r>
              <a:rPr lang="en-US" sz="2200" dirty="0"/>
              <a:t>IEEE 802.18 and 802.19 have jointly developed the “IEEE 802 Wireless Standards Table of Frequency Ranges” document</a:t>
            </a:r>
          </a:p>
          <a:p>
            <a:r>
              <a:rPr lang="en-US" sz="2200" dirty="0"/>
              <a:t>The link to the document is,</a:t>
            </a:r>
          </a:p>
          <a:p>
            <a:pPr lvl="1"/>
            <a:r>
              <a:rPr lang="en-US" sz="2000" b="1" dirty="0">
                <a:hlinkClick r:id="rId2"/>
              </a:rPr>
              <a:t>https://mentor.ieee.org/802.18/dcn/22/18-22-0009-00-0000-ieee-802-wireless-standards-table-of-frequency-ranges.xlsx</a:t>
            </a:r>
            <a:r>
              <a:rPr lang="en-US" sz="2000" b="1" dirty="0"/>
              <a:t> </a:t>
            </a:r>
          </a:p>
          <a:p>
            <a:endParaRPr lang="en-US" sz="2200" dirty="0"/>
          </a:p>
          <a:p>
            <a:r>
              <a:rPr lang="en-US" sz="2200" dirty="0"/>
              <a:t>The next step is for the Wireless Working Groups (802.11, 802.15, 802.18, 802.19 and 802.24) to review the document and provide comments</a:t>
            </a:r>
          </a:p>
          <a:p>
            <a:r>
              <a:rPr lang="en-US" sz="2200" dirty="0"/>
              <a:t>Each of these working groups will be running a Comment Collection on this document</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DC7AD-971D-4FEA-BDDB-4760DCCAE3D0}"/>
              </a:ext>
            </a:extLst>
          </p:cNvPr>
          <p:cNvSpPr>
            <a:spLocks noGrp="1"/>
          </p:cNvSpPr>
          <p:nvPr>
            <p:ph type="title"/>
          </p:nvPr>
        </p:nvSpPr>
        <p:spPr/>
        <p:txBody>
          <a:bodyPr/>
          <a:lstStyle/>
          <a:p>
            <a:r>
              <a:rPr lang="en-US" sz="2800" dirty="0"/>
              <a:t>One-Slide view of 802 Treasury</a:t>
            </a:r>
            <a:br>
              <a:rPr lang="en-US" sz="2800" dirty="0"/>
            </a:br>
            <a:r>
              <a:rPr lang="en-US" sz="2800" dirty="0"/>
              <a:t>(from 802 Treasurer): Starting to turn around</a:t>
            </a:r>
          </a:p>
        </p:txBody>
      </p:sp>
      <p:sp>
        <p:nvSpPr>
          <p:cNvPr id="3" name="Content Placeholder 2">
            <a:extLst>
              <a:ext uri="{FF2B5EF4-FFF2-40B4-BE49-F238E27FC236}">
                <a16:creationId xmlns:a16="http://schemas.microsoft.com/office/drawing/2014/main" id="{39E660B8-A1D6-43E6-9838-85E7597CC66C}"/>
              </a:ext>
            </a:extLst>
          </p:cNvPr>
          <p:cNvSpPr>
            <a:spLocks noGrp="1"/>
          </p:cNvSpPr>
          <p:nvPr>
            <p:ph idx="1"/>
          </p:nvPr>
        </p:nvSpPr>
        <p:spPr>
          <a:xfrm>
            <a:off x="303954" y="2133600"/>
            <a:ext cx="9144000" cy="4387427"/>
          </a:xfrm>
        </p:spPr>
        <p:txBody>
          <a:bodyPr/>
          <a:lstStyle/>
          <a:p>
            <a:r>
              <a:rPr lang="en-US" sz="2200" dirty="0"/>
              <a:t>2021 institution of fees has stopped the bleeding</a:t>
            </a:r>
          </a:p>
          <a:p>
            <a:pPr lvl="1"/>
            <a:r>
              <a:rPr lang="en-US" sz="2000" b="1" dirty="0"/>
              <a:t>Year-end 2021 for session expenses is slightly positive</a:t>
            </a:r>
          </a:p>
          <a:p>
            <a:r>
              <a:rPr lang="en-US" sz="2200" dirty="0"/>
              <a:t>March 2022 meeting looks successful – 884 registered</a:t>
            </a:r>
          </a:p>
          <a:p>
            <a:pPr lvl="1"/>
            <a:r>
              <a:rPr lang="en-US" sz="2000" b="1" dirty="0"/>
              <a:t>Will generate (a needed) surplus</a:t>
            </a:r>
          </a:p>
          <a:p>
            <a:r>
              <a:rPr lang="en-US" sz="2200" dirty="0"/>
              <a:t>802 cash reserves at critical level (equal ~1 meeting cancellation) going into March 2022</a:t>
            </a:r>
          </a:p>
          <a:p>
            <a:pPr lvl="1"/>
            <a:r>
              <a:rPr lang="en-US" sz="2000" b="1" dirty="0"/>
              <a:t>Cash reserves less critical but still concerning even after March 2022 success</a:t>
            </a:r>
          </a:p>
          <a:p>
            <a:pPr lvl="1"/>
            <a:r>
              <a:rPr lang="en-US" sz="2000" b="1" dirty="0"/>
              <a:t>Budget and plan for July 2022 meeting (with mixed-mode support) fits within budget, continues return to more normal operating reserves</a:t>
            </a:r>
          </a:p>
          <a:p>
            <a:r>
              <a:rPr lang="en-US" sz="2200" dirty="0"/>
              <a:t>802 Participants have largely been compliant with meeting fees </a:t>
            </a:r>
          </a:p>
          <a:p>
            <a:pPr lvl="1"/>
            <a:r>
              <a:rPr lang="en-US" sz="2000" b="1" dirty="0"/>
              <a:t>&gt; 1000 participants per meeting x 3 meetings, only 9 unpaid </a:t>
            </a:r>
            <a:r>
              <a:rPr lang="en-US" sz="2200" b="1" dirty="0"/>
              <a:t>attendees</a:t>
            </a:r>
          </a:p>
        </p:txBody>
      </p:sp>
      <p:sp>
        <p:nvSpPr>
          <p:cNvPr id="4" name="Slide Number Placeholder 3">
            <a:extLst>
              <a:ext uri="{FF2B5EF4-FFF2-40B4-BE49-F238E27FC236}">
                <a16:creationId xmlns:a16="http://schemas.microsoft.com/office/drawing/2014/main" id="{01ED687A-0408-4B85-A690-BA4EE171556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CF52332-3CBE-47E8-B9BD-D9954B9CB1ED}"/>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D85068A-C9DC-4F8B-8DD7-D2F3C076ABE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236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March 2022</a:t>
            </a:r>
            <a:endParaRPr lang="en-GB" dirty="0"/>
          </a:p>
        </p:txBody>
      </p:sp>
      <p:pic>
        <p:nvPicPr>
          <p:cNvPr id="10" name="Picture 9">
            <a:extLst>
              <a:ext uri="{FF2B5EF4-FFF2-40B4-BE49-F238E27FC236}">
                <a16:creationId xmlns:a16="http://schemas.microsoft.com/office/drawing/2014/main" id="{987C2535-A95B-4B5B-8275-C0570247CCF9}"/>
              </a:ext>
            </a:extLst>
          </p:cNvPr>
          <p:cNvPicPr>
            <a:picLocks noChangeAspect="1"/>
          </p:cNvPicPr>
          <p:nvPr/>
        </p:nvPicPr>
        <p:blipFill>
          <a:blip r:embed="rId2"/>
          <a:stretch>
            <a:fillRect/>
          </a:stretch>
        </p:blipFill>
        <p:spPr>
          <a:xfrm>
            <a:off x="2882371" y="1671635"/>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1210</TotalTime>
  <Words>530</Words>
  <Application>Microsoft Office PowerPoint</Application>
  <PresentationFormat>Custom</PresentationFormat>
  <Paragraphs>68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Times New Roman</vt:lpstr>
      <vt:lpstr>Office Theme</vt:lpstr>
      <vt:lpstr>March 2022 WG Opening Report</vt:lpstr>
      <vt:lpstr>Voter Summary</vt:lpstr>
      <vt:lpstr>Registration for the March IEEE 802 Wireless Plenary Session</vt:lpstr>
      <vt:lpstr>March 2022 Working Group Elections</vt:lpstr>
      <vt:lpstr>IEEE 802 Wireless Standards Table of Frequency Ranges</vt:lpstr>
      <vt:lpstr>One-Slide view of 802 Treasury (from 802 Treasurer): Starting to turn around</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2022-03-05T00:46:44Z</dcterms:modified>
</cp:coreProperties>
</file>