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05" r:id="rId4"/>
    <p:sldId id="308" r:id="rId5"/>
    <p:sldId id="310" r:id="rId6"/>
    <p:sldId id="306" r:id="rId7"/>
    <p:sldId id="307" r:id="rId8"/>
    <p:sldId id="298" r:id="rId9"/>
    <p:sldId id="304"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7CF132-81E7-4177-8D2D-C0693188CF3A}" v="7" dt="2022-01-12T17:07:41.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1/12/2022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1/18-21-0036-10-0000-frequency-table-template.xls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2022-01-12</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en-US" sz="3600" dirty="0"/>
              <a:t>Attendance Credit towards 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p:txBody>
          <a:bodyPr/>
          <a:lstStyle/>
          <a:p>
            <a:r>
              <a:rPr lang="en-US" sz="2400" dirty="0"/>
              <a:t>This IEEE 802 Wireless Interim session </a:t>
            </a:r>
            <a:r>
              <a:rPr lang="en-US" sz="2400" u="sng" dirty="0"/>
              <a:t>does</a:t>
            </a:r>
            <a:r>
              <a:rPr lang="en-US" sz="2400" dirty="0"/>
              <a:t> provide attendance credit towards voting rights</a:t>
            </a:r>
          </a:p>
          <a:p>
            <a:pPr lvl="1"/>
            <a:r>
              <a:rPr lang="en-US" sz="2200" b="1" dirty="0"/>
              <a:t>The WG chair announced that this is a credited Interim Session (an Interim Session with attendance credit) on the email reflector back in December</a:t>
            </a:r>
          </a:p>
          <a:p>
            <a:pPr lvl="1"/>
            <a:r>
              <a:rPr lang="en-US" sz="2200" b="1" dirty="0"/>
              <a:t>Please use IMAT for attendance</a:t>
            </a:r>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January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January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
            </a:r>
            <a:r>
              <a:rPr lang="en-US" sz="2400" dirty="0">
                <a:hlinkClick r:id="rId2"/>
              </a:rPr>
              <a:t>https://touchpoint.eventsair.com/ieee-802-wireless-interim-session-jan-2022</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EDC30-B637-4E92-B383-3B44E1B4F929}"/>
              </a:ext>
            </a:extLst>
          </p:cNvPr>
          <p:cNvSpPr>
            <a:spLocks noGrp="1"/>
          </p:cNvSpPr>
          <p:nvPr>
            <p:ph type="title"/>
          </p:nvPr>
        </p:nvSpPr>
        <p:spPr/>
        <p:txBody>
          <a:bodyPr/>
          <a:lstStyle/>
          <a:p>
            <a:r>
              <a:rPr lang="en-US" sz="3600" dirty="0"/>
              <a:t>March 2022 Working Group Elections</a:t>
            </a:r>
          </a:p>
        </p:txBody>
      </p:sp>
      <p:sp>
        <p:nvSpPr>
          <p:cNvPr id="3" name="Content Placeholder 2">
            <a:extLst>
              <a:ext uri="{FF2B5EF4-FFF2-40B4-BE49-F238E27FC236}">
                <a16:creationId xmlns:a16="http://schemas.microsoft.com/office/drawing/2014/main" id="{B3613093-EE31-47E3-BB25-262698C02D08}"/>
              </a:ext>
            </a:extLst>
          </p:cNvPr>
          <p:cNvSpPr>
            <a:spLocks noGrp="1"/>
          </p:cNvSpPr>
          <p:nvPr>
            <p:ph idx="1"/>
          </p:nvPr>
        </p:nvSpPr>
        <p:spPr/>
        <p:txBody>
          <a:bodyPr/>
          <a:lstStyle/>
          <a:p>
            <a:r>
              <a:rPr lang="en-US" sz="2400" dirty="0"/>
              <a:t>The Working Group will hold elections for the WG Chair and WG Vice Chair at the March 2022 (Electronic) Plenary Session </a:t>
            </a:r>
          </a:p>
          <a:p>
            <a:pPr lvl="1"/>
            <a:r>
              <a:rPr lang="en-US" sz="2200" b="1" dirty="0"/>
              <a:t>The current WC Chair (Steve Shellhammer) plans to run again for WG Chair</a:t>
            </a:r>
          </a:p>
          <a:p>
            <a:pPr lvl="1"/>
            <a:r>
              <a:rPr lang="en-US" sz="2200" b="1" dirty="0"/>
              <a:t>The current WG Vice Chair (Tuncer Baykas) plans to run again for WG Vice Chair</a:t>
            </a:r>
          </a:p>
          <a:p>
            <a:r>
              <a:rPr lang="en-US" sz="2400" dirty="0"/>
              <a:t>If anyone else is interested in running for either the WG Chair or the WG Vice Chair position, please email the WG Chair (Steve) by March 1</a:t>
            </a:r>
          </a:p>
        </p:txBody>
      </p:sp>
      <p:sp>
        <p:nvSpPr>
          <p:cNvPr id="4" name="Slide Number Placeholder 3">
            <a:extLst>
              <a:ext uri="{FF2B5EF4-FFF2-40B4-BE49-F238E27FC236}">
                <a16:creationId xmlns:a16="http://schemas.microsoft.com/office/drawing/2014/main" id="{4D0426F7-4565-4863-B5D0-B47FCFF7352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52B4AAE-ACBB-4342-84E3-53953372A97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3C2AB47-4D5E-4C9B-AFB1-E0C630209A85}"/>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16439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7EFAC-B57F-4A7C-8A51-541EFE14E931}"/>
              </a:ext>
            </a:extLst>
          </p:cNvPr>
          <p:cNvSpPr>
            <a:spLocks noGrp="1"/>
          </p:cNvSpPr>
          <p:nvPr>
            <p:ph type="title"/>
          </p:nvPr>
        </p:nvSpPr>
        <p:spPr/>
        <p:txBody>
          <a:bodyPr/>
          <a:lstStyle/>
          <a:p>
            <a:r>
              <a:rPr lang="en-US" dirty="0"/>
              <a:t>Coexistence Assessment Documents</a:t>
            </a:r>
          </a:p>
        </p:txBody>
      </p:sp>
      <p:sp>
        <p:nvSpPr>
          <p:cNvPr id="3" name="Content Placeholder 2">
            <a:extLst>
              <a:ext uri="{FF2B5EF4-FFF2-40B4-BE49-F238E27FC236}">
                <a16:creationId xmlns:a16="http://schemas.microsoft.com/office/drawing/2014/main" id="{9734A8BB-8C9F-4189-B589-57037E786FAA}"/>
              </a:ext>
            </a:extLst>
          </p:cNvPr>
          <p:cNvSpPr>
            <a:spLocks noGrp="1"/>
          </p:cNvSpPr>
          <p:nvPr>
            <p:ph idx="1"/>
          </p:nvPr>
        </p:nvSpPr>
        <p:spPr/>
        <p:txBody>
          <a:bodyPr/>
          <a:lstStyle/>
          <a:p>
            <a:r>
              <a:rPr lang="en-US" sz="2400" dirty="0"/>
              <a:t>The IEEE 802.19 WG held a letter ballot on the approval of the IEEE 802.11bb Coexistence Assessment (CA) document which closed on January 10</a:t>
            </a:r>
          </a:p>
          <a:p>
            <a:r>
              <a:rPr lang="en-US" sz="2400" dirty="0"/>
              <a:t>The results were as follows:</a:t>
            </a:r>
          </a:p>
          <a:p>
            <a:pPr lvl="1"/>
            <a:r>
              <a:rPr lang="en-US" sz="2200" b="1" dirty="0"/>
              <a:t>Approve:		22</a:t>
            </a:r>
          </a:p>
          <a:p>
            <a:pPr lvl="1"/>
            <a:r>
              <a:rPr lang="en-US" sz="2200" b="1" dirty="0"/>
              <a:t>Disapprove:		2</a:t>
            </a:r>
          </a:p>
          <a:p>
            <a:pPr lvl="1"/>
            <a:r>
              <a:rPr lang="en-US" sz="2200" b="1" dirty="0"/>
              <a:t>Abstain:			2</a:t>
            </a:r>
          </a:p>
          <a:p>
            <a:pPr lvl="1"/>
            <a:r>
              <a:rPr lang="en-US" sz="2200" b="1" dirty="0"/>
              <a:t>The ballot passed</a:t>
            </a:r>
          </a:p>
          <a:p>
            <a:pPr lvl="1"/>
            <a:r>
              <a:rPr lang="en-US" sz="2200" b="1" dirty="0"/>
              <a:t>Five comments were collected and sent to the 802.11 working group</a:t>
            </a:r>
          </a:p>
        </p:txBody>
      </p:sp>
      <p:sp>
        <p:nvSpPr>
          <p:cNvPr id="4" name="Slide Number Placeholder 3">
            <a:extLst>
              <a:ext uri="{FF2B5EF4-FFF2-40B4-BE49-F238E27FC236}">
                <a16:creationId xmlns:a16="http://schemas.microsoft.com/office/drawing/2014/main" id="{230EB474-61ED-4742-BDFB-901A370B2798}"/>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8426809-CDDB-45E2-902C-8C4B0085C8F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FAB08FD-F2EE-4F89-BC27-E61EC5434DC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2247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478FD-2085-4984-AC8C-E80031C9E08D}"/>
              </a:ext>
            </a:extLst>
          </p:cNvPr>
          <p:cNvSpPr>
            <a:spLocks noGrp="1"/>
          </p:cNvSpPr>
          <p:nvPr>
            <p:ph type="title"/>
          </p:nvPr>
        </p:nvSpPr>
        <p:spPr/>
        <p:txBody>
          <a:bodyPr/>
          <a:lstStyle/>
          <a:p>
            <a:r>
              <a:rPr lang="en-US" dirty="0" err="1"/>
              <a:t>ePolls</a:t>
            </a:r>
            <a:r>
              <a:rPr lang="en-US" dirty="0"/>
              <a:t> Regarding May Wireless Interim</a:t>
            </a:r>
          </a:p>
        </p:txBody>
      </p:sp>
      <p:sp>
        <p:nvSpPr>
          <p:cNvPr id="3" name="Content Placeholder 2">
            <a:extLst>
              <a:ext uri="{FF2B5EF4-FFF2-40B4-BE49-F238E27FC236}">
                <a16:creationId xmlns:a16="http://schemas.microsoft.com/office/drawing/2014/main" id="{9A5276BF-EE70-4764-ADA7-712D0C09537F}"/>
              </a:ext>
            </a:extLst>
          </p:cNvPr>
          <p:cNvSpPr>
            <a:spLocks noGrp="1"/>
          </p:cNvSpPr>
          <p:nvPr>
            <p:ph idx="1"/>
          </p:nvPr>
        </p:nvSpPr>
        <p:spPr>
          <a:xfrm>
            <a:off x="731520" y="2113282"/>
            <a:ext cx="8412480" cy="4387427"/>
          </a:xfrm>
        </p:spPr>
        <p:txBody>
          <a:bodyPr/>
          <a:lstStyle/>
          <a:p>
            <a:r>
              <a:rPr lang="en-US" sz="2400" dirty="0"/>
              <a:t>The WG chair will be running the following </a:t>
            </a:r>
            <a:r>
              <a:rPr lang="en-US" sz="2400" dirty="0" err="1"/>
              <a:t>ePoll</a:t>
            </a:r>
            <a:endParaRPr lang="en-US" sz="2400" dirty="0"/>
          </a:p>
          <a:p>
            <a:pPr lvl="1"/>
            <a:r>
              <a:rPr lang="en-US" sz="2200" b="1" dirty="0">
                <a:highlight>
                  <a:srgbClr val="FFFF00"/>
                </a:highlight>
              </a:rPr>
              <a:t>UPDATE</a:t>
            </a:r>
          </a:p>
          <a:p>
            <a:r>
              <a:rPr lang="en-US" sz="2400" dirty="0"/>
              <a:t>The IEEE 802 Wireless Chairs committee will meet </a:t>
            </a:r>
            <a:r>
              <a:rPr lang="en-US" sz="2400"/>
              <a:t>on February </a:t>
            </a:r>
            <a:r>
              <a:rPr lang="en-US" sz="2400" dirty="0"/>
              <a:t>2 and at that time will decide if the May Wireless Interim session will be held as a Mixed Mode (combination of in-person and on-line) meeting or as a fully on-line meeting</a:t>
            </a:r>
          </a:p>
        </p:txBody>
      </p:sp>
      <p:sp>
        <p:nvSpPr>
          <p:cNvPr id="4" name="Slide Number Placeholder 3">
            <a:extLst>
              <a:ext uri="{FF2B5EF4-FFF2-40B4-BE49-F238E27FC236}">
                <a16:creationId xmlns:a16="http://schemas.microsoft.com/office/drawing/2014/main" id="{D86CD805-4242-46DD-9F73-E6F970D66D6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B46A67F-2AAB-4444-8834-6CDD24085CC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766EEC6-526E-4E0C-94B5-CF9AAB550E6F}"/>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997302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2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Al Petrick updated the draft document with additional information on the relevant 802.11 frequencies</a:t>
            </a:r>
          </a:p>
          <a:p>
            <a:r>
              <a:rPr lang="en-US" sz="2200" dirty="0"/>
              <a:t>The latest working version of the Frequency Table document is available on Mentor,</a:t>
            </a:r>
          </a:p>
          <a:p>
            <a:pPr lvl="1"/>
            <a:r>
              <a:rPr lang="en-US" sz="2000" dirty="0">
                <a:hlinkClick r:id="rId2"/>
              </a:rPr>
              <a:t>https://mentor.ieee.org/802.18/dcn</a:t>
            </a:r>
            <a:r>
              <a:rPr lang="en-US" sz="2000">
                <a:hlinkClick r:id="rId2"/>
              </a:rPr>
              <a:t>/21/18-21-0036-10-0000-frequency-table-template</a:t>
            </a:r>
            <a:r>
              <a:rPr lang="en-US" sz="2000" dirty="0">
                <a:hlinkClick r:id="rId2"/>
              </a:rPr>
              <a:t>.xlsx</a:t>
            </a:r>
            <a:endParaRPr lang="en-US" sz="2000" dirty="0"/>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January 2022</a:t>
            </a:r>
            <a:endParaRPr lang="en-GB" dirty="0"/>
          </a:p>
        </p:txBody>
      </p:sp>
      <p:pic>
        <p:nvPicPr>
          <p:cNvPr id="3" name="Picture 2">
            <a:extLst>
              <a:ext uri="{FF2B5EF4-FFF2-40B4-BE49-F238E27FC236}">
                <a16:creationId xmlns:a16="http://schemas.microsoft.com/office/drawing/2014/main" id="{44AF81FC-5CBB-4EC0-BF2A-70D3E899008C}"/>
              </a:ext>
            </a:extLst>
          </p:cNvPr>
          <p:cNvPicPr>
            <a:picLocks noChangeAspect="1"/>
          </p:cNvPicPr>
          <p:nvPr/>
        </p:nvPicPr>
        <p:blipFill>
          <a:blip r:embed="rId2"/>
          <a:stretch>
            <a:fillRect/>
          </a:stretch>
        </p:blipFill>
        <p:spPr>
          <a:xfrm>
            <a:off x="3124200" y="1744137"/>
            <a:ext cx="3680460" cy="456057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1175</TotalTime>
  <Words>659</Words>
  <Application>Microsoft Office PowerPoint</Application>
  <PresentationFormat>Custom</PresentationFormat>
  <Paragraphs>79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January 2022 WG Opening Report</vt:lpstr>
      <vt:lpstr>Voter Summary</vt:lpstr>
      <vt:lpstr>Attendance Credit towards Voting Rights</vt:lpstr>
      <vt:lpstr>Registration for the January IEEE 802 Wireless Interim Session</vt:lpstr>
      <vt:lpstr>March 2022 Working Group Elections</vt:lpstr>
      <vt:lpstr>Coexistence Assessment Documents</vt:lpstr>
      <vt:lpstr>ePolls Regarding May Wireless Interim</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2022-01-12T17:07:47Z</dcterms:modified>
</cp:coreProperties>
</file>