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91" r:id="rId3"/>
    <p:sldId id="305" r:id="rId4"/>
    <p:sldId id="264" r:id="rId5"/>
    <p:sldId id="293" r:id="rId6"/>
    <p:sldId id="296" r:id="rId7"/>
    <p:sldId id="303" r:id="rId8"/>
    <p:sldId id="298" r:id="rId9"/>
    <p:sldId id="304"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7/9/2021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July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802.19-21/0008r1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1/18-21-0036-06-0000-frequency-table-template.xls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July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2021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2021-07-09</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name="Document" r:id="rId3" imgW="8238348" imgH="2556850" progId="Word.Document.8">
                  <p:embed/>
                </p:oleObj>
              </mc:Choice>
              <mc:Fallback>
                <p:oleObj name="Document" r:id="rId3" imgW="8238348" imgH="2556850" progId="Word.Document.8">
                  <p:embed/>
                  <p:pic>
                    <p:nvPicPr>
                      <p:cNvPr id="3075" name="Object 3"/>
                      <p:cNvPicPr>
                        <a:picLocks noChangeAspect="1" noChangeArrowheads="1"/>
                      </p:cNvPicPr>
                      <p:nvPr/>
                    </p:nvPicPr>
                    <p:blipFill>
                      <a:blip r:embed="rId4"/>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64FC-D3BD-4084-A7F4-41CBD1B1B7F9}"/>
              </a:ext>
            </a:extLst>
          </p:cNvPr>
          <p:cNvSpPr>
            <a:spLocks noGrp="1"/>
          </p:cNvSpPr>
          <p:nvPr>
            <p:ph type="title"/>
          </p:nvPr>
        </p:nvSpPr>
        <p:spPr/>
        <p:txBody>
          <a:bodyPr/>
          <a:lstStyle/>
          <a:p>
            <a:r>
              <a:rPr lang="en-US" sz="3600" dirty="0"/>
              <a:t>Electronic Plenary</a:t>
            </a:r>
          </a:p>
        </p:txBody>
      </p:sp>
      <p:sp>
        <p:nvSpPr>
          <p:cNvPr id="3" name="Content Placeholder 2">
            <a:extLst>
              <a:ext uri="{FF2B5EF4-FFF2-40B4-BE49-F238E27FC236}">
                <a16:creationId xmlns:a16="http://schemas.microsoft.com/office/drawing/2014/main" id="{5FAF55C0-8AEA-453F-BC9C-2F8950711BC4}"/>
              </a:ext>
            </a:extLst>
          </p:cNvPr>
          <p:cNvSpPr>
            <a:spLocks noGrp="1"/>
          </p:cNvSpPr>
          <p:nvPr>
            <p:ph idx="1"/>
          </p:nvPr>
        </p:nvSpPr>
        <p:spPr/>
        <p:txBody>
          <a:bodyPr/>
          <a:lstStyle/>
          <a:p>
            <a:r>
              <a:rPr lang="en-US" sz="2400" dirty="0"/>
              <a:t>Please remember to enter your attendance in IMAT</a:t>
            </a:r>
          </a:p>
          <a:p>
            <a:r>
              <a:rPr lang="en-US" sz="2400" dirty="0"/>
              <a:t>Attendance </a:t>
            </a:r>
            <a:r>
              <a:rPr lang="en-US" sz="2400" u="sng" dirty="0"/>
              <a:t>does</a:t>
            </a:r>
            <a:r>
              <a:rPr lang="en-US" sz="2400" dirty="0"/>
              <a:t> count towards voting rights</a:t>
            </a:r>
          </a:p>
          <a:p>
            <a:r>
              <a:rPr lang="en-US" sz="2400" dirty="0"/>
              <a:t>Someone who has met the requirements for gaining voting rights will receive voting rights </a:t>
            </a:r>
            <a:r>
              <a:rPr lang="en-US" sz="2400" u="sng" dirty="0"/>
              <a:t>if they record their attendance in at least one 802.19 meeting during the July Electronic Plenary Session</a:t>
            </a:r>
          </a:p>
          <a:p>
            <a:endParaRPr lang="en-US" sz="2400" u="sng" dirty="0"/>
          </a:p>
          <a:p>
            <a:endParaRPr lang="en-US" sz="2400" dirty="0"/>
          </a:p>
        </p:txBody>
      </p:sp>
      <p:sp>
        <p:nvSpPr>
          <p:cNvPr id="4" name="Slide Number Placeholder 3">
            <a:extLst>
              <a:ext uri="{FF2B5EF4-FFF2-40B4-BE49-F238E27FC236}">
                <a16:creationId xmlns:a16="http://schemas.microsoft.com/office/drawing/2014/main" id="{52280322-D65A-4587-9DB5-02091B8FC2F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9BD89AB-99CC-4327-8994-57282F8E5D1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5098C1B-2D75-4CC5-B647-DD50A0CE3D42}"/>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6471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F7241-330F-4D1A-ADF1-B3CC7053AC0B}"/>
              </a:ext>
            </a:extLst>
          </p:cNvPr>
          <p:cNvSpPr>
            <a:spLocks noGrp="1"/>
          </p:cNvSpPr>
          <p:nvPr>
            <p:ph type="title"/>
          </p:nvPr>
        </p:nvSpPr>
        <p:spPr/>
        <p:txBody>
          <a:bodyPr/>
          <a:lstStyle/>
          <a:p>
            <a:r>
              <a:rPr lang="en-US" dirty="0"/>
              <a:t>WebEx Registration</a:t>
            </a:r>
          </a:p>
        </p:txBody>
      </p:sp>
      <p:sp>
        <p:nvSpPr>
          <p:cNvPr id="3" name="Content Placeholder 2">
            <a:extLst>
              <a:ext uri="{FF2B5EF4-FFF2-40B4-BE49-F238E27FC236}">
                <a16:creationId xmlns:a16="http://schemas.microsoft.com/office/drawing/2014/main" id="{E1CBCF5C-62F9-405C-8E8F-7836AB4F53D3}"/>
              </a:ext>
            </a:extLst>
          </p:cNvPr>
          <p:cNvSpPr>
            <a:spLocks noGrp="1"/>
          </p:cNvSpPr>
          <p:nvPr>
            <p:ph idx="1"/>
          </p:nvPr>
        </p:nvSpPr>
        <p:spPr/>
        <p:txBody>
          <a:bodyPr/>
          <a:lstStyle/>
          <a:p>
            <a:r>
              <a:rPr lang="en-US" dirty="0"/>
              <a:t>We are trying out the </a:t>
            </a:r>
            <a:r>
              <a:rPr lang="en-US" u="sng" dirty="0"/>
              <a:t>WebEx Registration </a:t>
            </a:r>
            <a:r>
              <a:rPr lang="en-US" dirty="0"/>
              <a:t>process in 802.19 this Plenary Session</a:t>
            </a:r>
          </a:p>
          <a:p>
            <a:r>
              <a:rPr lang="en-US" dirty="0"/>
              <a:t>This reminds the user that it is necessary to Register and Pay for the 802 Plenary Session</a:t>
            </a:r>
          </a:p>
          <a:p>
            <a:r>
              <a:rPr lang="en-US" dirty="0"/>
              <a:t>Only a few small groups are trying this out this Plenary Session</a:t>
            </a:r>
          </a:p>
          <a:p>
            <a:r>
              <a:rPr lang="en-US" dirty="0"/>
              <a:t>Depending on how well it works, the larger groups (e.g., 802.11 may use WebEx Registration in the future)</a:t>
            </a:r>
          </a:p>
        </p:txBody>
      </p:sp>
      <p:sp>
        <p:nvSpPr>
          <p:cNvPr id="4" name="Slide Number Placeholder 3">
            <a:extLst>
              <a:ext uri="{FF2B5EF4-FFF2-40B4-BE49-F238E27FC236}">
                <a16:creationId xmlns:a16="http://schemas.microsoft.com/office/drawing/2014/main" id="{53097060-1564-4C91-A5C6-A9AD69BEB17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2A395A4-EFBB-43F3-A238-85E7B55F904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30E4749-D9C0-4E10-9027-BB1AA3EE5ED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29867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16C0-A576-4830-AA26-2B9BBEE37E5F}"/>
              </a:ext>
            </a:extLst>
          </p:cNvPr>
          <p:cNvSpPr>
            <a:spLocks noGrp="1"/>
          </p:cNvSpPr>
          <p:nvPr>
            <p:ph type="title"/>
          </p:nvPr>
        </p:nvSpPr>
        <p:spPr/>
        <p:txBody>
          <a:bodyPr/>
          <a:lstStyle/>
          <a:p>
            <a:r>
              <a:rPr lang="en-US" sz="3600" dirty="0"/>
              <a:t>IEEE 802.19.3 Standard</a:t>
            </a:r>
          </a:p>
        </p:txBody>
      </p:sp>
      <p:sp>
        <p:nvSpPr>
          <p:cNvPr id="4" name="Slide Number Placeholder 3">
            <a:extLst>
              <a:ext uri="{FF2B5EF4-FFF2-40B4-BE49-F238E27FC236}">
                <a16:creationId xmlns:a16="http://schemas.microsoft.com/office/drawing/2014/main" id="{F5088EE6-6B1D-4362-B0CA-D0AF2551F1E8}"/>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7C85AAB-C973-40E5-8E72-47224864C8B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1CAB41-2B25-40C2-9287-678E7E3E4650}"/>
              </a:ext>
            </a:extLst>
          </p:cNvPr>
          <p:cNvSpPr>
            <a:spLocks noGrp="1"/>
          </p:cNvSpPr>
          <p:nvPr>
            <p:ph type="dt" idx="15"/>
          </p:nvPr>
        </p:nvSpPr>
        <p:spPr/>
        <p:txBody>
          <a:bodyPr/>
          <a:lstStyle/>
          <a:p>
            <a:r>
              <a:rPr lang="en-US"/>
              <a:t>July 2021</a:t>
            </a:r>
            <a:endParaRPr lang="en-GB" dirty="0"/>
          </a:p>
        </p:txBody>
      </p:sp>
      <p:sp>
        <p:nvSpPr>
          <p:cNvPr id="8" name="Content Placeholder 7">
            <a:extLst>
              <a:ext uri="{FF2B5EF4-FFF2-40B4-BE49-F238E27FC236}">
                <a16:creationId xmlns:a16="http://schemas.microsoft.com/office/drawing/2014/main" id="{9B88BB43-AF59-405D-B1FD-63711652E35B}"/>
              </a:ext>
            </a:extLst>
          </p:cNvPr>
          <p:cNvSpPr>
            <a:spLocks noGrp="1"/>
          </p:cNvSpPr>
          <p:nvPr>
            <p:ph idx="1"/>
          </p:nvPr>
        </p:nvSpPr>
        <p:spPr/>
        <p:txBody>
          <a:bodyPr/>
          <a:lstStyle/>
          <a:p>
            <a:r>
              <a:rPr lang="en-US" dirty="0"/>
              <a:t>The 802.19.3 Draft was approved by the Standards Board in March 2021</a:t>
            </a:r>
          </a:p>
          <a:p>
            <a:r>
              <a:rPr lang="en-US" dirty="0"/>
              <a:t>The Standard was published in April 2021</a:t>
            </a:r>
          </a:p>
          <a:p>
            <a:r>
              <a:rPr lang="en-US" u="sng" dirty="0"/>
              <a:t>Congratulations to all who worked on the Standard!</a:t>
            </a:r>
          </a:p>
          <a:p>
            <a:endParaRPr lang="en-US" dirty="0"/>
          </a:p>
        </p:txBody>
      </p:sp>
    </p:spTree>
    <p:extLst>
      <p:ext uri="{BB962C8B-B14F-4D97-AF65-F5344CB8AC3E}">
        <p14:creationId xmlns:p14="http://schemas.microsoft.com/office/powerpoint/2010/main" val="1762822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731520" y="731523"/>
            <a:ext cx="8288868" cy="944878"/>
          </a:xfrm>
        </p:spPr>
        <p:txBody>
          <a:bodyPr/>
          <a:lstStyle/>
          <a:p>
            <a:r>
              <a:rPr lang="en-US" sz="3600" dirty="0"/>
              <a:t>Ballots on the 802.15.4aa CA Document</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 802.19 Ballot on the 802.15.4aa Coexistence Assessment document closed on April 21, 2021</a:t>
            </a:r>
          </a:p>
          <a:p>
            <a:r>
              <a:rPr lang="en-US" sz="2400" dirty="0"/>
              <a:t>The results were,</a:t>
            </a:r>
          </a:p>
          <a:p>
            <a:pPr lvl="1"/>
            <a:r>
              <a:rPr lang="en-US" sz="2200" b="1" dirty="0"/>
              <a:t>Yes			29</a:t>
            </a:r>
          </a:p>
          <a:p>
            <a:pPr lvl="1"/>
            <a:r>
              <a:rPr lang="en-US" sz="2200" b="1" dirty="0"/>
              <a:t>No			1</a:t>
            </a:r>
          </a:p>
          <a:p>
            <a:pPr lvl="1"/>
            <a:r>
              <a:rPr lang="en-US" sz="2200" b="1" dirty="0"/>
              <a:t>Abstain		3</a:t>
            </a:r>
          </a:p>
          <a:p>
            <a:r>
              <a:rPr lang="en-US" sz="2400" dirty="0"/>
              <a:t>The CA document was approved.</a:t>
            </a:r>
          </a:p>
          <a:p>
            <a:r>
              <a:rPr lang="en-US" sz="2400" dirty="0"/>
              <a:t>Seventeen comments were received during the ballot and were forwarded to the 802.15 working group</a:t>
            </a:r>
          </a:p>
          <a:p>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90638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381000" y="731523"/>
            <a:ext cx="9067800" cy="944878"/>
          </a:xfrm>
        </p:spPr>
        <p:txBody>
          <a:bodyPr/>
          <a:lstStyle/>
          <a:p>
            <a:r>
              <a:rPr lang="en-US" sz="3200" dirty="0"/>
              <a:t>Comment Collection on the 802.11be CA Document</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 802.19 Comment Collection on the 802.11be Coexistence Assessment document closed on June 21, 2021</a:t>
            </a:r>
          </a:p>
          <a:p>
            <a:r>
              <a:rPr lang="en-US" sz="2400" dirty="0"/>
              <a:t>Four comments were received during and were forwarded to the 802.11 working group</a:t>
            </a:r>
          </a:p>
          <a:p>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59936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2"/>
            <a:ext cx="8288868" cy="640077"/>
          </a:xfrm>
        </p:spPr>
        <p:txBody>
          <a:bodyPr/>
          <a:lstStyle/>
          <a:p>
            <a:r>
              <a:rPr lang="en-US" sz="36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721994" y="1507067"/>
            <a:ext cx="8298393" cy="5076610"/>
          </a:xfrm>
        </p:spPr>
        <p:txBody>
          <a:bodyPr/>
          <a:lstStyle/>
          <a:p>
            <a:r>
              <a:rPr lang="en-US" sz="2200" dirty="0"/>
              <a:t>IEEE 802.18 and 802.19 continue to jointly develop a Spreadsheet for IEEE 802 Frequency Table providing information about the Frequency Bands used by various 802 Standards/Amendments</a:t>
            </a:r>
          </a:p>
          <a:p>
            <a:r>
              <a:rPr lang="en-US" sz="2200" dirty="0"/>
              <a:t>Steve Shellhammer has been the 802.19 representative</a:t>
            </a:r>
          </a:p>
          <a:p>
            <a:r>
              <a:rPr lang="en-US" sz="2200" dirty="0"/>
              <a:t>The group has agreed on the format of the Frequency Table</a:t>
            </a:r>
          </a:p>
          <a:p>
            <a:r>
              <a:rPr lang="en-US" sz="2200" dirty="0"/>
              <a:t>Refinements have been made over the last few meetings</a:t>
            </a:r>
          </a:p>
          <a:p>
            <a:r>
              <a:rPr lang="en-US" sz="2200" dirty="0"/>
              <a:t>Recently Steve S. and Eduard Au providing input on the various 802.11 PHY Amendments</a:t>
            </a:r>
          </a:p>
          <a:p>
            <a:pPr lvl="1"/>
            <a:r>
              <a:rPr lang="en-US" sz="2000" b="1" dirty="0"/>
              <a:t>Detailed Frequency Bands for each PHY is under development</a:t>
            </a:r>
          </a:p>
          <a:p>
            <a:r>
              <a:rPr lang="en-US" sz="2200" dirty="0"/>
              <a:t>The latest working version of the Frequency Table document is available on Mentor,</a:t>
            </a:r>
          </a:p>
          <a:p>
            <a:pPr lvl="1"/>
            <a:r>
              <a:rPr lang="en-US" sz="2000" b="1" dirty="0">
                <a:hlinkClick r:id="rId2"/>
              </a:rPr>
              <a:t>https://mentor.ieee.org/802.18/dcn/21/18-21-0036-06-0000-frequency-table-template.xlsx</a:t>
            </a:r>
            <a:r>
              <a:rPr lang="en-US" sz="2000" b="1" dirty="0"/>
              <a:t> </a:t>
            </a:r>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July 2021</a:t>
            </a:r>
            <a:endParaRPr lang="en-GB" dirty="0"/>
          </a:p>
        </p:txBody>
      </p:sp>
      <p:pic>
        <p:nvPicPr>
          <p:cNvPr id="7" name="Picture 6">
            <a:extLst>
              <a:ext uri="{FF2B5EF4-FFF2-40B4-BE49-F238E27FC236}">
                <a16:creationId xmlns:a16="http://schemas.microsoft.com/office/drawing/2014/main" id="{46D20933-D54D-44A7-8D08-2F42E802A136}"/>
              </a:ext>
            </a:extLst>
          </p:cNvPr>
          <p:cNvPicPr>
            <a:picLocks noChangeAspect="1"/>
          </p:cNvPicPr>
          <p:nvPr/>
        </p:nvPicPr>
        <p:blipFill>
          <a:blip r:embed="rId2"/>
          <a:stretch>
            <a:fillRect/>
          </a:stretch>
        </p:blipFill>
        <p:spPr>
          <a:xfrm>
            <a:off x="1177396" y="1752600"/>
            <a:ext cx="7397115" cy="4180523"/>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1113</TotalTime>
  <Words>548</Words>
  <Application>Microsoft Office PowerPoint</Application>
  <PresentationFormat>Custom</PresentationFormat>
  <Paragraphs>72</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Courier New</vt:lpstr>
      <vt:lpstr>Times New Roman</vt:lpstr>
      <vt:lpstr>Office Theme</vt:lpstr>
      <vt:lpstr>Document</vt:lpstr>
      <vt:lpstr>July 2021 WG Opening Report</vt:lpstr>
      <vt:lpstr>Electronic Plenary</vt:lpstr>
      <vt:lpstr>WebEx Registration</vt:lpstr>
      <vt:lpstr>Voter Summary</vt:lpstr>
      <vt:lpstr>IEEE 802.19.3 Standard</vt:lpstr>
      <vt:lpstr>Ballots on the 802.15.4aa CA Document</vt:lpstr>
      <vt:lpstr>Comment Collection on the 802.11be CA Document</vt:lpstr>
      <vt:lpstr>IEEE 802 Frequency Tables – Activity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2021-07-09T17:41:47Z</dcterms:modified>
</cp:coreProperties>
</file>