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85" r:id="rId3"/>
    <p:sldId id="283" r:id="rId4"/>
    <p:sldId id="320" r:id="rId5"/>
    <p:sldId id="332" r:id="rId6"/>
    <p:sldId id="333" r:id="rId7"/>
    <p:sldId id="334" r:id="rId8"/>
    <p:sldId id="331" r:id="rId9"/>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127" autoAdjust="0"/>
  </p:normalViewPr>
  <p:slideViewPr>
    <p:cSldViewPr>
      <p:cViewPr varScale="1">
        <p:scale>
          <a:sx n="111" d="100"/>
          <a:sy n="111" d="100"/>
        </p:scale>
        <p:origin x="1694" y="72"/>
      </p:cViewPr>
      <p:guideLst>
        <p:guide orient="horz" pos="2304"/>
        <p:guide pos="3072"/>
      </p:guideLst>
    </p:cSldViewPr>
  </p:slideViewPr>
  <p:outlineViewPr>
    <p:cViewPr varScale="1">
      <p:scale>
        <a:sx n="170" d="200"/>
        <a:sy n="170" d="200"/>
      </p:scale>
      <p:origin x="0" y="-5499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64" d="100"/>
          <a:sy n="64" d="100"/>
        </p:scale>
        <p:origin x="3101" y="39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r>
              <a:rPr lang="en-US"/>
              <a:t>doc.: IEEE 802.19-19-0065r0</a:t>
            </a:r>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3/3/2021</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r>
              <a:rPr lang="en-US"/>
              <a:t>Benjamin A. Rolfe (BCA)</a:t>
            </a:r>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a:t>doc.: IEEE 802.19-19-0065r0</a:t>
            </a:r>
            <a:endParaRPr lang="en-US" dirty="0"/>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a:t>Benjamin A. Rolfe (BCA)</a:t>
            </a:r>
            <a:endParaRPr lang="en-US" dirty="0"/>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802.19-19-0065r0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Benjamin A. Rolfe (BCA)</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March 2021</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March 2021</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Benjamin Rolfe BCA/MERL</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802.19-21/0005r0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March 2021</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53101" y="762000"/>
            <a:ext cx="8290560" cy="91440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Sub 1 GHz Task Group </a:t>
            </a:r>
            <a:br>
              <a:rPr lang="en-GB" sz="3600" dirty="0"/>
            </a:br>
            <a:r>
              <a:rPr lang="en-GB" sz="3600" dirty="0"/>
              <a:t>Agenda and Meeting Slides</a:t>
            </a:r>
          </a:p>
        </p:txBody>
      </p:sp>
      <p:sp>
        <p:nvSpPr>
          <p:cNvPr id="3074" name="Rectangle 2"/>
          <p:cNvSpPr>
            <a:spLocks noGrp="1" noChangeArrowheads="1"/>
          </p:cNvSpPr>
          <p:nvPr>
            <p:ph type="body" idx="1"/>
          </p:nvPr>
        </p:nvSpPr>
        <p:spPr>
          <a:xfrm>
            <a:off x="731520" y="17102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2021-03-09</a:t>
            </a:r>
          </a:p>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1314504147"/>
              </p:ext>
            </p:extLst>
          </p:nvPr>
        </p:nvGraphicFramePr>
        <p:xfrm>
          <a:off x="381000" y="2514600"/>
          <a:ext cx="9218612" cy="4580499"/>
        </p:xfrm>
        <a:graphic>
          <a:graphicData uri="http://schemas.openxmlformats.org/presentationml/2006/ole">
            <mc:AlternateContent xmlns:mc="http://schemas.openxmlformats.org/markup-compatibility/2006">
              <mc:Choice xmlns:v="urn:schemas-microsoft-com:vml" Requires="v">
                <p:oleObj name="Document" r:id="rId3" imgW="8866603" imgH="4690006" progId="Word.Document.8">
                  <p:embed/>
                </p:oleObj>
              </mc:Choice>
              <mc:Fallback>
                <p:oleObj name="Document" r:id="rId3" imgW="8866603" imgH="4690006" progId="Word.Document.8">
                  <p:embed/>
                  <p:pic>
                    <p:nvPicPr>
                      <p:cNvPr id="0" name=""/>
                      <p:cNvPicPr>
                        <a:picLocks noChangeAspect="1" noChangeArrowheads="1"/>
                      </p:cNvPicPr>
                      <p:nvPr/>
                    </p:nvPicPr>
                    <p:blipFill>
                      <a:blip r:embed="rId4"/>
                      <a:srcRect/>
                      <a:stretch>
                        <a:fillRect/>
                      </a:stretch>
                    </p:blipFill>
                    <p:spPr bwMode="auto">
                      <a:xfrm>
                        <a:off x="381000" y="2514600"/>
                        <a:ext cx="9218612" cy="4580499"/>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A519C-DE1F-4573-B83E-8DF786518135}"/>
              </a:ext>
            </a:extLst>
          </p:cNvPr>
          <p:cNvSpPr>
            <a:spLocks noGrp="1"/>
          </p:cNvSpPr>
          <p:nvPr>
            <p:ph type="title"/>
          </p:nvPr>
        </p:nvSpPr>
        <p:spPr/>
        <p:txBody>
          <a:bodyPr/>
          <a:lstStyle/>
          <a:p>
            <a:r>
              <a:rPr lang="en-US" sz="3600" dirty="0"/>
              <a:t>Sub-1GHz Coexistence Task Group</a:t>
            </a:r>
          </a:p>
        </p:txBody>
      </p:sp>
      <p:sp>
        <p:nvSpPr>
          <p:cNvPr id="3" name="Content Placeholder 2">
            <a:extLst>
              <a:ext uri="{FF2B5EF4-FFF2-40B4-BE49-F238E27FC236}">
                <a16:creationId xmlns:a16="http://schemas.microsoft.com/office/drawing/2014/main" id="{77D41C8B-B134-4FD3-BDEE-B93E12984B67}"/>
              </a:ext>
            </a:extLst>
          </p:cNvPr>
          <p:cNvSpPr>
            <a:spLocks noGrp="1"/>
          </p:cNvSpPr>
          <p:nvPr>
            <p:ph idx="1"/>
          </p:nvPr>
        </p:nvSpPr>
        <p:spPr>
          <a:xfrm>
            <a:off x="533400" y="1952417"/>
            <a:ext cx="8686800" cy="4954691"/>
          </a:xfrm>
        </p:spPr>
        <p:txBody>
          <a:bodyPr>
            <a:normAutofit lnSpcReduction="10000"/>
          </a:bodyPr>
          <a:lstStyle/>
          <a:p>
            <a:pPr marL="0" indent="0" algn="ctr">
              <a:buNone/>
            </a:pPr>
            <a:r>
              <a:rPr lang="en-US" sz="2800" dirty="0"/>
              <a:t>Recommended Practice for Local and Metropolitan Area Networks - Part 19: Coexistence Methods for 802.11 and 802.15.4 based systems operating in the Sub-1 GHz Frequency Bands</a:t>
            </a:r>
          </a:p>
          <a:p>
            <a:pPr marL="0" indent="0" algn="ctr">
              <a:buNone/>
            </a:pPr>
            <a:endParaRPr lang="en-US" sz="2800" dirty="0"/>
          </a:p>
          <a:p>
            <a:pPr marL="0" indent="0" algn="ctr">
              <a:buNone/>
            </a:pPr>
            <a:r>
              <a:rPr lang="en-US" sz="2800" dirty="0"/>
              <a:t>Scope: </a:t>
            </a:r>
          </a:p>
          <a:p>
            <a:pPr marL="0" indent="0">
              <a:buNone/>
            </a:pPr>
            <a:r>
              <a:rPr lang="en-US" sz="2800" b="0" dirty="0"/>
              <a:t>This recommended practice provides guidance on the implementation, configuration and commissioning of systems sharing spectrum between IEEE Std 802.11ah-2016 and IEEE Std 802.15.4 Smart Utility Networking (SUN) Frequency Shift Keying (FSK) Physical Layer (PHY) operating in Sub-1 GHz frequency bands.</a:t>
            </a:r>
            <a:endParaRPr lang="en-US" sz="2800" dirty="0"/>
          </a:p>
        </p:txBody>
      </p:sp>
      <p:sp>
        <p:nvSpPr>
          <p:cNvPr id="4" name="Slide Number Placeholder 3">
            <a:extLst>
              <a:ext uri="{FF2B5EF4-FFF2-40B4-BE49-F238E27FC236}">
                <a16:creationId xmlns:a16="http://schemas.microsoft.com/office/drawing/2014/main"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FF00FE75-67C5-41DA-9816-B90016863EFE}"/>
              </a:ext>
            </a:extLst>
          </p:cNvPr>
          <p:cNvSpPr>
            <a:spLocks noGrp="1"/>
          </p:cNvSpPr>
          <p:nvPr>
            <p:ph type="ftr" idx="14"/>
          </p:nvPr>
        </p:nvSpPr>
        <p:spPr/>
        <p:txBody>
          <a:bodyPr/>
          <a:lstStyle/>
          <a:p>
            <a:r>
              <a:rPr lang="en-GB"/>
              <a:t>Benjamin Rolfe BCA/MERL</a:t>
            </a:r>
            <a:endParaRPr lang="en-GB" dirty="0"/>
          </a:p>
        </p:txBody>
      </p:sp>
      <p:sp>
        <p:nvSpPr>
          <p:cNvPr id="6" name="Date Placeholder 5">
            <a:extLst>
              <a:ext uri="{FF2B5EF4-FFF2-40B4-BE49-F238E27FC236}">
                <a16:creationId xmlns:a16="http://schemas.microsoft.com/office/drawing/2014/main" id="{1104F9A4-3C82-4EA9-B0F3-E5B4CFA77A4F}"/>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592540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2"/>
            <a:ext cx="8288868" cy="1136227"/>
          </a:xfrm>
          <a:solidFill>
            <a:schemeClr val="bg1">
              <a:lumMod val="95000"/>
            </a:schemeClr>
          </a:solidFill>
        </p:spPr>
        <p:txBody>
          <a:bodyPr/>
          <a:lstStyle/>
          <a:p>
            <a:r>
              <a:rPr lang="en-US" dirty="0"/>
              <a:t>Meeting Objectives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Benjamin Rolfe BCA/MERL</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10" name="TextBox 9"/>
          <p:cNvSpPr txBox="1"/>
          <p:nvPr/>
        </p:nvSpPr>
        <p:spPr>
          <a:xfrm>
            <a:off x="1643380" y="2667000"/>
            <a:ext cx="6465147" cy="2546338"/>
          </a:xfrm>
          <a:prstGeom prst="rect">
            <a:avLst/>
          </a:prstGeom>
          <a:noFill/>
        </p:spPr>
        <p:txBody>
          <a:bodyPr wrap="square" rtlCol="0">
            <a:spAutoFit/>
          </a:bodyPr>
          <a:lstStyle/>
          <a:p>
            <a:pPr marL="514350" indent="-514350">
              <a:lnSpc>
                <a:spcPct val="200000"/>
              </a:lnSpc>
              <a:buFont typeface="+mj-lt"/>
              <a:buAutoNum type="arabicPeriod"/>
            </a:pPr>
            <a:r>
              <a:rPr lang="en-US" sz="2800" dirty="0">
                <a:solidFill>
                  <a:schemeClr val="accent2">
                    <a:lumMod val="75000"/>
                  </a:schemeClr>
                </a:solidFill>
              </a:rPr>
              <a:t>Address any comments from </a:t>
            </a:r>
            <a:r>
              <a:rPr lang="en-US" sz="2800" dirty="0" err="1">
                <a:solidFill>
                  <a:schemeClr val="accent2">
                    <a:lumMod val="75000"/>
                  </a:schemeClr>
                </a:solidFill>
              </a:rPr>
              <a:t>RevCom</a:t>
            </a:r>
            <a:r>
              <a:rPr lang="en-US" sz="2800" dirty="0">
                <a:solidFill>
                  <a:schemeClr val="accent2">
                    <a:lumMod val="75000"/>
                  </a:schemeClr>
                </a:solidFill>
              </a:rPr>
              <a:t> (if any comments are received)</a:t>
            </a:r>
          </a:p>
          <a:p>
            <a:pPr>
              <a:lnSpc>
                <a:spcPct val="200000"/>
              </a:lnSpc>
            </a:pPr>
            <a:endParaRPr lang="en-US" sz="2800" dirty="0">
              <a:solidFill>
                <a:schemeClr val="accent2">
                  <a:lumMod val="75000"/>
                </a:schemeClr>
              </a:solidFill>
            </a:endParaRPr>
          </a:p>
        </p:txBody>
      </p:sp>
    </p:spTree>
    <p:extLst>
      <p:ext uri="{BB962C8B-B14F-4D97-AF65-F5344CB8AC3E}">
        <p14:creationId xmlns:p14="http://schemas.microsoft.com/office/powerpoint/2010/main" val="3835386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238"/>
            <a:ext cx="8288868" cy="716278"/>
          </a:xfrm>
        </p:spPr>
        <p:txBody>
          <a:bodyPr/>
          <a:lstStyle/>
          <a:p>
            <a:r>
              <a:rPr lang="en-US" sz="3600" dirty="0"/>
              <a:t>Agenda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Benjamin Rolfe BCA/MERL</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Box 6"/>
          <p:cNvSpPr txBox="1"/>
          <p:nvPr/>
        </p:nvSpPr>
        <p:spPr>
          <a:xfrm>
            <a:off x="743373" y="1676400"/>
            <a:ext cx="8476828" cy="2308324"/>
          </a:xfrm>
          <a:prstGeom prst="rect">
            <a:avLst/>
          </a:prstGeom>
          <a:noFill/>
        </p:spPr>
        <p:txBody>
          <a:bodyPr wrap="square" rtlCol="0">
            <a:spAutoFit/>
          </a:bodyPr>
          <a:lstStyle/>
          <a:p>
            <a:r>
              <a:rPr lang="en-US" sz="2400" dirty="0">
                <a:solidFill>
                  <a:schemeClr val="accent2">
                    <a:lumMod val="75000"/>
                  </a:schemeClr>
                </a:solidFill>
              </a:rPr>
              <a:t>March 9 2021 (18:00 ET)</a:t>
            </a:r>
          </a:p>
          <a:p>
            <a:pPr marL="514350" indent="-514350">
              <a:buFont typeface="+mj-lt"/>
              <a:buAutoNum type="arabicPeriod"/>
            </a:pPr>
            <a:r>
              <a:rPr lang="en-US" sz="2400" dirty="0">
                <a:solidFill>
                  <a:schemeClr val="accent2">
                    <a:lumMod val="75000"/>
                  </a:schemeClr>
                </a:solidFill>
              </a:rPr>
              <a:t>Call to order</a:t>
            </a:r>
          </a:p>
          <a:p>
            <a:pPr marL="514350" indent="-514350">
              <a:buFont typeface="+mj-lt"/>
              <a:buAutoNum type="arabicPeriod"/>
            </a:pPr>
            <a:r>
              <a:rPr lang="en-US" sz="2400" dirty="0">
                <a:solidFill>
                  <a:schemeClr val="accent2">
                    <a:lumMod val="75000"/>
                  </a:schemeClr>
                </a:solidFill>
              </a:rPr>
              <a:t>Meeting preamble</a:t>
            </a:r>
          </a:p>
          <a:p>
            <a:pPr marL="514350" indent="-514350">
              <a:buFont typeface="+mj-lt"/>
              <a:buAutoNum type="arabicPeriod"/>
            </a:pPr>
            <a:r>
              <a:rPr lang="en-US" sz="2400" dirty="0">
                <a:solidFill>
                  <a:schemeClr val="accent2">
                    <a:lumMod val="75000"/>
                  </a:schemeClr>
                </a:solidFill>
              </a:rPr>
              <a:t>Review and resolve </a:t>
            </a:r>
            <a:r>
              <a:rPr lang="en-US" sz="2400" dirty="0" err="1">
                <a:solidFill>
                  <a:schemeClr val="accent2">
                    <a:lumMod val="75000"/>
                  </a:schemeClr>
                </a:solidFill>
              </a:rPr>
              <a:t>RevCom</a:t>
            </a:r>
            <a:r>
              <a:rPr lang="en-US" sz="2400" dirty="0">
                <a:solidFill>
                  <a:schemeClr val="accent2">
                    <a:lumMod val="75000"/>
                  </a:schemeClr>
                </a:solidFill>
              </a:rPr>
              <a:t> comments</a:t>
            </a:r>
          </a:p>
          <a:p>
            <a:pPr marL="514350" indent="-514350">
              <a:buFont typeface="+mj-lt"/>
              <a:buAutoNum type="arabicPeriod"/>
            </a:pPr>
            <a:r>
              <a:rPr lang="en-US" sz="2400" dirty="0">
                <a:solidFill>
                  <a:schemeClr val="accent2">
                    <a:lumMod val="75000"/>
                  </a:schemeClr>
                </a:solidFill>
              </a:rPr>
              <a:t>Recess</a:t>
            </a:r>
          </a:p>
          <a:p>
            <a:endParaRPr lang="en-US" sz="2400" dirty="0">
              <a:solidFill>
                <a:schemeClr val="accent2">
                  <a:lumMod val="75000"/>
                </a:schemeClr>
              </a:solidFill>
            </a:endParaRPr>
          </a:p>
        </p:txBody>
      </p:sp>
      <p:sp>
        <p:nvSpPr>
          <p:cNvPr id="8" name="TextBox 7"/>
          <p:cNvSpPr txBox="1"/>
          <p:nvPr/>
        </p:nvSpPr>
        <p:spPr>
          <a:xfrm>
            <a:off x="743373" y="3776008"/>
            <a:ext cx="8476828" cy="2677656"/>
          </a:xfrm>
          <a:prstGeom prst="rect">
            <a:avLst/>
          </a:prstGeom>
          <a:noFill/>
        </p:spPr>
        <p:txBody>
          <a:bodyPr wrap="square" rtlCol="0">
            <a:spAutoFit/>
          </a:bodyPr>
          <a:lstStyle/>
          <a:p>
            <a:r>
              <a:rPr lang="en-US" sz="2400" dirty="0">
                <a:solidFill>
                  <a:schemeClr val="accent2">
                    <a:lumMod val="75000"/>
                  </a:schemeClr>
                </a:solidFill>
              </a:rPr>
              <a:t>March 10 2021 (10:00 ET)</a:t>
            </a:r>
          </a:p>
          <a:p>
            <a:pPr marL="514350" indent="-514350">
              <a:buFont typeface="+mj-lt"/>
              <a:buAutoNum type="arabicPeriod"/>
            </a:pPr>
            <a:r>
              <a:rPr lang="en-US" sz="2400" dirty="0">
                <a:solidFill>
                  <a:schemeClr val="accent2">
                    <a:lumMod val="75000"/>
                  </a:schemeClr>
                </a:solidFill>
              </a:rPr>
              <a:t>Call to order</a:t>
            </a:r>
          </a:p>
          <a:p>
            <a:pPr marL="514350" indent="-514350">
              <a:buFont typeface="+mj-lt"/>
              <a:buAutoNum type="arabicPeriod"/>
            </a:pPr>
            <a:r>
              <a:rPr lang="en-US" sz="2400" dirty="0">
                <a:solidFill>
                  <a:schemeClr val="accent2">
                    <a:lumMod val="75000"/>
                  </a:schemeClr>
                </a:solidFill>
              </a:rPr>
              <a:t>Continue to resolve </a:t>
            </a:r>
            <a:r>
              <a:rPr lang="en-US" sz="2400" dirty="0" err="1">
                <a:solidFill>
                  <a:schemeClr val="accent2">
                    <a:lumMod val="75000"/>
                  </a:schemeClr>
                </a:solidFill>
              </a:rPr>
              <a:t>RevCom</a:t>
            </a:r>
            <a:r>
              <a:rPr lang="en-US" sz="2400" dirty="0">
                <a:solidFill>
                  <a:schemeClr val="accent2">
                    <a:lumMod val="75000"/>
                  </a:schemeClr>
                </a:solidFill>
              </a:rPr>
              <a:t> comments</a:t>
            </a:r>
          </a:p>
          <a:p>
            <a:pPr marL="514350" indent="-514350">
              <a:buFont typeface="+mj-lt"/>
              <a:buAutoNum type="arabicPeriod"/>
            </a:pPr>
            <a:r>
              <a:rPr lang="en-US" sz="2400" dirty="0">
                <a:solidFill>
                  <a:schemeClr val="accent2">
                    <a:lumMod val="75000"/>
                  </a:schemeClr>
                </a:solidFill>
              </a:rPr>
              <a:t>Review next steps</a:t>
            </a:r>
          </a:p>
          <a:p>
            <a:pPr marL="514350" indent="-514350">
              <a:buFont typeface="+mj-lt"/>
              <a:buAutoNum type="arabicPeriod"/>
            </a:pPr>
            <a:r>
              <a:rPr lang="en-US" sz="2400" dirty="0">
                <a:solidFill>
                  <a:schemeClr val="accent2">
                    <a:lumMod val="75000"/>
                  </a:schemeClr>
                </a:solidFill>
              </a:rPr>
              <a:t>Any other business.</a:t>
            </a:r>
          </a:p>
          <a:p>
            <a:pPr marL="514350" indent="-514350">
              <a:buFont typeface="+mj-lt"/>
              <a:buAutoNum type="arabicPeriod"/>
            </a:pPr>
            <a:r>
              <a:rPr lang="en-US" sz="2400" dirty="0">
                <a:solidFill>
                  <a:schemeClr val="accent2">
                    <a:lumMod val="75000"/>
                  </a:schemeClr>
                </a:solidFill>
              </a:rPr>
              <a:t>Adjourn</a:t>
            </a:r>
          </a:p>
          <a:p>
            <a:endParaRPr lang="en-US" sz="2400" dirty="0">
              <a:solidFill>
                <a:schemeClr val="accent2">
                  <a:lumMod val="75000"/>
                </a:schemeClr>
              </a:solidFill>
            </a:endParaRPr>
          </a:p>
        </p:txBody>
      </p:sp>
    </p:spTree>
    <p:extLst>
      <p:ext uri="{BB962C8B-B14F-4D97-AF65-F5344CB8AC3E}">
        <p14:creationId xmlns:p14="http://schemas.microsoft.com/office/powerpoint/2010/main" val="3998794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6B838-1D79-4418-998D-FDB0738A7B1B}"/>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9D86B762-E463-43D8-A78D-B5FAA5891A9D}"/>
              </a:ext>
            </a:extLst>
          </p:cNvPr>
          <p:cNvSpPr>
            <a:spLocks noGrp="1"/>
          </p:cNvSpPr>
          <p:nvPr>
            <p:ph idx="1"/>
          </p:nvPr>
        </p:nvSpPr>
        <p:spPr>
          <a:xfrm>
            <a:off x="731520" y="1752600"/>
            <a:ext cx="8288868" cy="4953000"/>
          </a:xfrm>
        </p:spPr>
        <p:txBody>
          <a:bodyPr>
            <a:normAutofit fontScale="77500" lnSpcReduction="20000"/>
          </a:bodyPr>
          <a:lstStyle/>
          <a:p>
            <a:pPr marL="0" indent="0">
              <a:buNone/>
            </a:pPr>
            <a:r>
              <a:rPr lang="en-US" dirty="0">
                <a:solidFill>
                  <a:schemeClr val="accent6">
                    <a:lumMod val="75000"/>
                  </a:schemeClr>
                </a:solidFill>
              </a:rPr>
              <a:t>SA Ballot:</a:t>
            </a:r>
          </a:p>
          <a:p>
            <a:r>
              <a:rPr lang="en-US" dirty="0"/>
              <a:t>The Second SA Recirculation Ballot on IEEE 802.19.3 closed on January 5</a:t>
            </a:r>
          </a:p>
          <a:p>
            <a:r>
              <a:rPr lang="en-US" dirty="0"/>
              <a:t>Approve = 59, Disapprove = 1, Abstain = 3</a:t>
            </a:r>
          </a:p>
          <a:p>
            <a:r>
              <a:rPr lang="en-US" dirty="0"/>
              <a:t>Approval Rate = 98% </a:t>
            </a:r>
          </a:p>
          <a:p>
            <a:r>
              <a:rPr lang="en-US" dirty="0"/>
              <a:t>Ballot Passed</a:t>
            </a:r>
          </a:p>
          <a:p>
            <a:pPr marL="0" indent="0">
              <a:buNone/>
            </a:pPr>
            <a:endParaRPr lang="en-US" dirty="0"/>
          </a:p>
          <a:p>
            <a:pPr marL="0" indent="0">
              <a:buNone/>
            </a:pPr>
            <a:r>
              <a:rPr lang="en-US" dirty="0">
                <a:solidFill>
                  <a:schemeClr val="accent6">
                    <a:lumMod val="75000"/>
                  </a:schemeClr>
                </a:solidFill>
              </a:rPr>
              <a:t>Submission to </a:t>
            </a:r>
            <a:r>
              <a:rPr lang="en-US" dirty="0" err="1">
                <a:solidFill>
                  <a:schemeClr val="accent6">
                    <a:lumMod val="75000"/>
                  </a:schemeClr>
                </a:solidFill>
              </a:rPr>
              <a:t>RevCom</a:t>
            </a:r>
            <a:r>
              <a:rPr lang="en-US" dirty="0">
                <a:solidFill>
                  <a:schemeClr val="accent6">
                    <a:lumMod val="75000"/>
                  </a:schemeClr>
                </a:solidFill>
              </a:rPr>
              <a:t>:</a:t>
            </a:r>
          </a:p>
          <a:p>
            <a:pPr marL="0" indent="0">
              <a:buNone/>
            </a:pPr>
            <a:r>
              <a:rPr lang="en-US" sz="2400" dirty="0"/>
              <a:t>Two electronic WG motions were held in January</a:t>
            </a:r>
          </a:p>
          <a:p>
            <a:r>
              <a:rPr lang="en-US" sz="2400" dirty="0"/>
              <a:t>Approve sending P802.19.3-D08 to </a:t>
            </a:r>
            <a:r>
              <a:rPr lang="en-US" sz="2400" dirty="0" err="1"/>
              <a:t>RevCom</a:t>
            </a:r>
            <a:endParaRPr lang="en-US" sz="2400" dirty="0"/>
          </a:p>
          <a:p>
            <a:pPr lvl="1"/>
            <a:r>
              <a:rPr lang="en-US" sz="2200" b="1" dirty="0"/>
              <a:t>WG Results (Y/N/A) = 30/0/1</a:t>
            </a:r>
          </a:p>
          <a:p>
            <a:r>
              <a:rPr lang="en-US" sz="2400" dirty="0"/>
              <a:t>Confirm the CSD</a:t>
            </a:r>
          </a:p>
          <a:p>
            <a:pPr lvl="1"/>
            <a:r>
              <a:rPr lang="en-US" sz="2200" b="1" dirty="0"/>
              <a:t>WG Results (Y/N/A) = 28/0/2</a:t>
            </a:r>
            <a:endParaRPr lang="en-US" sz="2400" dirty="0"/>
          </a:p>
          <a:p>
            <a:r>
              <a:rPr lang="en-US" sz="2400" dirty="0"/>
              <a:t>On the February 802 Executive Committee call the EC approved sending the draft to </a:t>
            </a:r>
            <a:r>
              <a:rPr lang="en-US" sz="2400" dirty="0" err="1"/>
              <a:t>RevCom</a:t>
            </a:r>
            <a:endParaRPr lang="en-US" sz="2400" dirty="0"/>
          </a:p>
          <a:p>
            <a:r>
              <a:rPr lang="en-US" sz="2400" dirty="0"/>
              <a:t>The draft is on the March 22-26 </a:t>
            </a:r>
            <a:r>
              <a:rPr lang="en-US" sz="2400" dirty="0" err="1"/>
              <a:t>RevCom</a:t>
            </a:r>
            <a:r>
              <a:rPr lang="en-US" sz="2400" dirty="0"/>
              <a:t> agenda</a:t>
            </a: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D70B35C1-280C-42AE-AF49-C0A6FDEFBECF}"/>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99EE2DB3-0AD8-431B-A0AA-CA51090E2AAD}"/>
              </a:ext>
            </a:extLst>
          </p:cNvPr>
          <p:cNvSpPr>
            <a:spLocks noGrp="1"/>
          </p:cNvSpPr>
          <p:nvPr>
            <p:ph type="ftr" idx="14"/>
          </p:nvPr>
        </p:nvSpPr>
        <p:spPr/>
        <p:txBody>
          <a:bodyPr/>
          <a:lstStyle/>
          <a:p>
            <a:r>
              <a:rPr lang="en-GB"/>
              <a:t>Benjamin Rolfe BCA/MERL</a:t>
            </a:r>
            <a:endParaRPr lang="en-GB" dirty="0"/>
          </a:p>
        </p:txBody>
      </p:sp>
      <p:sp>
        <p:nvSpPr>
          <p:cNvPr id="6" name="Date Placeholder 5">
            <a:extLst>
              <a:ext uri="{FF2B5EF4-FFF2-40B4-BE49-F238E27FC236}">
                <a16:creationId xmlns:a16="http://schemas.microsoft.com/office/drawing/2014/main" id="{8257B7A2-D913-4D46-9B6D-74239EA8B345}"/>
              </a:ext>
            </a:extLst>
          </p:cNvPr>
          <p:cNvSpPr>
            <a:spLocks noGrp="1"/>
          </p:cNvSpPr>
          <p:nvPr>
            <p:ph type="dt" idx="15"/>
          </p:nvPr>
        </p:nvSpPr>
        <p:spPr/>
        <p:txBody>
          <a:bodyPr/>
          <a:lstStyle/>
          <a:p>
            <a:r>
              <a:rPr lang="en-US"/>
              <a:t>March 2021</a:t>
            </a:r>
            <a:endParaRPr lang="en-US" dirty="0"/>
          </a:p>
        </p:txBody>
      </p:sp>
    </p:spTree>
    <p:extLst>
      <p:ext uri="{BB962C8B-B14F-4D97-AF65-F5344CB8AC3E}">
        <p14:creationId xmlns:p14="http://schemas.microsoft.com/office/powerpoint/2010/main" val="1928188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F1B18-E4F6-418A-9215-B19FC5F482D7}"/>
              </a:ext>
            </a:extLst>
          </p:cNvPr>
          <p:cNvSpPr>
            <a:spLocks noGrp="1"/>
          </p:cNvSpPr>
          <p:nvPr>
            <p:ph type="title"/>
          </p:nvPr>
        </p:nvSpPr>
        <p:spPr/>
        <p:txBody>
          <a:bodyPr/>
          <a:lstStyle/>
          <a:p>
            <a:r>
              <a:rPr lang="en-US" dirty="0" err="1"/>
              <a:t>RevCom</a:t>
            </a:r>
            <a:r>
              <a:rPr lang="en-US" dirty="0"/>
              <a:t> Comments</a:t>
            </a:r>
          </a:p>
        </p:txBody>
      </p:sp>
      <p:sp>
        <p:nvSpPr>
          <p:cNvPr id="3" name="Content Placeholder 2">
            <a:extLst>
              <a:ext uri="{FF2B5EF4-FFF2-40B4-BE49-F238E27FC236}">
                <a16:creationId xmlns:a16="http://schemas.microsoft.com/office/drawing/2014/main" id="{2B13683C-F06E-4A5C-97D3-CA0A3C492456}"/>
              </a:ext>
            </a:extLst>
          </p:cNvPr>
          <p:cNvSpPr>
            <a:spLocks noGrp="1"/>
          </p:cNvSpPr>
          <p:nvPr>
            <p:ph idx="1"/>
          </p:nvPr>
        </p:nvSpPr>
        <p:spPr/>
        <p:txBody>
          <a:bodyPr/>
          <a:lstStyle/>
          <a:p>
            <a:r>
              <a:rPr lang="en-US" dirty="0"/>
              <a:t>No comments received as of 03-March</a:t>
            </a:r>
          </a:p>
          <a:p>
            <a:r>
              <a:rPr lang="en-US" dirty="0"/>
              <a:t>We have allocated time to resolve comments if any are received</a:t>
            </a:r>
          </a:p>
          <a:p>
            <a:r>
              <a:rPr lang="en-US" dirty="0"/>
              <a:t>Stay tuned to the reflector for news updates</a:t>
            </a:r>
          </a:p>
        </p:txBody>
      </p:sp>
      <p:sp>
        <p:nvSpPr>
          <p:cNvPr id="4" name="Slide Number Placeholder 3">
            <a:extLst>
              <a:ext uri="{FF2B5EF4-FFF2-40B4-BE49-F238E27FC236}">
                <a16:creationId xmlns:a16="http://schemas.microsoft.com/office/drawing/2014/main" id="{99C9F789-2593-41D2-8BD8-E65B7535191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3CF6E88F-7920-4FAC-B0AF-00484F08DEA0}"/>
              </a:ext>
            </a:extLst>
          </p:cNvPr>
          <p:cNvSpPr>
            <a:spLocks noGrp="1"/>
          </p:cNvSpPr>
          <p:nvPr>
            <p:ph type="ftr" idx="14"/>
          </p:nvPr>
        </p:nvSpPr>
        <p:spPr/>
        <p:txBody>
          <a:bodyPr/>
          <a:lstStyle/>
          <a:p>
            <a:r>
              <a:rPr lang="en-GB"/>
              <a:t>Benjamin Rolfe BCA/MERL</a:t>
            </a:r>
            <a:endParaRPr lang="en-GB" dirty="0"/>
          </a:p>
        </p:txBody>
      </p:sp>
      <p:sp>
        <p:nvSpPr>
          <p:cNvPr id="6" name="Date Placeholder 5">
            <a:extLst>
              <a:ext uri="{FF2B5EF4-FFF2-40B4-BE49-F238E27FC236}">
                <a16:creationId xmlns:a16="http://schemas.microsoft.com/office/drawing/2014/main" id="{8F738DC0-C7CD-46C3-A9A5-6E5A1AB810B5}"/>
              </a:ext>
            </a:extLst>
          </p:cNvPr>
          <p:cNvSpPr>
            <a:spLocks noGrp="1"/>
          </p:cNvSpPr>
          <p:nvPr>
            <p:ph type="dt" idx="15"/>
          </p:nvPr>
        </p:nvSpPr>
        <p:spPr/>
        <p:txBody>
          <a:bodyPr/>
          <a:lstStyle/>
          <a:p>
            <a:r>
              <a:rPr lang="en-US"/>
              <a:t>March 2021</a:t>
            </a:r>
            <a:endParaRPr lang="en-US" dirty="0"/>
          </a:p>
        </p:txBody>
      </p:sp>
    </p:spTree>
    <p:extLst>
      <p:ext uri="{BB962C8B-B14F-4D97-AF65-F5344CB8AC3E}">
        <p14:creationId xmlns:p14="http://schemas.microsoft.com/office/powerpoint/2010/main" val="1815023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61741-D20E-4D65-A93D-3E25B23E7C9F}"/>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2A8829BB-7A55-45C2-9142-8EEEFC74F67C}"/>
              </a:ext>
            </a:extLst>
          </p:cNvPr>
          <p:cNvSpPr>
            <a:spLocks noGrp="1"/>
          </p:cNvSpPr>
          <p:nvPr>
            <p:ph idx="1"/>
          </p:nvPr>
        </p:nvSpPr>
        <p:spPr/>
        <p:txBody>
          <a:bodyPr/>
          <a:lstStyle/>
          <a:p>
            <a:r>
              <a:rPr lang="en-US" dirty="0" err="1"/>
              <a:t>RevCom</a:t>
            </a:r>
            <a:r>
              <a:rPr lang="en-US" dirty="0"/>
              <a:t> approval expected</a:t>
            </a:r>
          </a:p>
          <a:p>
            <a:r>
              <a:rPr lang="en-US" dirty="0"/>
              <a:t>SASB approval there after (March 28)</a:t>
            </a:r>
          </a:p>
          <a:p>
            <a:r>
              <a:rPr lang="en-US" dirty="0"/>
              <a:t>Once approved, it goes to IEEE editors for publication</a:t>
            </a:r>
          </a:p>
          <a:p>
            <a:r>
              <a:rPr lang="en-US" dirty="0"/>
              <a:t>Any support needed by IEEE editors will be provided by TG3 chair and Technical Editor</a:t>
            </a:r>
          </a:p>
          <a:p>
            <a:r>
              <a:rPr lang="en-US" dirty="0"/>
              <a:t>Publication follows (time depends on IEEE staff workload)</a:t>
            </a:r>
          </a:p>
          <a:p>
            <a:r>
              <a:rPr lang="en-US" dirty="0"/>
              <a:t> </a:t>
            </a:r>
          </a:p>
        </p:txBody>
      </p:sp>
      <p:sp>
        <p:nvSpPr>
          <p:cNvPr id="4" name="Slide Number Placeholder 3">
            <a:extLst>
              <a:ext uri="{FF2B5EF4-FFF2-40B4-BE49-F238E27FC236}">
                <a16:creationId xmlns:a16="http://schemas.microsoft.com/office/drawing/2014/main" id="{91C93D65-F249-4C24-9308-20C48E8B414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45F5645-9A33-4634-BE22-26315A7E1E12}"/>
              </a:ext>
            </a:extLst>
          </p:cNvPr>
          <p:cNvSpPr>
            <a:spLocks noGrp="1"/>
          </p:cNvSpPr>
          <p:nvPr>
            <p:ph type="ftr" idx="14"/>
          </p:nvPr>
        </p:nvSpPr>
        <p:spPr/>
        <p:txBody>
          <a:bodyPr/>
          <a:lstStyle/>
          <a:p>
            <a:r>
              <a:rPr lang="en-GB"/>
              <a:t>Benjamin Rolfe BCA/MERL</a:t>
            </a:r>
            <a:endParaRPr lang="en-GB" dirty="0"/>
          </a:p>
        </p:txBody>
      </p:sp>
      <p:sp>
        <p:nvSpPr>
          <p:cNvPr id="6" name="Date Placeholder 5">
            <a:extLst>
              <a:ext uri="{FF2B5EF4-FFF2-40B4-BE49-F238E27FC236}">
                <a16:creationId xmlns:a16="http://schemas.microsoft.com/office/drawing/2014/main" id="{0FAE5BB9-9F48-4BB2-879D-F6102B8F186E}"/>
              </a:ext>
            </a:extLst>
          </p:cNvPr>
          <p:cNvSpPr>
            <a:spLocks noGrp="1"/>
          </p:cNvSpPr>
          <p:nvPr>
            <p:ph type="dt" idx="15"/>
          </p:nvPr>
        </p:nvSpPr>
        <p:spPr/>
        <p:txBody>
          <a:bodyPr/>
          <a:lstStyle/>
          <a:p>
            <a:r>
              <a:rPr lang="en-US"/>
              <a:t>March 2021</a:t>
            </a:r>
            <a:endParaRPr lang="en-US" dirty="0"/>
          </a:p>
        </p:txBody>
      </p:sp>
    </p:spTree>
    <p:extLst>
      <p:ext uri="{BB962C8B-B14F-4D97-AF65-F5344CB8AC3E}">
        <p14:creationId xmlns:p14="http://schemas.microsoft.com/office/powerpoint/2010/main" val="1206654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75000"/>
                  </a:schemeClr>
                </a:solidFill>
              </a:rPr>
              <a:t>Meeting Adjourned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Benjamin Rolfe BCA/MERL</a:t>
            </a:r>
            <a:endParaRPr lang="en-GB" dirty="0"/>
          </a:p>
        </p:txBody>
      </p:sp>
      <p:sp>
        <p:nvSpPr>
          <p:cNvPr id="6" name="Date Placeholder 5"/>
          <p:cNvSpPr>
            <a:spLocks noGrp="1"/>
          </p:cNvSpPr>
          <p:nvPr>
            <p:ph type="dt" idx="15"/>
          </p:nvPr>
        </p:nvSpPr>
        <p:spPr/>
        <p:txBody>
          <a:bodyPr/>
          <a:lstStyle/>
          <a:p>
            <a:r>
              <a:rPr lang="en-US"/>
              <a:t>March 2021</a:t>
            </a:r>
            <a:endParaRPr lang="en-US" dirty="0"/>
          </a:p>
        </p:txBody>
      </p:sp>
      <p:pic>
        <p:nvPicPr>
          <p:cNvPr id="10" name="Content Placeholder 9" descr="A picture containing table&#10;&#10;Description automatically generated">
            <a:extLst>
              <a:ext uri="{FF2B5EF4-FFF2-40B4-BE49-F238E27FC236}">
                <a16:creationId xmlns:a16="http://schemas.microsoft.com/office/drawing/2014/main" id="{C1DA1243-5995-4391-B08E-F77502C734E1}"/>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271396" y="2090651"/>
            <a:ext cx="5209115" cy="3906837"/>
          </a:xfrm>
        </p:spPr>
      </p:pic>
      <p:sp>
        <p:nvSpPr>
          <p:cNvPr id="11" name="Rectangle 10">
            <a:extLst>
              <a:ext uri="{FF2B5EF4-FFF2-40B4-BE49-F238E27FC236}">
                <a16:creationId xmlns:a16="http://schemas.microsoft.com/office/drawing/2014/main" id="{C525B522-6846-40D9-9885-D44F9705D13B}"/>
              </a:ext>
            </a:extLst>
          </p:cNvPr>
          <p:cNvSpPr/>
          <p:nvPr/>
        </p:nvSpPr>
        <p:spPr>
          <a:xfrm>
            <a:off x="2876238" y="4953000"/>
            <a:ext cx="3916458" cy="923330"/>
          </a:xfrm>
          <a:prstGeom prst="rect">
            <a:avLst/>
          </a:prstGeom>
          <a:noFill/>
        </p:spPr>
        <p:txBody>
          <a:bodyPr wrap="none" lIns="91440" tIns="45720" rIns="91440" bIns="45720">
            <a:spAutoFit/>
          </a:bodyPr>
          <a:lstStyle/>
          <a:p>
            <a:pPr algn="ctr"/>
            <a:r>
              <a:rPr lang="en-US" sz="5400" b="1" dirty="0">
                <a:ln w="6600">
                  <a:solidFill>
                    <a:schemeClr val="accent2"/>
                  </a:solidFill>
                  <a:prstDash val="solid"/>
                </a:ln>
                <a:solidFill>
                  <a:srgbClr val="FFFFFF"/>
                </a:solidFill>
                <a:effectLst>
                  <a:outerShdw dist="38100" dir="2700000" algn="tl" rotWithShape="0">
                    <a:schemeClr val="accent2"/>
                  </a:outerShdw>
                </a:effectLst>
              </a:rPr>
              <a:t>Celebration!</a:t>
            </a:r>
            <a:endParaRPr lang="en-US"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107410127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18452</TotalTime>
  <Words>494</Words>
  <Application>Microsoft Office PowerPoint</Application>
  <PresentationFormat>Custom</PresentationFormat>
  <Paragraphs>79</Paragraphs>
  <Slides>8</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Arial</vt:lpstr>
      <vt:lpstr>Calibri</vt:lpstr>
      <vt:lpstr>Courier New</vt:lpstr>
      <vt:lpstr>Times New Roman</vt:lpstr>
      <vt:lpstr>Office Theme</vt:lpstr>
      <vt:lpstr>Document</vt:lpstr>
      <vt:lpstr>Sub 1 GHz Task Group  Agenda and Meeting Slides</vt:lpstr>
      <vt:lpstr>Sub-1GHz Coexistence Task Group</vt:lpstr>
      <vt:lpstr>Meeting Objectives </vt:lpstr>
      <vt:lpstr>Agenda </vt:lpstr>
      <vt:lpstr>Recap:</vt:lpstr>
      <vt:lpstr>RevCom Comments</vt:lpstr>
      <vt:lpstr>Next Steps</vt:lpstr>
      <vt:lpstr>Meeting Adjourned</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318</cp:revision>
  <cp:lastPrinted>2015-01-08T23:35:49Z</cp:lastPrinted>
  <dcterms:created xsi:type="dcterms:W3CDTF">2014-10-30T17:06:39Z</dcterms:created>
  <dcterms:modified xsi:type="dcterms:W3CDTF">2021-03-04T02:38:59Z</dcterms:modified>
</cp:coreProperties>
</file>