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91" r:id="rId3"/>
    <p:sldId id="264" r:id="rId4"/>
    <p:sldId id="293" r:id="rId5"/>
    <p:sldId id="297" r:id="rId6"/>
    <p:sldId id="296" r:id="rId7"/>
    <p:sldId id="283" r:id="rId8"/>
    <p:sldId id="298" r:id="rId9"/>
    <p:sldId id="299" r:id="rId10"/>
    <p:sldId id="300" r:id="rId11"/>
    <p:sldId id="301" r:id="rId12"/>
    <p:sldId id="295" r:id="rId13"/>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E765F0-898E-4FF2-AB55-7A0E5A64B26B}" v="1" dt="2021-03-06T01:12:52.255"/>
    <p1510:client id="{CA9350BF-1A34-4C71-AFBC-56F91FCD8441}" v="3" dt="2021-03-05T19:36:16.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3/5/2021</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802.19-21/0004r3</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ec/dcn/17/ec-17-0090-24-0PNP-ieee-802-lmsc-operations-manual.pdf" TargetMode="External"/><Relationship Id="rId2" Type="http://schemas.openxmlformats.org/officeDocument/2006/relationships/hyperlink" Target="https://mentor.ieee.org/802-ec/dcn/17/ec-17-0120-30-0PNP-ieee-802-lmsc-chairs-guideline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ec/dcn/20/ec-20-0245-01-00EC-frequency-tables-of-ieee-802-wireless-standards.ppt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20-01-0000-proposed-frequency-table-format.pptx" TargetMode="External"/><Relationship Id="rId2" Type="http://schemas.openxmlformats.org/officeDocument/2006/relationships/hyperlink" Target="https://mentor.ieee.org/802.18/dcn/21/18-21-0005-00-0000-freq-table-802-15-work.xls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March 2021</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March 2021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2021-03-05</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name="Document" r:id="rId3" imgW="8238348" imgH="2556850" progId="Word.Document.8">
                  <p:embed/>
                </p:oleObj>
              </mc:Choice>
              <mc:Fallback>
                <p:oleObj name="Document" r:id="rId3" imgW="8238348" imgH="2556850" progId="Word.Document.8">
                  <p:embed/>
                  <p:pic>
                    <p:nvPicPr>
                      <p:cNvPr id="3075" name="Object 3"/>
                      <p:cNvPicPr>
                        <a:picLocks noChangeAspect="1" noChangeArrowheads="1"/>
                      </p:cNvPicPr>
                      <p:nvPr/>
                    </p:nvPicPr>
                    <p:blipFill>
                      <a:blip r:embed="rId4"/>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A3158-5F4C-408C-9A2F-B5FB0A6AD442}"/>
              </a:ext>
            </a:extLst>
          </p:cNvPr>
          <p:cNvSpPr>
            <a:spLocks noGrp="1"/>
          </p:cNvSpPr>
          <p:nvPr>
            <p:ph type="title"/>
          </p:nvPr>
        </p:nvSpPr>
        <p:spPr>
          <a:xfrm>
            <a:off x="731520" y="731523"/>
            <a:ext cx="8288868" cy="792477"/>
          </a:xfrm>
        </p:spPr>
        <p:txBody>
          <a:bodyPr/>
          <a:lstStyle/>
          <a:p>
            <a:r>
              <a:rPr lang="en-US" sz="3200" dirty="0"/>
              <a:t>802 Electronic Media 2021 Edition Update</a:t>
            </a:r>
          </a:p>
        </p:txBody>
      </p:sp>
      <p:sp>
        <p:nvSpPr>
          <p:cNvPr id="3" name="Content Placeholder 2">
            <a:extLst>
              <a:ext uri="{FF2B5EF4-FFF2-40B4-BE49-F238E27FC236}">
                <a16:creationId xmlns:a16="http://schemas.microsoft.com/office/drawing/2014/main" id="{C70CEA59-8275-41CC-A3E2-2EE0D68795C5}"/>
              </a:ext>
            </a:extLst>
          </p:cNvPr>
          <p:cNvSpPr>
            <a:spLocks noGrp="1"/>
          </p:cNvSpPr>
          <p:nvPr>
            <p:ph idx="1"/>
          </p:nvPr>
        </p:nvSpPr>
        <p:spPr>
          <a:xfrm>
            <a:off x="228600" y="1576492"/>
            <a:ext cx="9372600" cy="5129108"/>
          </a:xfrm>
        </p:spPr>
        <p:txBody>
          <a:bodyPr/>
          <a:lstStyle/>
          <a:p>
            <a:r>
              <a:rPr lang="en-US" sz="2200" dirty="0"/>
              <a:t>IEEE 802 2021 Edition – 922 MB</a:t>
            </a:r>
          </a:p>
          <a:p>
            <a:r>
              <a:rPr lang="en-US" sz="2200" dirty="0"/>
              <a:t>Email to be sent to all individuals who participate in IEEE 802 March Plenary</a:t>
            </a:r>
          </a:p>
          <a:p>
            <a:r>
              <a:rPr lang="en-US" sz="2200" dirty="0"/>
              <a:t>Participants who sign into IMAT.</a:t>
            </a:r>
          </a:p>
          <a:p>
            <a:r>
              <a:rPr lang="en-US" sz="2200" dirty="0"/>
              <a:t>IEEE SA will email these individuals with invite to download the 2021 Edition after the close of the Mar Plenary (19 Mar).</a:t>
            </a:r>
          </a:p>
          <a:p>
            <a:pPr lvl="1"/>
            <a:r>
              <a:rPr lang="en-US" sz="2000" b="1" dirty="0"/>
              <a:t>Individuals will need to agree to terms of license agreement.</a:t>
            </a:r>
          </a:p>
          <a:p>
            <a:pPr lvl="1"/>
            <a:r>
              <a:rPr lang="en-US" sz="2000" b="1" dirty="0"/>
              <a:t>Individuals will have one week to download this file.</a:t>
            </a:r>
          </a:p>
          <a:p>
            <a:r>
              <a:rPr lang="en-US" sz="2200" dirty="0"/>
              <a:t>For Future Plenaries</a:t>
            </a:r>
          </a:p>
          <a:p>
            <a:pPr lvl="1"/>
            <a:r>
              <a:rPr lang="en-US" sz="2000" b="1" dirty="0"/>
              <a:t>IEEE SA will track individuals who have been emailed previously.</a:t>
            </a:r>
          </a:p>
          <a:p>
            <a:pPr lvl="1"/>
            <a:r>
              <a:rPr lang="en-US" sz="2000" b="1" dirty="0"/>
              <a:t>IEEE SA will email the download information to new attendees.</a:t>
            </a:r>
          </a:p>
          <a:p>
            <a:r>
              <a:rPr lang="en-US" sz="2200" dirty="0"/>
              <a:t>NOTE – THERE WILL BE NO PHYSICAL MEDIA AVAILABLE THIS YEAR</a:t>
            </a:r>
          </a:p>
          <a:p>
            <a:r>
              <a:rPr lang="en-US" sz="2200" dirty="0"/>
              <a:t>In case of any issues, please contact Jodi Haasz (j.haasz@ieee.org) or Christy Bahn (c.bahn@ieee.org).</a:t>
            </a:r>
          </a:p>
        </p:txBody>
      </p:sp>
      <p:sp>
        <p:nvSpPr>
          <p:cNvPr id="4" name="Slide Number Placeholder 3">
            <a:extLst>
              <a:ext uri="{FF2B5EF4-FFF2-40B4-BE49-F238E27FC236}">
                <a16:creationId xmlns:a16="http://schemas.microsoft.com/office/drawing/2014/main" id="{D812F399-D6B0-42D5-BC31-A973505D62AF}"/>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292A760-A05F-40E1-89CD-186A8EE3B8A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B23F7C5-9F3E-4558-B14E-9370460784E6}"/>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204649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A243E-0698-44BA-8B8A-D23C3F64214A}"/>
              </a:ext>
            </a:extLst>
          </p:cNvPr>
          <p:cNvSpPr>
            <a:spLocks noGrp="1"/>
          </p:cNvSpPr>
          <p:nvPr>
            <p:ph type="title"/>
          </p:nvPr>
        </p:nvSpPr>
        <p:spPr>
          <a:xfrm>
            <a:off x="685800" y="731522"/>
            <a:ext cx="8334588" cy="1136227"/>
          </a:xfrm>
        </p:spPr>
        <p:txBody>
          <a:bodyPr/>
          <a:lstStyle/>
          <a:p>
            <a:r>
              <a:rPr lang="en-US" sz="3600" dirty="0"/>
              <a:t>Question for the 802 Executive Secretary</a:t>
            </a:r>
          </a:p>
        </p:txBody>
      </p:sp>
      <p:sp>
        <p:nvSpPr>
          <p:cNvPr id="3" name="Content Placeholder 2">
            <a:extLst>
              <a:ext uri="{FF2B5EF4-FFF2-40B4-BE49-F238E27FC236}">
                <a16:creationId xmlns:a16="http://schemas.microsoft.com/office/drawing/2014/main" id="{E599F446-60EB-477C-A948-80C456204AFB}"/>
              </a:ext>
            </a:extLst>
          </p:cNvPr>
          <p:cNvSpPr>
            <a:spLocks noGrp="1"/>
          </p:cNvSpPr>
          <p:nvPr>
            <p:ph idx="1"/>
          </p:nvPr>
        </p:nvSpPr>
        <p:spPr>
          <a:xfrm>
            <a:off x="731519" y="2113282"/>
            <a:ext cx="8380307" cy="4387427"/>
          </a:xfrm>
        </p:spPr>
        <p:txBody>
          <a:bodyPr/>
          <a:lstStyle/>
          <a:p>
            <a:r>
              <a:rPr lang="en-US" sz="2400" dirty="0"/>
              <a:t>When do you expect the next in person 802.x Session will be?</a:t>
            </a:r>
          </a:p>
          <a:p>
            <a:pPr lvl="1"/>
            <a:r>
              <a:rPr lang="en-US" sz="2200" b="1" dirty="0"/>
              <a:t>September 2021</a:t>
            </a:r>
          </a:p>
          <a:p>
            <a:pPr lvl="1"/>
            <a:r>
              <a:rPr lang="en-US" sz="2200" b="1" dirty="0"/>
              <a:t>November 2021</a:t>
            </a:r>
          </a:p>
          <a:p>
            <a:pPr lvl="1"/>
            <a:r>
              <a:rPr lang="en-US" sz="2200" b="1" dirty="0"/>
              <a:t>After 2021</a:t>
            </a:r>
          </a:p>
          <a:p>
            <a:pPr lvl="1"/>
            <a:r>
              <a:rPr lang="en-US" sz="2200" b="1" dirty="0"/>
              <a:t>No Answer</a:t>
            </a:r>
          </a:p>
          <a:p>
            <a:endParaRPr lang="en-US" sz="2400" dirty="0"/>
          </a:p>
        </p:txBody>
      </p:sp>
      <p:sp>
        <p:nvSpPr>
          <p:cNvPr id="4" name="Slide Number Placeholder 3">
            <a:extLst>
              <a:ext uri="{FF2B5EF4-FFF2-40B4-BE49-F238E27FC236}">
                <a16:creationId xmlns:a16="http://schemas.microsoft.com/office/drawing/2014/main" id="{F30C90CA-0952-4386-8C36-C14C2FEEE1CF}"/>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33C8563C-09EE-4413-9DD4-E4A28B4C91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DB410BC-D74B-4DF4-80DE-A80F78E193D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598191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F67FA-E45C-411F-BB51-3656EF58A2FC}"/>
              </a:ext>
            </a:extLst>
          </p:cNvPr>
          <p:cNvSpPr>
            <a:spLocks noGrp="1"/>
          </p:cNvSpPr>
          <p:nvPr>
            <p:ph type="title"/>
          </p:nvPr>
        </p:nvSpPr>
        <p:spPr/>
        <p:txBody>
          <a:bodyPr/>
          <a:lstStyle/>
          <a:p>
            <a:r>
              <a:rPr lang="en-US" dirty="0"/>
              <a:t>Schedule</a:t>
            </a:r>
          </a:p>
        </p:txBody>
      </p:sp>
      <p:sp>
        <p:nvSpPr>
          <p:cNvPr id="4" name="Slide Number Placeholder 3">
            <a:extLst>
              <a:ext uri="{FF2B5EF4-FFF2-40B4-BE49-F238E27FC236}">
                <a16:creationId xmlns:a16="http://schemas.microsoft.com/office/drawing/2014/main" id="{D489CB9E-A02C-403D-B782-8164FFCEE2D3}"/>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3D64DD59-3FBB-4F1F-862C-045CBF356CD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1EF1848-5C73-41A9-A74D-0502D08868D1}"/>
              </a:ext>
            </a:extLst>
          </p:cNvPr>
          <p:cNvSpPr>
            <a:spLocks noGrp="1"/>
          </p:cNvSpPr>
          <p:nvPr>
            <p:ph type="dt" idx="15"/>
          </p:nvPr>
        </p:nvSpPr>
        <p:spPr/>
        <p:txBody>
          <a:bodyPr/>
          <a:lstStyle/>
          <a:p>
            <a:r>
              <a:rPr lang="en-US" dirty="0"/>
              <a:t>March 2021</a:t>
            </a:r>
            <a:endParaRPr lang="en-GB" dirty="0"/>
          </a:p>
        </p:txBody>
      </p:sp>
      <p:pic>
        <p:nvPicPr>
          <p:cNvPr id="3" name="Picture 2">
            <a:extLst>
              <a:ext uri="{FF2B5EF4-FFF2-40B4-BE49-F238E27FC236}">
                <a16:creationId xmlns:a16="http://schemas.microsoft.com/office/drawing/2014/main" id="{29E3E376-942D-4B0E-996F-1BA6BE6821D8}"/>
              </a:ext>
            </a:extLst>
          </p:cNvPr>
          <p:cNvPicPr>
            <a:picLocks noChangeAspect="1"/>
          </p:cNvPicPr>
          <p:nvPr/>
        </p:nvPicPr>
        <p:blipFill>
          <a:blip r:embed="rId2"/>
          <a:stretch>
            <a:fillRect/>
          </a:stretch>
        </p:blipFill>
        <p:spPr>
          <a:xfrm>
            <a:off x="300954" y="1896324"/>
            <a:ext cx="9150000" cy="3350000"/>
          </a:xfrm>
          <a:prstGeom prst="rect">
            <a:avLst/>
          </a:prstGeom>
        </p:spPr>
      </p:pic>
    </p:spTree>
    <p:extLst>
      <p:ext uri="{BB962C8B-B14F-4D97-AF65-F5344CB8AC3E}">
        <p14:creationId xmlns:p14="http://schemas.microsoft.com/office/powerpoint/2010/main" val="2745616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C64FC-D3BD-4084-A7F4-41CBD1B1B7F9}"/>
              </a:ext>
            </a:extLst>
          </p:cNvPr>
          <p:cNvSpPr>
            <a:spLocks noGrp="1"/>
          </p:cNvSpPr>
          <p:nvPr>
            <p:ph type="title"/>
          </p:nvPr>
        </p:nvSpPr>
        <p:spPr/>
        <p:txBody>
          <a:bodyPr/>
          <a:lstStyle/>
          <a:p>
            <a:r>
              <a:rPr lang="en-US" sz="3600" dirty="0"/>
              <a:t>Electronic Plenary</a:t>
            </a:r>
          </a:p>
        </p:txBody>
      </p:sp>
      <p:sp>
        <p:nvSpPr>
          <p:cNvPr id="3" name="Content Placeholder 2">
            <a:extLst>
              <a:ext uri="{FF2B5EF4-FFF2-40B4-BE49-F238E27FC236}">
                <a16:creationId xmlns:a16="http://schemas.microsoft.com/office/drawing/2014/main" id="{5FAF55C0-8AEA-453F-BC9C-2F8950711BC4}"/>
              </a:ext>
            </a:extLst>
          </p:cNvPr>
          <p:cNvSpPr>
            <a:spLocks noGrp="1"/>
          </p:cNvSpPr>
          <p:nvPr>
            <p:ph idx="1"/>
          </p:nvPr>
        </p:nvSpPr>
        <p:spPr/>
        <p:txBody>
          <a:bodyPr/>
          <a:lstStyle/>
          <a:p>
            <a:r>
              <a:rPr lang="en-US" sz="2400" dirty="0"/>
              <a:t>Please remember to enter your attendance in IMAT</a:t>
            </a:r>
          </a:p>
          <a:p>
            <a:r>
              <a:rPr lang="en-US" sz="2400" dirty="0"/>
              <a:t>Attendance </a:t>
            </a:r>
            <a:r>
              <a:rPr lang="en-US" sz="2400" u="sng" dirty="0"/>
              <a:t>does</a:t>
            </a:r>
            <a:r>
              <a:rPr lang="en-US" sz="2400" dirty="0"/>
              <a:t> count towards voting rights</a:t>
            </a:r>
          </a:p>
          <a:p>
            <a:r>
              <a:rPr lang="en-US" sz="2400" dirty="0"/>
              <a:t>Someone who has met the requirements for gaining voting rights will receive voting rights </a:t>
            </a:r>
            <a:r>
              <a:rPr lang="en-US" sz="2400" u="sng" dirty="0"/>
              <a:t>if they record their attendance in at least one 802.19 meeting during the March Electronic Plenary Session</a:t>
            </a:r>
          </a:p>
          <a:p>
            <a:endParaRPr lang="en-US" sz="2400" dirty="0"/>
          </a:p>
        </p:txBody>
      </p:sp>
      <p:sp>
        <p:nvSpPr>
          <p:cNvPr id="4" name="Slide Number Placeholder 3">
            <a:extLst>
              <a:ext uri="{FF2B5EF4-FFF2-40B4-BE49-F238E27FC236}">
                <a16:creationId xmlns:a16="http://schemas.microsoft.com/office/drawing/2014/main" id="{52280322-D65A-4587-9DB5-02091B8FC2F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9BD89AB-99CC-4327-8994-57282F8E5D1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5098C1B-2D75-4CC5-B647-DD50A0CE3D42}"/>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64714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50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016C0-A576-4830-AA26-2B9BBEE37E5F}"/>
              </a:ext>
            </a:extLst>
          </p:cNvPr>
          <p:cNvSpPr>
            <a:spLocks noGrp="1"/>
          </p:cNvSpPr>
          <p:nvPr>
            <p:ph type="title"/>
          </p:nvPr>
        </p:nvSpPr>
        <p:spPr/>
        <p:txBody>
          <a:bodyPr/>
          <a:lstStyle/>
          <a:p>
            <a:r>
              <a:rPr lang="en-US" sz="3600" dirty="0"/>
              <a:t>IEEE 802.19.3 SA Ballot</a:t>
            </a:r>
          </a:p>
        </p:txBody>
      </p:sp>
      <p:sp>
        <p:nvSpPr>
          <p:cNvPr id="3" name="Content Placeholder 2">
            <a:extLst>
              <a:ext uri="{FF2B5EF4-FFF2-40B4-BE49-F238E27FC236}">
                <a16:creationId xmlns:a16="http://schemas.microsoft.com/office/drawing/2014/main" id="{A37BCEF0-6F11-463B-8039-DEDBBCA0781B}"/>
              </a:ext>
            </a:extLst>
          </p:cNvPr>
          <p:cNvSpPr>
            <a:spLocks noGrp="1"/>
          </p:cNvSpPr>
          <p:nvPr>
            <p:ph idx="1"/>
          </p:nvPr>
        </p:nvSpPr>
        <p:spPr>
          <a:xfrm>
            <a:off x="731520" y="2057400"/>
            <a:ext cx="8288868" cy="4443309"/>
          </a:xfrm>
        </p:spPr>
        <p:txBody>
          <a:bodyPr/>
          <a:lstStyle/>
          <a:p>
            <a:r>
              <a:rPr lang="en-US" dirty="0"/>
              <a:t>The Second SA Recirculation Ballot on IEEE 802.19.3 closed on January 5</a:t>
            </a:r>
          </a:p>
          <a:p>
            <a:r>
              <a:rPr lang="en-US" dirty="0"/>
              <a:t>Approve = 59</a:t>
            </a:r>
          </a:p>
          <a:p>
            <a:r>
              <a:rPr lang="en-US" dirty="0"/>
              <a:t>Disapprove = 1</a:t>
            </a:r>
          </a:p>
          <a:p>
            <a:r>
              <a:rPr lang="en-US" dirty="0"/>
              <a:t>Abstain = 3</a:t>
            </a:r>
          </a:p>
          <a:p>
            <a:r>
              <a:rPr lang="en-US" dirty="0"/>
              <a:t>Approval Rate = 98%</a:t>
            </a:r>
          </a:p>
          <a:p>
            <a:r>
              <a:rPr lang="en-US" dirty="0"/>
              <a:t>Ballot Passed</a:t>
            </a:r>
          </a:p>
          <a:p>
            <a:endParaRPr lang="en-US" dirty="0"/>
          </a:p>
        </p:txBody>
      </p:sp>
      <p:sp>
        <p:nvSpPr>
          <p:cNvPr id="4" name="Slide Number Placeholder 3">
            <a:extLst>
              <a:ext uri="{FF2B5EF4-FFF2-40B4-BE49-F238E27FC236}">
                <a16:creationId xmlns:a16="http://schemas.microsoft.com/office/drawing/2014/main" id="{F5088EE6-6B1D-4362-B0CA-D0AF2551F1E8}"/>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7C85AAB-C973-40E5-8E72-47224864C8B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71CAB41-2B25-40C2-9287-678E7E3E4650}"/>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762822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1D0-27B6-4237-9583-0E7B08C3558D}"/>
              </a:ext>
            </a:extLst>
          </p:cNvPr>
          <p:cNvSpPr>
            <a:spLocks noGrp="1"/>
          </p:cNvSpPr>
          <p:nvPr>
            <p:ph type="title"/>
          </p:nvPr>
        </p:nvSpPr>
        <p:spPr/>
        <p:txBody>
          <a:bodyPr/>
          <a:lstStyle/>
          <a:p>
            <a:r>
              <a:rPr lang="en-US" dirty="0"/>
              <a:t>Submission to RevCom</a:t>
            </a:r>
          </a:p>
        </p:txBody>
      </p:sp>
      <p:sp>
        <p:nvSpPr>
          <p:cNvPr id="3" name="Content Placeholder 2">
            <a:extLst>
              <a:ext uri="{FF2B5EF4-FFF2-40B4-BE49-F238E27FC236}">
                <a16:creationId xmlns:a16="http://schemas.microsoft.com/office/drawing/2014/main" id="{5A92FED7-FCDA-485C-9699-A3C7F713AD89}"/>
              </a:ext>
            </a:extLst>
          </p:cNvPr>
          <p:cNvSpPr>
            <a:spLocks noGrp="1"/>
          </p:cNvSpPr>
          <p:nvPr>
            <p:ph idx="1"/>
          </p:nvPr>
        </p:nvSpPr>
        <p:spPr/>
        <p:txBody>
          <a:bodyPr/>
          <a:lstStyle/>
          <a:p>
            <a:pPr marL="0" indent="0">
              <a:buNone/>
            </a:pPr>
            <a:r>
              <a:rPr lang="en-US" sz="2400" dirty="0"/>
              <a:t>Two electronic WG motions were held in January</a:t>
            </a:r>
          </a:p>
          <a:p>
            <a:r>
              <a:rPr lang="en-US" sz="2400" dirty="0"/>
              <a:t>Approve sending P802.19.3-D08 to RevCom</a:t>
            </a:r>
          </a:p>
          <a:p>
            <a:pPr lvl="1"/>
            <a:r>
              <a:rPr lang="en-US" sz="2200" b="1" dirty="0"/>
              <a:t>WG Results (Y/N/A) = 30/0/1</a:t>
            </a:r>
          </a:p>
          <a:p>
            <a:r>
              <a:rPr lang="en-US" sz="2400" dirty="0"/>
              <a:t>Confirm the CSD</a:t>
            </a:r>
          </a:p>
          <a:p>
            <a:pPr lvl="1"/>
            <a:r>
              <a:rPr lang="en-US" sz="2200" b="1" dirty="0"/>
              <a:t>WG Results (Y/N/A) = 28/0/2</a:t>
            </a:r>
          </a:p>
          <a:p>
            <a:endParaRPr lang="en-US" sz="2400" dirty="0"/>
          </a:p>
          <a:p>
            <a:r>
              <a:rPr lang="en-US" sz="2400" dirty="0"/>
              <a:t>On the February 802 Executive Committee call the EC approved sending the draft to RevCom</a:t>
            </a:r>
          </a:p>
          <a:p>
            <a:r>
              <a:rPr lang="en-US" sz="2400" dirty="0"/>
              <a:t>The draft is on the March 22-26 RevCom agenda</a:t>
            </a:r>
          </a:p>
        </p:txBody>
      </p:sp>
      <p:sp>
        <p:nvSpPr>
          <p:cNvPr id="4" name="Slide Number Placeholder 3">
            <a:extLst>
              <a:ext uri="{FF2B5EF4-FFF2-40B4-BE49-F238E27FC236}">
                <a16:creationId xmlns:a16="http://schemas.microsoft.com/office/drawing/2014/main" id="{CD3D2595-F2C5-45F8-9C37-58018660A462}"/>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968401E-FE84-40F4-91BC-C8C035A5612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09AFBA0-8EC6-41E1-9C05-5592D5ADC277}"/>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703395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731520" y="731523"/>
            <a:ext cx="8288868" cy="944878"/>
          </a:xfrm>
        </p:spPr>
        <p:txBody>
          <a:bodyPr/>
          <a:lstStyle/>
          <a:p>
            <a:r>
              <a:rPr lang="en-US" sz="3600" dirty="0"/>
              <a:t>CA Documents</a:t>
            </a:r>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400" dirty="0"/>
              <a:t>There have been no 802.19 ballots on Coexistence Assessment document since the November Plenary session</a:t>
            </a:r>
            <a:endParaRPr lang="en-US" sz="2200" b="1" dirty="0"/>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090638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a:xfrm>
            <a:off x="281094" y="668873"/>
            <a:ext cx="9191412" cy="855127"/>
          </a:xfrm>
        </p:spPr>
        <p:txBody>
          <a:bodyPr/>
          <a:lstStyle/>
          <a:p>
            <a:r>
              <a:rPr lang="en-US" sz="3600" dirty="0"/>
              <a:t>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a:xfrm>
            <a:off x="381000" y="1752600"/>
            <a:ext cx="8854438" cy="4893727"/>
          </a:xfrm>
        </p:spPr>
        <p:txBody>
          <a:bodyPr/>
          <a:lstStyle/>
          <a:p>
            <a:r>
              <a:rPr lang="en-US" sz="2400" dirty="0"/>
              <a:t>The Executive Committee approved the Chair’s Guidelines and the Operations Manual updates that includes the new text on the 802 Coexistence process</a:t>
            </a:r>
          </a:p>
          <a:p>
            <a:r>
              <a:rPr lang="en-US" sz="2400" b="1" dirty="0"/>
              <a:t>The updated Chair’s Guidelines is posted on Mentor</a:t>
            </a:r>
          </a:p>
          <a:p>
            <a:pPr lvl="1"/>
            <a:r>
              <a:rPr lang="en-US" sz="2000" b="1" dirty="0">
                <a:hlinkClick r:id="rId2"/>
              </a:rPr>
              <a:t>https://mentor.ieee.org/802-ec/dcn/17/ec-17-0120-30-0PNP-ieee-802-lmsc-chairs-guidelines.pdf</a:t>
            </a:r>
            <a:endParaRPr lang="en-US" sz="2000" dirty="0"/>
          </a:p>
          <a:p>
            <a:r>
              <a:rPr lang="en-US" sz="2400" b="1" dirty="0"/>
              <a:t>The updated Operations Manual has been posted on Mentor</a:t>
            </a:r>
          </a:p>
          <a:p>
            <a:pPr lvl="1"/>
            <a:r>
              <a:rPr lang="en-US" sz="2000" b="1" dirty="0">
                <a:hlinkClick r:id="rId3"/>
              </a:rPr>
              <a:t>https://mentor.ieee.org/802-ec/dcn/17/ec-17-0090-24-0PNP-ieee-802-lmsc-operations-manual.pdf</a:t>
            </a:r>
            <a:r>
              <a:rPr lang="en-US" sz="2000" b="1" dirty="0"/>
              <a:t> </a:t>
            </a:r>
          </a:p>
          <a:p>
            <a:endParaRPr lang="en-US" sz="2400" b="1" dirty="0"/>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254697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731520" y="731523"/>
            <a:ext cx="8288868" cy="716278"/>
          </a:xfrm>
        </p:spPr>
        <p:txBody>
          <a:bodyPr/>
          <a:lstStyle/>
          <a:p>
            <a:r>
              <a:rPr lang="en-US" sz="3600" dirty="0"/>
              <a:t>IEEE 802 Frequency Tables – Activity</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743373" y="1551520"/>
            <a:ext cx="8288868" cy="4831078"/>
          </a:xfrm>
        </p:spPr>
        <p:txBody>
          <a:bodyPr/>
          <a:lstStyle/>
          <a:p>
            <a:r>
              <a:rPr lang="en-US" sz="2200" dirty="0"/>
              <a:t>It was suggested by the 802 Chair (Paul N.) that it would be good to have a Table of Frequencies specified for use by IEEE 802 wireless standards</a:t>
            </a:r>
          </a:p>
          <a:p>
            <a:r>
              <a:rPr lang="en-US" sz="2200" dirty="0"/>
              <a:t>A discussion was held in November at the 802 Executive Committee</a:t>
            </a:r>
          </a:p>
          <a:p>
            <a:pPr lvl="1"/>
            <a:r>
              <a:rPr lang="en-US" sz="2000" dirty="0">
                <a:hlinkClick r:id="rId2"/>
              </a:rPr>
              <a:t>https://mentor.ieee.org/802-ec/dcn/20/ec-20-0245-01-00EC-frequency-tables-of-ieee-802-wireless-standards.pptx</a:t>
            </a:r>
            <a:r>
              <a:rPr lang="en-US" sz="2000" dirty="0"/>
              <a:t> </a:t>
            </a:r>
          </a:p>
          <a:p>
            <a:r>
              <a:rPr lang="en-US" sz="2200" dirty="0"/>
              <a:t>It was decided to have a joint activity in 802.18 and 802.19 to develop such a document</a:t>
            </a:r>
          </a:p>
          <a:p>
            <a:r>
              <a:rPr lang="en-US" sz="2200" dirty="0"/>
              <a:t>Jay Holcomb (802.18 chair) has been hosting these meetings, once a month</a:t>
            </a:r>
          </a:p>
          <a:p>
            <a:r>
              <a:rPr lang="en-US" sz="2200" dirty="0"/>
              <a:t>Steve Shellhammer has been the 802.19 representative</a:t>
            </a:r>
          </a:p>
          <a:p>
            <a:r>
              <a:rPr lang="en-US" sz="2200" dirty="0"/>
              <a:t>Anyone who wants to participate please reach out to Jay or Steve</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3A62A-5C26-42F8-A009-19950EAF9F5A}"/>
              </a:ext>
            </a:extLst>
          </p:cNvPr>
          <p:cNvSpPr>
            <a:spLocks noGrp="1"/>
          </p:cNvSpPr>
          <p:nvPr>
            <p:ph type="title"/>
          </p:nvPr>
        </p:nvSpPr>
        <p:spPr>
          <a:xfrm>
            <a:off x="533399" y="731523"/>
            <a:ext cx="8578427" cy="792478"/>
          </a:xfrm>
        </p:spPr>
        <p:txBody>
          <a:bodyPr/>
          <a:lstStyle/>
          <a:p>
            <a:r>
              <a:rPr lang="en-US" sz="3600" dirty="0"/>
              <a:t>IEEE 802 Frequency Tables – Activity (cont.)</a:t>
            </a:r>
          </a:p>
        </p:txBody>
      </p:sp>
      <p:sp>
        <p:nvSpPr>
          <p:cNvPr id="3" name="Content Placeholder 2">
            <a:extLst>
              <a:ext uri="{FF2B5EF4-FFF2-40B4-BE49-F238E27FC236}">
                <a16:creationId xmlns:a16="http://schemas.microsoft.com/office/drawing/2014/main" id="{7F33153D-34C6-4592-A013-D8CAAB848285}"/>
              </a:ext>
            </a:extLst>
          </p:cNvPr>
          <p:cNvSpPr>
            <a:spLocks noGrp="1"/>
          </p:cNvSpPr>
          <p:nvPr>
            <p:ph idx="1"/>
          </p:nvPr>
        </p:nvSpPr>
        <p:spPr>
          <a:xfrm>
            <a:off x="743372" y="1828800"/>
            <a:ext cx="8277015" cy="4754877"/>
          </a:xfrm>
        </p:spPr>
        <p:txBody>
          <a:bodyPr/>
          <a:lstStyle/>
          <a:p>
            <a:r>
              <a:rPr lang="en-US" sz="2400" dirty="0"/>
              <a:t>The group is focusing initially on the format of the Frequency Tables</a:t>
            </a:r>
          </a:p>
          <a:p>
            <a:r>
              <a:rPr lang="en-US" sz="2400" dirty="0"/>
              <a:t>A few presentations have been given and are posted in the 802.18 area on Mentor</a:t>
            </a:r>
          </a:p>
          <a:p>
            <a:pPr lvl="1"/>
            <a:r>
              <a:rPr lang="en-US" sz="2000" dirty="0">
                <a:hlinkClick r:id="rId2"/>
              </a:rPr>
              <a:t>https://mentor.ieee.org/802.18/dcn/21/18-21-0005-00-0000-freq-table-802-15-work.xlsx</a:t>
            </a:r>
            <a:r>
              <a:rPr lang="en-US" sz="2000" dirty="0"/>
              <a:t> </a:t>
            </a:r>
          </a:p>
          <a:p>
            <a:pPr lvl="1"/>
            <a:r>
              <a:rPr lang="en-US" sz="2000" dirty="0">
                <a:hlinkClick r:id="rId3"/>
              </a:rPr>
              <a:t>https://mentor.ieee.org/802.18/dcn/21/18-21-0020-01-0000-proposed-frequency-table-format.pptx</a:t>
            </a:r>
            <a:r>
              <a:rPr lang="en-US" sz="2000" dirty="0"/>
              <a:t> </a:t>
            </a:r>
          </a:p>
          <a:p>
            <a:r>
              <a:rPr lang="en-US" sz="2400" dirty="0"/>
              <a:t>It looks like the initial document will be a Spreadsheet though there have been some discussions of a database</a:t>
            </a:r>
          </a:p>
          <a:p>
            <a:r>
              <a:rPr lang="en-US" sz="2400" dirty="0"/>
              <a:t>Minutes of the meetings are available also in the 802.18 area on Mentor</a:t>
            </a:r>
          </a:p>
        </p:txBody>
      </p:sp>
      <p:sp>
        <p:nvSpPr>
          <p:cNvPr id="4" name="Slide Number Placeholder 3">
            <a:extLst>
              <a:ext uri="{FF2B5EF4-FFF2-40B4-BE49-F238E27FC236}">
                <a16:creationId xmlns:a16="http://schemas.microsoft.com/office/drawing/2014/main" id="{3D15FE2F-9453-482A-89E2-8D7831A090A2}"/>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F21D454-6EA4-4338-88BC-D9D71CA867E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C5E3C9A-E4DF-4183-8B30-2BDC4A9B004A}"/>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65107941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1086</TotalTime>
  <Words>828</Words>
  <Application>Microsoft Office PowerPoint</Application>
  <PresentationFormat>Custom</PresentationFormat>
  <Paragraphs>108</Paragraphs>
  <Slides>12</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Calibri</vt:lpstr>
      <vt:lpstr>Courier New</vt:lpstr>
      <vt:lpstr>Times New Roman</vt:lpstr>
      <vt:lpstr>Office Theme</vt:lpstr>
      <vt:lpstr>Document</vt:lpstr>
      <vt:lpstr>March 2021 WG Opening Report</vt:lpstr>
      <vt:lpstr>Electronic Plenary</vt:lpstr>
      <vt:lpstr>Voter Summary</vt:lpstr>
      <vt:lpstr>IEEE 802.19.3 SA Ballot</vt:lpstr>
      <vt:lpstr>Submission to RevCom</vt:lpstr>
      <vt:lpstr>CA Documents</vt:lpstr>
      <vt:lpstr>802 Coexistence Process</vt:lpstr>
      <vt:lpstr>IEEE 802 Frequency Tables – Activity</vt:lpstr>
      <vt:lpstr>IEEE 802 Frequency Tables – Activity (cont.)</vt:lpstr>
      <vt:lpstr>802 Electronic Media 2021 Edition Update</vt:lpstr>
      <vt:lpstr>Question for the 802 Executive Secretary</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2021-03-06T01:13:46Z</dcterms:modified>
</cp:coreProperties>
</file>