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85"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20" r:id="rId21"/>
    <p:sldId id="331" r:id="rId22"/>
    <p:sldId id="325" r:id="rId23"/>
    <p:sldId id="328" r:id="rId24"/>
    <p:sldId id="332" r:id="rId25"/>
    <p:sldId id="333" r:id="rId26"/>
    <p:sldId id="314" r:id="rId2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11/24/2020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43106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802.19-20/0016r19</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sapolicies.shtml"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November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a:t>
            </a:r>
            <a:r>
              <a:rPr lang="en-GB" sz="3600" dirty="0" smtClean="0"/>
              <a:t>Comment Resolution Committee </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2020-11-25</a:t>
            </a:r>
            <a:endParaRPr lang="en-GB" sz="2133" b="0" dirty="0" smtClean="0"/>
          </a:p>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1314504147"/>
              </p:ext>
            </p:extLst>
          </p:nvPr>
        </p:nvGraphicFramePr>
        <p:xfrm>
          <a:off x="381000" y="2514600"/>
          <a:ext cx="9218612" cy="4580499"/>
        </p:xfrm>
        <a:graphic>
          <a:graphicData uri="http://schemas.openxmlformats.org/presentationml/2006/ole">
            <mc:AlternateContent xmlns:mc="http://schemas.openxmlformats.org/markup-compatibility/2006">
              <mc:Choice xmlns:v="urn:schemas-microsoft-com:vml" Requires="v">
                <p:oleObj spid="_x0000_s3367"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4600"/>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November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3"/>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November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Agenda – October 28,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
        <p:nvSpPr>
          <p:cNvPr id="7" name="TextBox 6"/>
          <p:cNvSpPr txBox="1"/>
          <p:nvPr/>
        </p:nvSpPr>
        <p:spPr>
          <a:xfrm>
            <a:off x="743373" y="1981200"/>
            <a:ext cx="8476828" cy="1938992"/>
          </a:xfrm>
          <a:prstGeom prst="rect">
            <a:avLst/>
          </a:prstGeom>
          <a:noFill/>
        </p:spPr>
        <p:txBody>
          <a:bodyPr wrap="square" rtlCol="0">
            <a:spAutoFit/>
          </a:bodyPr>
          <a:lstStyle/>
          <a:p>
            <a:pPr marL="457200" indent="-457200">
              <a:buFont typeface="Arial" panose="020B0604020202020204" pitchFamily="34" charset="0"/>
              <a:buChar char="•"/>
            </a:pP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Meeting preamble (the usual slides)</a:t>
            </a:r>
          </a:p>
          <a:p>
            <a:pPr marL="514350" indent="-514350">
              <a:buFont typeface="+mj-lt"/>
              <a:buAutoNum type="arabicPeriod"/>
            </a:pPr>
            <a:r>
              <a:rPr lang="en-US" sz="2400" dirty="0" smtClean="0">
                <a:solidFill>
                  <a:schemeClr val="accent2">
                    <a:lumMod val="75000"/>
                  </a:schemeClr>
                </a:solidFill>
              </a:rPr>
              <a:t>Recirculation Comment </a:t>
            </a:r>
            <a:r>
              <a:rPr lang="en-US" sz="2400" dirty="0" smtClean="0">
                <a:solidFill>
                  <a:schemeClr val="accent2">
                    <a:lumMod val="75000"/>
                  </a:schemeClr>
                </a:solidFill>
              </a:rPr>
              <a:t>Review and Resolution</a:t>
            </a: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Any </a:t>
            </a:r>
            <a:r>
              <a:rPr lang="en-US" sz="2400" dirty="0">
                <a:solidFill>
                  <a:schemeClr val="accent2">
                    <a:lumMod val="75000"/>
                  </a:schemeClr>
                </a:solidFill>
              </a:rPr>
              <a:t>other business.</a:t>
            </a:r>
          </a:p>
          <a:p>
            <a:endParaRPr lang="en-US" sz="24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Recirculation Ballot Results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
        <p:nvSpPr>
          <p:cNvPr id="7" name="TextBox 6"/>
          <p:cNvSpPr txBox="1"/>
          <p:nvPr/>
        </p:nvSpPr>
        <p:spPr>
          <a:xfrm>
            <a:off x="743373" y="1981200"/>
            <a:ext cx="8476828" cy="3539430"/>
          </a:xfrm>
          <a:prstGeom prst="rect">
            <a:avLst/>
          </a:prstGeom>
          <a:noFill/>
        </p:spPr>
        <p:txBody>
          <a:bodyPr wrap="squar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342900" indent="-342900">
              <a:buFont typeface="Arial" panose="020B0604020202020204" pitchFamily="34" charset="0"/>
              <a:buChar char="•"/>
            </a:pPr>
            <a:r>
              <a:rPr lang="en-US" sz="3200" dirty="0" smtClean="0">
                <a:solidFill>
                  <a:schemeClr val="accent2">
                    <a:lumMod val="75000"/>
                  </a:schemeClr>
                </a:solidFill>
              </a:rPr>
              <a:t>    </a:t>
            </a:r>
            <a:r>
              <a:rPr lang="en-US" sz="3200" dirty="0">
                <a:solidFill>
                  <a:schemeClr val="accent2">
                    <a:lumMod val="75000"/>
                  </a:schemeClr>
                </a:solidFill>
              </a:rPr>
              <a:t>Approve/Disapprove/Abstain = 55/2/4</a:t>
            </a:r>
          </a:p>
          <a:p>
            <a:pPr marL="342900" indent="-342900">
              <a:buFont typeface="Arial" panose="020B0604020202020204" pitchFamily="34" charset="0"/>
              <a:buChar char="•"/>
            </a:pPr>
            <a:r>
              <a:rPr lang="en-US" sz="3200" dirty="0">
                <a:solidFill>
                  <a:schemeClr val="accent2">
                    <a:lumMod val="75000"/>
                  </a:schemeClr>
                </a:solidFill>
              </a:rPr>
              <a:t>    Return Rate = 81%</a:t>
            </a:r>
          </a:p>
          <a:p>
            <a:pPr marL="342900" indent="-342900">
              <a:buFont typeface="Arial" panose="020B0604020202020204" pitchFamily="34" charset="0"/>
              <a:buChar char="•"/>
            </a:pPr>
            <a:r>
              <a:rPr lang="en-US" sz="3200" dirty="0">
                <a:solidFill>
                  <a:schemeClr val="accent2">
                    <a:lumMod val="75000"/>
                  </a:schemeClr>
                </a:solidFill>
              </a:rPr>
              <a:t>    Approval Rate = 96%</a:t>
            </a:r>
          </a:p>
          <a:p>
            <a:pPr marL="342900" indent="-342900">
              <a:buFont typeface="Arial" panose="020B0604020202020204" pitchFamily="34" charset="0"/>
              <a:buChar char="•"/>
            </a:pPr>
            <a:r>
              <a:rPr lang="en-US" sz="3200" dirty="0">
                <a:solidFill>
                  <a:schemeClr val="accent2">
                    <a:lumMod val="75000"/>
                  </a:schemeClr>
                </a:solidFill>
              </a:rPr>
              <a:t>    2 Comments Received</a:t>
            </a:r>
          </a:p>
          <a:p>
            <a:endParaRPr lang="en-US" sz="3200" dirty="0">
              <a:solidFill>
                <a:schemeClr val="accent2">
                  <a:lumMod val="75000"/>
                </a:schemeClr>
              </a:solidFill>
            </a:endParaRPr>
          </a:p>
          <a:p>
            <a:endParaRPr lang="en-US" sz="3200" dirty="0">
              <a:solidFill>
                <a:schemeClr val="accent2">
                  <a:lumMod val="75000"/>
                </a:schemeClr>
              </a:solidFill>
            </a:endParaRPr>
          </a:p>
        </p:txBody>
      </p:sp>
    </p:spTree>
    <p:extLst>
      <p:ext uri="{BB962C8B-B14F-4D97-AF65-F5344CB8AC3E}">
        <p14:creationId xmlns:p14="http://schemas.microsoft.com/office/powerpoint/2010/main" val="519313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Summary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9311941"/>
              </p:ext>
            </p:extLst>
          </p:nvPr>
        </p:nvGraphicFramePr>
        <p:xfrm>
          <a:off x="2743184" y="2233084"/>
          <a:ext cx="3674534" cy="1866900"/>
        </p:xfrm>
        <a:graphic>
          <a:graphicData uri="http://schemas.openxmlformats.org/drawingml/2006/table">
            <a:tbl>
              <a:tblPr firstRow="1" bandRow="1">
                <a:tableStyleId>{5C22544A-7EE6-4342-B048-85BDC9FD1C3A}</a:tableStyleId>
              </a:tblPr>
              <a:tblGrid>
                <a:gridCol w="2585783"/>
                <a:gridCol w="1088751"/>
              </a:tblGrid>
              <a:tr h="370840">
                <a:tc>
                  <a:txBody>
                    <a:bodyPr/>
                    <a:lstStyle/>
                    <a:p>
                      <a:pPr algn="l" fontAlgn="b"/>
                      <a:r>
                        <a:rPr lang="en-US" sz="2400" b="0" i="0" u="none" strike="noStrike" dirty="0">
                          <a:effectLst/>
                          <a:latin typeface="Arial" panose="020B0604020202020204" pitchFamily="34" charset="0"/>
                        </a:rPr>
                        <a:t>Total comments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General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1</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Technical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Editorial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1</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Technical MBS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554258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Status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56914225"/>
              </p:ext>
            </p:extLst>
          </p:nvPr>
        </p:nvGraphicFramePr>
        <p:xfrm>
          <a:off x="2743184" y="2233084"/>
          <a:ext cx="3674534" cy="2987040"/>
        </p:xfrm>
        <a:graphic>
          <a:graphicData uri="http://schemas.openxmlformats.org/drawingml/2006/table">
            <a:tbl>
              <a:tblPr firstRow="1" bandRow="1">
                <a:tableStyleId>{5C22544A-7EE6-4342-B048-85BDC9FD1C3A}</a:tableStyleId>
              </a:tblPr>
              <a:tblGrid>
                <a:gridCol w="2585783"/>
                <a:gridCol w="1088751"/>
              </a:tblGrid>
              <a:tr h="370840">
                <a:tc>
                  <a:txBody>
                    <a:bodyPr/>
                    <a:lstStyle/>
                    <a:p>
                      <a:pPr algn="l" fontAlgn="b"/>
                      <a:r>
                        <a:rPr lang="en-US" sz="2400" b="0" i="0" u="none" strike="noStrike" dirty="0">
                          <a:effectLst/>
                          <a:latin typeface="Arial" panose="020B0604020202020204" pitchFamily="34" charset="0"/>
                        </a:rPr>
                        <a:t>Total comments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marL="0" algn="l" defTabSz="975386" rtl="0" eaLnBrk="1" fontAlgn="b" latinLnBrk="0" hangingPunct="1"/>
                      <a:r>
                        <a:rPr lang="en-US" sz="2400" b="0" i="0" u="none" strike="noStrike" kern="1200" dirty="0">
                          <a:solidFill>
                            <a:schemeClr val="dk1"/>
                          </a:solidFill>
                          <a:effectLst/>
                          <a:latin typeface="Arial" panose="020B0604020202020204" pitchFamily="34" charset="0"/>
                          <a:ea typeface="+mn-ea"/>
                          <a:cs typeface="+mn-cs"/>
                        </a:rPr>
                        <a:t>Assigned:</a:t>
                      </a:r>
                    </a:p>
                  </a:txBody>
                  <a:tcPr marL="7620" marR="7620" marT="7620" marB="0" anchor="b"/>
                </a:tc>
                <a:tc>
                  <a:txBody>
                    <a:bodyPr/>
                    <a:lstStyle/>
                    <a:p>
                      <a:pPr marL="0" algn="r" defTabSz="975386" rtl="0" eaLnBrk="1" fontAlgn="b" latinLnBrk="0" hangingPunct="1"/>
                      <a:r>
                        <a:rPr lang="en-US" sz="2400" b="0" i="0" u="none" strike="noStrike" kern="1200" dirty="0" smtClean="0">
                          <a:solidFill>
                            <a:schemeClr val="dk1"/>
                          </a:solidFill>
                          <a:effectLst/>
                          <a:latin typeface="Arial" panose="020B0604020202020204" pitchFamily="34" charset="0"/>
                          <a:ea typeface="+mn-ea"/>
                          <a:cs typeface="+mn-cs"/>
                        </a:rPr>
                        <a:t>0</a:t>
                      </a:r>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marL="0" algn="l" defTabSz="975386" rtl="0" eaLnBrk="1" fontAlgn="b" latinLnBrk="0" hangingPunct="1"/>
                      <a:r>
                        <a:rPr lang="en-US" sz="2400" b="0" i="0" u="none" strike="noStrike" kern="1200" dirty="0">
                          <a:solidFill>
                            <a:schemeClr val="dk1"/>
                          </a:solidFill>
                          <a:effectLst/>
                          <a:latin typeface="Arial" panose="020B0604020202020204" pitchFamily="34" charset="0"/>
                          <a:ea typeface="+mn-ea"/>
                          <a:cs typeface="+mn-cs"/>
                        </a:rPr>
                        <a:t>Done</a:t>
                      </a:r>
                    </a:p>
                  </a:txBody>
                  <a:tcPr marL="7620" marR="7620" marT="7620" marB="0" anchor="b"/>
                </a:tc>
                <a:tc>
                  <a:txBody>
                    <a:bodyPr/>
                    <a:lstStyle/>
                    <a:p>
                      <a:pPr marL="0" algn="r" defTabSz="975386" rtl="0" eaLnBrk="1" fontAlgn="b" latinLnBrk="0" hangingPunct="1"/>
                      <a:r>
                        <a:rPr lang="en-US" sz="2400" b="0" i="0" u="none" strike="noStrike" kern="1200" dirty="0" smtClean="0">
                          <a:solidFill>
                            <a:schemeClr val="dk1"/>
                          </a:solidFill>
                          <a:effectLst/>
                          <a:latin typeface="Arial" panose="020B0604020202020204" pitchFamily="34" charset="0"/>
                          <a:ea typeface="+mn-ea"/>
                          <a:cs typeface="+mn-cs"/>
                        </a:rPr>
                        <a:t>0</a:t>
                      </a:r>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marL="0" algn="l" defTabSz="975386" rtl="0" eaLnBrk="1" fontAlgn="b" latinLnBrk="0" hangingPunct="1"/>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c>
                  <a:txBody>
                    <a:bodyPr/>
                    <a:lstStyle/>
                    <a:p>
                      <a:pPr marL="0" algn="r" defTabSz="975386" rtl="0" eaLnBrk="1" fontAlgn="b" latinLnBrk="0" hangingPunct="1"/>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Accepted</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Revised</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Rejected</a:t>
                      </a:r>
                    </a:p>
                  </a:txBody>
                  <a:tcPr marL="7620" marR="7620" marT="7620" marB="0" anchor="b"/>
                </a:tc>
                <a:tc>
                  <a:txBody>
                    <a:bodyPr/>
                    <a:lstStyle/>
                    <a:p>
                      <a:pPr algn="r" fontAlgn="b"/>
                      <a:r>
                        <a:rPr lang="en-US" sz="2400" b="0" i="0" u="none" strike="noStrike" dirty="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Resolution blank</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645561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Comment </a:t>
            </a:r>
            <a:r>
              <a:rPr lang="en-US" dirty="0" smtClean="0"/>
              <a:t>R1-2</a:t>
            </a:r>
            <a:endParaRPr lang="en-US" dirty="0"/>
          </a:p>
        </p:txBody>
      </p:sp>
      <p:sp>
        <p:nvSpPr>
          <p:cNvPr id="8" name="Content Placeholder 7"/>
          <p:cNvSpPr>
            <a:spLocks noGrp="1"/>
          </p:cNvSpPr>
          <p:nvPr>
            <p:ph idx="1"/>
          </p:nvPr>
        </p:nvSpPr>
        <p:spPr/>
        <p:txBody>
          <a:bodyPr>
            <a:normAutofit fontScale="92500" lnSpcReduction="10000"/>
          </a:bodyPr>
          <a:lstStyle/>
          <a:p>
            <a:pPr marL="0" indent="0">
              <a:buNone/>
            </a:pPr>
            <a:r>
              <a:rPr lang="en-US" dirty="0"/>
              <a:t>Comment: "Original text: The data rate ranges from 6.25 kb/s to 800 kb/</a:t>
            </a:r>
            <a:r>
              <a:rPr lang="en-US" dirty="0" err="1"/>
              <a:t>s.The</a:t>
            </a:r>
            <a:r>
              <a:rPr lang="en-US" dirty="0"/>
              <a:t> max data rate of SUN OFDM is 2.4Mb/</a:t>
            </a:r>
            <a:r>
              <a:rPr lang="en-US" dirty="0" err="1"/>
              <a:t>s.Is</a:t>
            </a:r>
            <a:r>
              <a:rPr lang="en-US" dirty="0"/>
              <a:t> it necessary to change 800kb/s to 2.4Mb/s?"</a:t>
            </a:r>
          </a:p>
          <a:p>
            <a:pPr marL="0" indent="0">
              <a:buNone/>
            </a:pPr>
            <a:endParaRPr lang="en-US" dirty="0" smtClean="0"/>
          </a:p>
          <a:p>
            <a:pPr marL="0" indent="0">
              <a:buNone/>
            </a:pPr>
            <a:r>
              <a:rPr lang="en-US" dirty="0" smtClean="0"/>
              <a:t>Background:  The original OFDM PHY (802.15.4g-2012) was limited to 800 kb/s.  With amendment 802.15.4x-2019 the data rate was extended to 2.4 Mb/s.    When the text was submitted it reflected the published standard but now is obsolete.</a:t>
            </a:r>
          </a:p>
          <a:p>
            <a:pPr marL="0" indent="0">
              <a:buNone/>
            </a:pPr>
            <a:endParaRPr lang="en-US" dirty="0" smtClean="0"/>
          </a:p>
          <a:p>
            <a:pPr marL="0" indent="0">
              <a:buNone/>
            </a:pPr>
            <a:r>
              <a:rPr lang="en-US" dirty="0" smtClean="0"/>
              <a:t>Recommendation:  Change 800 kb/s to 2.4 Mb/s as indicated in the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2050448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Comment </a:t>
            </a:r>
            <a:r>
              <a:rPr lang="en-US" dirty="0" smtClean="0"/>
              <a:t>R1-1</a:t>
            </a:r>
            <a:endParaRPr lang="en-US" dirty="0"/>
          </a:p>
        </p:txBody>
      </p:sp>
      <p:sp>
        <p:nvSpPr>
          <p:cNvPr id="8" name="Content Placeholder 7"/>
          <p:cNvSpPr>
            <a:spLocks noGrp="1"/>
          </p:cNvSpPr>
          <p:nvPr>
            <p:ph idx="1"/>
          </p:nvPr>
        </p:nvSpPr>
        <p:spPr/>
        <p:txBody>
          <a:bodyPr>
            <a:normAutofit fontScale="85000" lnSpcReduction="20000"/>
          </a:bodyPr>
          <a:lstStyle/>
          <a:p>
            <a:pPr marL="0" indent="0">
              <a:buNone/>
            </a:pPr>
            <a:r>
              <a:rPr lang="en-US" dirty="0"/>
              <a:t>Comment</a:t>
            </a:r>
            <a:r>
              <a:rPr lang="en-US" dirty="0" smtClean="0"/>
              <a:t>: </a:t>
            </a:r>
            <a:endParaRPr lang="en-US" dirty="0"/>
          </a:p>
          <a:p>
            <a:pPr marL="0" indent="0">
              <a:buNone/>
            </a:pPr>
            <a:r>
              <a:rPr lang="en-US" dirty="0"/>
              <a:t>I noticed that you include years in the designations listed in Clause 2. Please note that you are not required to include the year, in fact, if you do not include the year, users of your standard will automatically update to the most recent version of the standard. If you do keep the years, the year will be included each time you reference the standard within the draft.</a:t>
            </a:r>
          </a:p>
          <a:p>
            <a:pPr marL="0" indent="0">
              <a:buNone/>
            </a:pPr>
            <a:endParaRPr lang="en-US" dirty="0" smtClean="0"/>
          </a:p>
          <a:p>
            <a:pPr marL="0" indent="0">
              <a:buNone/>
            </a:pPr>
            <a:r>
              <a:rPr lang="en-US" dirty="0" smtClean="0"/>
              <a:t>Background:  Discuss. </a:t>
            </a:r>
            <a:r>
              <a:rPr lang="en-US" dirty="0"/>
              <a:t>Have requested guidance from the IEEE-SA editors. Suggest we do what they advise after we explain the objective.</a:t>
            </a:r>
            <a:endParaRPr lang="en-US" dirty="0" smtClean="0"/>
          </a:p>
          <a:p>
            <a:pPr marL="0" indent="0">
              <a:buNone/>
            </a:pPr>
            <a:endParaRPr lang="en-US" dirty="0" smtClean="0"/>
          </a:p>
          <a:p>
            <a:pPr marL="0" indent="0">
              <a:buNone/>
            </a:pPr>
            <a:r>
              <a:rPr lang="en-US" dirty="0" smtClean="0"/>
              <a:t>Recommendation: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2474766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7207" y="2209800"/>
            <a:ext cx="4877493" cy="3657600"/>
          </a:xfrm>
          <a:prstGeom prst="rect">
            <a:avLst/>
          </a:prstGeom>
        </p:spPr>
      </p:pic>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V="1">
            <a:off x="1753354" y="2079508"/>
            <a:ext cx="6162225" cy="3466253"/>
          </a:xfrm>
          <a:prstGeom prst="rect">
            <a:avLst/>
          </a:prstGeom>
        </p:spPr>
      </p:pic>
      <p:sp>
        <p:nvSpPr>
          <p:cNvPr id="2" name="Title 1"/>
          <p:cNvSpPr>
            <a:spLocks noGrp="1"/>
          </p:cNvSpPr>
          <p:nvPr>
            <p:ph type="title"/>
          </p:nvPr>
        </p:nvSpPr>
        <p:spPr>
          <a:solidFill>
            <a:schemeClr val="bg1">
              <a:lumMod val="95000"/>
            </a:schemeClr>
          </a:solidFill>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
        <p:nvSpPr>
          <p:cNvPr id="3" name="Rectangle 2"/>
          <p:cNvSpPr/>
          <p:nvPr/>
        </p:nvSpPr>
        <p:spPr>
          <a:xfrm>
            <a:off x="1180254" y="3200400"/>
            <a:ext cx="7391400" cy="482761"/>
          </a:xfrm>
          <a:prstGeom prst="rect">
            <a:avLst/>
          </a:prstGeom>
        </p:spPr>
        <p:txBody>
          <a:bodyPr wrap="square">
            <a:spAutoFit/>
          </a:bodyPr>
          <a:lstStyle/>
          <a:p>
            <a:pPr algn="ctr"/>
            <a:r>
              <a:rPr lang="en-US" dirty="0" smtClean="0">
                <a:solidFill>
                  <a:srgbClr val="C00000"/>
                </a:solidFill>
                <a:hlinkClick r:id="rId3" tooltip="IEEE 802 LMSC Meeting Slides"/>
              </a:rPr>
              <a:t>https</a:t>
            </a:r>
            <a:r>
              <a:rPr lang="en-US" dirty="0">
                <a:solidFill>
                  <a:srgbClr val="C00000"/>
                </a:solidFill>
                <a:hlinkClick r:id="rId3" tooltip="IEEE 802 LMSC Meeting Slides"/>
              </a:rPr>
              <a:t>://grouper.ieee.org/groups/802/sapolicies.shtml</a:t>
            </a:r>
            <a:endParaRPr lang="en-US" dirty="0">
              <a:solidFill>
                <a:srgbClr val="C00000"/>
              </a:solidFill>
            </a:endParaRPr>
          </a:p>
        </p:txBody>
      </p:sp>
      <p:sp>
        <p:nvSpPr>
          <p:cNvPr id="7" name="TextBox 6"/>
          <p:cNvSpPr txBox="1"/>
          <p:nvPr/>
        </p:nvSpPr>
        <p:spPr>
          <a:xfrm>
            <a:off x="1180254" y="2286000"/>
            <a:ext cx="7391400" cy="482761"/>
          </a:xfrm>
          <a:prstGeom prst="rect">
            <a:avLst/>
          </a:prstGeom>
          <a:solidFill>
            <a:schemeClr val="accent2"/>
          </a:solidFill>
        </p:spPr>
        <p:txBody>
          <a:bodyPr wrap="square" rtlCol="0">
            <a:spAutoFit/>
          </a:bodyPr>
          <a:lstStyle/>
          <a:p>
            <a:pPr algn="ctr"/>
            <a:r>
              <a:rPr lang="en-US" dirty="0" smtClean="0">
                <a:latin typeface="Arial" panose="020B0604020202020204" pitchFamily="34" charset="0"/>
                <a:cs typeface="Arial" panose="020B0604020202020204" pitchFamily="34" charset="0"/>
              </a:rPr>
              <a:t>Meeting Slides can be found here: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November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18071</TotalTime>
  <Words>2026</Words>
  <Application>Microsoft Office PowerPoint</Application>
  <PresentationFormat>Custom</PresentationFormat>
  <Paragraphs>315</Paragraphs>
  <Slides>26</Slides>
  <Notes>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8"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Comment Resolution Committee </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October 28, 2020</vt:lpstr>
      <vt:lpstr>Recirculation Ballot Results</vt:lpstr>
      <vt:lpstr>Comment Summary</vt:lpstr>
      <vt:lpstr>Comment Status</vt:lpstr>
      <vt:lpstr>Comment R1-2</vt:lpstr>
      <vt:lpstr>Comment R1-1</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306</cp:revision>
  <cp:lastPrinted>2015-01-08T23:35:49Z</cp:lastPrinted>
  <dcterms:created xsi:type="dcterms:W3CDTF">2014-10-30T17:06:39Z</dcterms:created>
  <dcterms:modified xsi:type="dcterms:W3CDTF">2020-11-25T15:41:43Z</dcterms:modified>
</cp:coreProperties>
</file>