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85" r:id="rId3"/>
    <p:sldId id="283" r:id="rId4"/>
    <p:sldId id="328" r:id="rId5"/>
    <p:sldId id="330" r:id="rId6"/>
    <p:sldId id="329" r:id="rId7"/>
    <p:sldId id="332" r:id="rId8"/>
    <p:sldId id="331"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127" autoAdjust="0"/>
  </p:normalViewPr>
  <p:slideViewPr>
    <p:cSldViewPr>
      <p:cViewPr varScale="1">
        <p:scale>
          <a:sx n="84" d="100"/>
          <a:sy n="84" d="100"/>
        </p:scale>
        <p:origin x="1248"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11/3/2020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November 2020</a:t>
            </a:r>
            <a:endParaRPr lang="en-US" dirty="0" smtClean="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November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802.19-20/0049r0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9/dcn/20/19-20-0036-07-0003-p802-19-3-initial-ballot-comments.xls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November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91440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1 GHz Task Group </a:t>
            </a:r>
            <a:r>
              <a:rPr lang="en-GB" sz="3600" dirty="0" smtClean="0"/>
              <a:t>Closing Report</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2020-11-5</a:t>
            </a:r>
            <a:endParaRPr lang="en-GB" sz="2133" b="0" dirty="0" smtClean="0"/>
          </a:p>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1314504147"/>
              </p:ext>
            </p:extLst>
          </p:nvPr>
        </p:nvGraphicFramePr>
        <p:xfrm>
          <a:off x="381000" y="2514600"/>
          <a:ext cx="9218612" cy="4580499"/>
        </p:xfrm>
        <a:graphic>
          <a:graphicData uri="http://schemas.openxmlformats.org/presentationml/2006/ole">
            <mc:AlternateContent xmlns:mc="http://schemas.openxmlformats.org/markup-compatibility/2006">
              <mc:Choice xmlns:v="urn:schemas-microsoft-com:vml" Requires="v">
                <p:oleObj spid="_x0000_s3376"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4600"/>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November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2"/>
            <a:ext cx="8288868" cy="1136227"/>
          </a:xfrm>
          <a:solidFill>
            <a:schemeClr val="bg1">
              <a:lumMod val="95000"/>
            </a:schemeClr>
          </a:solidFill>
        </p:spPr>
        <p:txBody>
          <a:bodyPr/>
          <a:lstStyle/>
          <a:p>
            <a:r>
              <a:rPr lang="en-US" dirty="0" smtClean="0"/>
              <a:t>Meeting Objectives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GB" dirty="0"/>
          </a:p>
        </p:txBody>
      </p:sp>
      <p:sp>
        <p:nvSpPr>
          <p:cNvPr id="10" name="TextBox 9"/>
          <p:cNvSpPr txBox="1"/>
          <p:nvPr/>
        </p:nvSpPr>
        <p:spPr>
          <a:xfrm>
            <a:off x="1643380" y="2667000"/>
            <a:ext cx="6465147" cy="2677656"/>
          </a:xfrm>
          <a:prstGeom prst="rect">
            <a:avLst/>
          </a:prstGeom>
          <a:noFill/>
        </p:spPr>
        <p:txBody>
          <a:bodyPr wrap="square" rtlCol="0">
            <a:spAutoFit/>
          </a:bodyPr>
          <a:lstStyle/>
          <a:p>
            <a:pPr marL="514350" indent="-514350">
              <a:lnSpc>
                <a:spcPct val="200000"/>
              </a:lnSpc>
              <a:buFont typeface="Wingdings" panose="05000000000000000000" pitchFamily="2" charset="2"/>
              <a:buChar char="ü"/>
            </a:pPr>
            <a:r>
              <a:rPr lang="en-US" sz="2800" dirty="0" smtClean="0">
                <a:solidFill>
                  <a:schemeClr val="accent2">
                    <a:lumMod val="75000"/>
                  </a:schemeClr>
                </a:solidFill>
              </a:rPr>
              <a:t>Complete SA ballot comment resolution</a:t>
            </a:r>
          </a:p>
          <a:p>
            <a:pPr marL="514350" indent="-514350">
              <a:lnSpc>
                <a:spcPct val="200000"/>
              </a:lnSpc>
              <a:buFont typeface="Wingdings" panose="05000000000000000000" pitchFamily="2" charset="2"/>
              <a:buChar char="ü"/>
            </a:pPr>
            <a:r>
              <a:rPr lang="en-US" sz="2800" dirty="0" smtClean="0">
                <a:solidFill>
                  <a:schemeClr val="accent2">
                    <a:lumMod val="75000"/>
                  </a:schemeClr>
                </a:solidFill>
              </a:rPr>
              <a:t>Prepare draft for SA recirculation ballot</a:t>
            </a:r>
            <a:endParaRPr lang="en-US" sz="2800" dirty="0">
              <a:solidFill>
                <a:schemeClr val="accent2">
                  <a:lumMod val="75000"/>
                </a:schemeClr>
              </a:solidFill>
            </a:endParaRPr>
          </a:p>
          <a:p>
            <a:pPr>
              <a:lnSpc>
                <a:spcPct val="200000"/>
              </a:lnSpc>
            </a:pPr>
            <a:endParaRPr lang="en-US" sz="2800" dirty="0">
              <a:solidFill>
                <a:schemeClr val="accent2">
                  <a:lumMod val="75000"/>
                </a:schemeClr>
              </a:solidFill>
            </a:endParaRPr>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Status</a:t>
            </a:r>
            <a:r>
              <a:rPr lang="en-US" dirty="0"/>
              <a:t/>
            </a:r>
            <a:br>
              <a:rPr lang="en-US" dirty="0"/>
            </a:br>
            <a:r>
              <a:rPr lang="en-US" dirty="0" smtClean="0"/>
              <a:t>Proposed Resolutions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61427652"/>
              </p:ext>
            </p:extLst>
          </p:nvPr>
        </p:nvGraphicFramePr>
        <p:xfrm>
          <a:off x="2743200" y="2233084"/>
          <a:ext cx="3674518" cy="1866900"/>
        </p:xfrm>
        <a:graphic>
          <a:graphicData uri="http://schemas.openxmlformats.org/drawingml/2006/table">
            <a:tbl>
              <a:tblPr firstRow="1" bandRow="1">
                <a:tableStyleId>{5C22544A-7EE6-4342-B048-85BDC9FD1C3A}</a:tableStyleId>
              </a:tblPr>
              <a:tblGrid>
                <a:gridCol w="2585767"/>
                <a:gridCol w="1088751"/>
              </a:tblGrid>
              <a:tr h="370840">
                <a:tc>
                  <a:txBody>
                    <a:bodyPr/>
                    <a:lstStyle/>
                    <a:p>
                      <a:pPr algn="l" fontAlgn="b"/>
                      <a:r>
                        <a:rPr lang="en-US" sz="2400" b="0" i="0" u="none" strike="noStrike" dirty="0">
                          <a:effectLst/>
                          <a:latin typeface="Arial" panose="020B0604020202020204" pitchFamily="34" charset="0"/>
                        </a:rPr>
                        <a:t>Total comments</a:t>
                      </a:r>
                    </a:p>
                  </a:txBody>
                  <a:tcPr marL="7620" marR="7620" marT="7620" marB="0" anchor="b"/>
                </a:tc>
                <a:tc>
                  <a:txBody>
                    <a:bodyPr/>
                    <a:lstStyle/>
                    <a:p>
                      <a:pPr algn="r" fontAlgn="b"/>
                      <a:r>
                        <a:rPr lang="en-US" sz="2400" b="0" i="0" u="none" strike="noStrike">
                          <a:effectLst/>
                          <a:latin typeface="Arial" panose="020B0604020202020204" pitchFamily="34" charset="0"/>
                        </a:rPr>
                        <a:t>88</a:t>
                      </a:r>
                    </a:p>
                  </a:txBody>
                  <a:tcPr marL="7620" marR="7620" marT="7620" marB="0" anchor="b"/>
                </a:tc>
              </a:tr>
              <a:tr h="370840">
                <a:tc>
                  <a:txBody>
                    <a:bodyPr/>
                    <a:lstStyle/>
                    <a:p>
                      <a:pPr algn="l" fontAlgn="b"/>
                      <a:r>
                        <a:rPr lang="en-US" sz="2400" b="0" i="0" u="none" strike="noStrike" dirty="0">
                          <a:effectLst/>
                          <a:latin typeface="Arial" panose="020B0604020202020204" pitchFamily="34" charset="0"/>
                        </a:rPr>
                        <a:t>Accepted</a:t>
                      </a:r>
                    </a:p>
                  </a:txBody>
                  <a:tcPr marL="7620" marR="7620" marT="7620" marB="0" anchor="b"/>
                </a:tc>
                <a:tc>
                  <a:txBody>
                    <a:bodyPr/>
                    <a:lstStyle/>
                    <a:p>
                      <a:pPr algn="r" fontAlgn="b"/>
                      <a:r>
                        <a:rPr lang="en-US" sz="2400" b="0" i="0" u="none" strike="noStrike" kern="1200" dirty="0">
                          <a:solidFill>
                            <a:schemeClr val="dk1"/>
                          </a:solidFill>
                          <a:effectLst/>
                          <a:latin typeface="Arial" panose="020B0604020202020204" pitchFamily="34" charset="0"/>
                          <a:ea typeface="+mn-ea"/>
                          <a:cs typeface="+mn-cs"/>
                        </a:rPr>
                        <a:t>40</a:t>
                      </a:r>
                    </a:p>
                  </a:txBody>
                  <a:tcPr marL="7620" marR="7620" marT="7620" marB="0" anchor="b"/>
                </a:tc>
              </a:tr>
              <a:tr h="370840">
                <a:tc>
                  <a:txBody>
                    <a:bodyPr/>
                    <a:lstStyle/>
                    <a:p>
                      <a:pPr algn="l" fontAlgn="b"/>
                      <a:r>
                        <a:rPr lang="en-US" sz="2400" b="0" i="0" u="none" strike="noStrike" dirty="0">
                          <a:effectLst/>
                          <a:latin typeface="Arial" panose="020B0604020202020204" pitchFamily="34" charset="0"/>
                        </a:rPr>
                        <a:t>Revised</a:t>
                      </a:r>
                    </a:p>
                  </a:txBody>
                  <a:tcPr marL="7620" marR="7620" marT="7620" marB="0" anchor="b"/>
                </a:tc>
                <a:tc>
                  <a:txBody>
                    <a:bodyPr/>
                    <a:lstStyle/>
                    <a:p>
                      <a:pPr algn="r" fontAlgn="b"/>
                      <a:r>
                        <a:rPr lang="en-US" sz="2400" b="0" i="0" u="none" strike="noStrike" kern="1200" dirty="0">
                          <a:solidFill>
                            <a:schemeClr val="dk1"/>
                          </a:solidFill>
                          <a:effectLst/>
                          <a:latin typeface="Arial" panose="020B0604020202020204" pitchFamily="34" charset="0"/>
                          <a:ea typeface="+mn-ea"/>
                          <a:cs typeface="+mn-cs"/>
                        </a:rPr>
                        <a:t>40</a:t>
                      </a:r>
                    </a:p>
                  </a:txBody>
                  <a:tcPr marL="7620" marR="7620" marT="7620" marB="0" anchor="b"/>
                </a:tc>
              </a:tr>
              <a:tr h="370840">
                <a:tc>
                  <a:txBody>
                    <a:bodyPr/>
                    <a:lstStyle/>
                    <a:p>
                      <a:pPr algn="l" fontAlgn="b"/>
                      <a:r>
                        <a:rPr lang="en-US" sz="2400" b="0" i="0" u="none" strike="noStrike">
                          <a:effectLst/>
                          <a:latin typeface="Arial" panose="020B0604020202020204" pitchFamily="34" charset="0"/>
                        </a:rPr>
                        <a:t>Rejected</a:t>
                      </a:r>
                    </a:p>
                  </a:txBody>
                  <a:tcPr marL="7620" marR="7620" marT="7620" marB="0" anchor="b"/>
                </a:tc>
                <a:tc>
                  <a:txBody>
                    <a:bodyPr/>
                    <a:lstStyle/>
                    <a:p>
                      <a:pPr algn="r" fontAlgn="b"/>
                      <a:r>
                        <a:rPr lang="en-US" sz="2400" b="0" i="0" u="none" strike="noStrike" kern="1200" dirty="0">
                          <a:solidFill>
                            <a:schemeClr val="dk1"/>
                          </a:solidFill>
                          <a:effectLst/>
                          <a:latin typeface="Arial" panose="020B0604020202020204" pitchFamily="34" charset="0"/>
                          <a:ea typeface="+mn-ea"/>
                          <a:cs typeface="+mn-cs"/>
                        </a:rPr>
                        <a:t>8</a:t>
                      </a:r>
                    </a:p>
                  </a:txBody>
                  <a:tcPr marL="7620" marR="7620" marT="7620" marB="0" anchor="b"/>
                </a:tc>
              </a:tr>
              <a:tr h="370840">
                <a:tc>
                  <a:txBody>
                    <a:bodyPr/>
                    <a:lstStyle/>
                    <a:p>
                      <a:pPr algn="l" fontAlgn="b"/>
                      <a:endParaRPr lang="en-US" sz="2400" b="0" i="0" u="none" strike="noStrike" dirty="0">
                        <a:effectLst/>
                        <a:latin typeface="Arial" panose="020B0604020202020204" pitchFamily="34" charset="0"/>
                      </a:endParaRPr>
                    </a:p>
                  </a:txBody>
                  <a:tcPr marL="7620" marR="7620" marT="7620" marB="0" anchor="b"/>
                </a:tc>
                <a:tc>
                  <a:txBody>
                    <a:bodyPr/>
                    <a:lstStyle/>
                    <a:p>
                      <a:pPr algn="r" fontAlgn="b"/>
                      <a:endParaRPr lang="en-US" sz="2400" b="0" i="0" u="none" strike="noStrike" dirty="0">
                        <a:effectLst/>
                        <a:latin typeface="Arial" panose="020B0604020202020204" pitchFamily="34" charset="0"/>
                      </a:endParaRPr>
                    </a:p>
                  </a:txBody>
                  <a:tcPr marL="7620" marR="7620" marT="7620" marB="0" anchor="b"/>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US" dirty="0" smtClean="0"/>
          </a:p>
        </p:txBody>
      </p:sp>
      <p:sp>
        <p:nvSpPr>
          <p:cNvPr id="3" name="TextBox 2"/>
          <p:cNvSpPr txBox="1"/>
          <p:nvPr/>
        </p:nvSpPr>
        <p:spPr>
          <a:xfrm>
            <a:off x="685800" y="5585459"/>
            <a:ext cx="8380307" cy="1200329"/>
          </a:xfrm>
          <a:prstGeom prst="rect">
            <a:avLst/>
          </a:prstGeom>
          <a:noFill/>
        </p:spPr>
        <p:txBody>
          <a:bodyPr wrap="square" rtlCol="0">
            <a:spAutoFit/>
          </a:bodyPr>
          <a:lstStyle/>
          <a:p>
            <a:r>
              <a:rPr lang="en-US" sz="1800" dirty="0" smtClean="0">
                <a:solidFill>
                  <a:schemeClr val="dk1"/>
                </a:solidFill>
                <a:latin typeface="Arial" panose="020B0604020202020204" pitchFamily="34" charset="0"/>
                <a:ea typeface="+mn-ea"/>
              </a:rPr>
              <a:t>Comment </a:t>
            </a:r>
            <a:r>
              <a:rPr lang="en-US" sz="1800" dirty="0" smtClean="0">
                <a:solidFill>
                  <a:schemeClr val="dk1"/>
                </a:solidFill>
                <a:latin typeface="Arial" panose="020B0604020202020204" pitchFamily="34" charset="0"/>
                <a:ea typeface="+mn-ea"/>
              </a:rPr>
              <a:t>resolutions</a:t>
            </a:r>
            <a:r>
              <a:rPr lang="en-US" sz="1800" dirty="0" smtClean="0">
                <a:solidFill>
                  <a:schemeClr val="dk1"/>
                </a:solidFill>
                <a:latin typeface="Arial" panose="020B0604020202020204" pitchFamily="34" charset="0"/>
                <a:ea typeface="+mn-ea"/>
              </a:rPr>
              <a:t>: Document 19-20-0036r7</a:t>
            </a:r>
            <a:endParaRPr lang="en-US" sz="1800" dirty="0" smtClean="0">
              <a:solidFill>
                <a:schemeClr val="dk1"/>
              </a:solidFill>
              <a:latin typeface="Arial" panose="020B0604020202020204" pitchFamily="34" charset="0"/>
              <a:ea typeface="+mn-ea"/>
            </a:endParaRPr>
          </a:p>
          <a:p>
            <a:r>
              <a:rPr lang="en-US" sz="1800" dirty="0" smtClean="0">
                <a:solidFill>
                  <a:schemeClr val="dk1"/>
                </a:solidFill>
                <a:latin typeface="Arial" panose="020B0604020202020204" pitchFamily="34" charset="0"/>
                <a:ea typeface="+mn-ea"/>
                <a:hlinkClick r:id="rId2"/>
              </a:rPr>
              <a:t>https</a:t>
            </a:r>
            <a:r>
              <a:rPr lang="en-US" sz="1800" dirty="0">
                <a:solidFill>
                  <a:schemeClr val="dk1"/>
                </a:solidFill>
                <a:latin typeface="Arial" panose="020B0604020202020204" pitchFamily="34" charset="0"/>
                <a:ea typeface="+mn-ea"/>
                <a:hlinkClick r:id="rId2"/>
              </a:rPr>
              <a:t>://</a:t>
            </a:r>
            <a:r>
              <a:rPr lang="en-US" sz="1800" dirty="0" smtClean="0">
                <a:solidFill>
                  <a:schemeClr val="dk1"/>
                </a:solidFill>
                <a:latin typeface="Arial" panose="020B0604020202020204" pitchFamily="34" charset="0"/>
                <a:ea typeface="+mn-ea"/>
                <a:hlinkClick r:id="rId2"/>
              </a:rPr>
              <a:t>mentor.ieee.org/802.19/dcn/20/19-20-0036-07-0003-p802-19-3-initial-ballot-comments.xlsx</a:t>
            </a:r>
            <a:endParaRPr lang="en-US" sz="1800" dirty="0" smtClean="0">
              <a:solidFill>
                <a:schemeClr val="dk1"/>
              </a:solidFill>
              <a:latin typeface="Arial" panose="020B0604020202020204" pitchFamily="34" charset="0"/>
              <a:ea typeface="+mn-ea"/>
            </a:endParaRPr>
          </a:p>
          <a:p>
            <a:endParaRPr lang="en-US" sz="1800" dirty="0">
              <a:solidFill>
                <a:schemeClr val="dk1"/>
              </a:solidFill>
              <a:latin typeface="Arial" panose="020B0604020202020204" pitchFamily="34" charset="0"/>
              <a:ea typeface="+mn-ea"/>
            </a:endParaRPr>
          </a:p>
        </p:txBody>
      </p:sp>
    </p:spTree>
    <p:extLst>
      <p:ext uri="{BB962C8B-B14F-4D97-AF65-F5344CB8AC3E}">
        <p14:creationId xmlns:p14="http://schemas.microsoft.com/office/powerpoint/2010/main" val="645561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Motion</a:t>
            </a:r>
            <a:br>
              <a:rPr lang="en-US" dirty="0" smtClean="0"/>
            </a:br>
            <a:r>
              <a:rPr lang="en-US" dirty="0" smtClean="0"/>
              <a:t>(Tuesday)</a:t>
            </a:r>
            <a:endParaRPr lang="en-US" dirty="0"/>
          </a:p>
        </p:txBody>
      </p:sp>
      <p:sp>
        <p:nvSpPr>
          <p:cNvPr id="3" name="Content Placeholder 2"/>
          <p:cNvSpPr>
            <a:spLocks noGrp="1"/>
          </p:cNvSpPr>
          <p:nvPr>
            <p:ph idx="1"/>
          </p:nvPr>
        </p:nvSpPr>
        <p:spPr/>
        <p:txBody>
          <a:bodyPr/>
          <a:lstStyle/>
          <a:p>
            <a:pPr marL="0" indent="0">
              <a:buNone/>
            </a:pPr>
            <a:r>
              <a:rPr lang="en-US" dirty="0" smtClean="0"/>
              <a:t>Move to accept comment resolutions in document 19-20-0036r07 and direct the technical editor to apply the changes to produce P802.19.3 Draft 07.</a:t>
            </a:r>
          </a:p>
          <a:p>
            <a:pPr marL="0" indent="0">
              <a:buNone/>
            </a:pPr>
            <a:r>
              <a:rPr lang="en-US" dirty="0" smtClean="0"/>
              <a:t>Moved by: </a:t>
            </a:r>
            <a:r>
              <a:rPr lang="en-US" dirty="0" err="1" smtClean="0"/>
              <a:t>Jianlin</a:t>
            </a:r>
            <a:r>
              <a:rPr lang="en-US" dirty="0" smtClean="0"/>
              <a:t> </a:t>
            </a:r>
            <a:r>
              <a:rPr lang="en-US" dirty="0" err="1" smtClean="0"/>
              <a:t>Guo</a:t>
            </a:r>
            <a:endParaRPr lang="en-US" dirty="0" smtClean="0"/>
          </a:p>
          <a:p>
            <a:pPr marL="0" indent="0">
              <a:buNone/>
            </a:pPr>
            <a:r>
              <a:rPr lang="en-US" dirty="0" smtClean="0"/>
              <a:t>Second by: Michael Cowan </a:t>
            </a:r>
          </a:p>
          <a:p>
            <a:pPr marL="0" indent="0">
              <a:buNone/>
            </a:pPr>
            <a:r>
              <a:rPr lang="en-US" dirty="0" smtClean="0"/>
              <a:t>Discussion: None</a:t>
            </a:r>
          </a:p>
          <a:p>
            <a:pPr marL="0" indent="0">
              <a:buNone/>
            </a:pPr>
            <a:r>
              <a:rPr lang="en-US" dirty="0" smtClean="0">
                <a:solidFill>
                  <a:schemeClr val="tx1"/>
                </a:solidFill>
              </a:rPr>
              <a:t>Approved by unanimous consent</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US" dirty="0" smtClean="0"/>
          </a:p>
        </p:txBody>
      </p:sp>
    </p:spTree>
    <p:extLst>
      <p:ext uri="{BB962C8B-B14F-4D97-AF65-F5344CB8AC3E}">
        <p14:creationId xmlns:p14="http://schemas.microsoft.com/office/powerpoint/2010/main" val="4054160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Motion</a:t>
            </a:r>
            <a:br>
              <a:rPr lang="en-US" dirty="0" smtClean="0"/>
            </a:br>
            <a:r>
              <a:rPr lang="en-US" dirty="0" smtClean="0"/>
              <a:t>(Wed)</a:t>
            </a:r>
            <a:endParaRPr lang="en-US" dirty="0"/>
          </a:p>
        </p:txBody>
      </p:sp>
      <p:sp>
        <p:nvSpPr>
          <p:cNvPr id="3" name="Content Placeholder 2"/>
          <p:cNvSpPr>
            <a:spLocks noGrp="1"/>
          </p:cNvSpPr>
          <p:nvPr>
            <p:ph idx="1"/>
          </p:nvPr>
        </p:nvSpPr>
        <p:spPr/>
        <p:txBody>
          <a:bodyPr/>
          <a:lstStyle/>
          <a:p>
            <a:pPr marL="0" indent="0">
              <a:buNone/>
            </a:pPr>
            <a:r>
              <a:rPr lang="en-US" dirty="0"/>
              <a:t>Move to start a Standards Association Recirculation ballot for d</a:t>
            </a:r>
            <a:r>
              <a:rPr lang="en-US" dirty="0" smtClean="0"/>
              <a:t>raft P802-19-3-D07.</a:t>
            </a:r>
          </a:p>
          <a:p>
            <a:pPr marL="0" indent="0">
              <a:buNone/>
            </a:pPr>
            <a:r>
              <a:rPr lang="en-US" dirty="0" smtClean="0"/>
              <a:t>Moved by: </a:t>
            </a:r>
            <a:r>
              <a:rPr lang="en-US" dirty="0" err="1" smtClean="0"/>
              <a:t>Jianlin</a:t>
            </a:r>
            <a:r>
              <a:rPr lang="en-US" dirty="0" smtClean="0"/>
              <a:t> </a:t>
            </a:r>
            <a:r>
              <a:rPr lang="en-US" dirty="0" err="1" smtClean="0"/>
              <a:t>Guo</a:t>
            </a:r>
            <a:endParaRPr lang="en-US" dirty="0" smtClean="0"/>
          </a:p>
          <a:p>
            <a:pPr marL="0" indent="0">
              <a:buNone/>
            </a:pPr>
            <a:r>
              <a:rPr lang="en-US" dirty="0" smtClean="0"/>
              <a:t>Second by: </a:t>
            </a:r>
            <a:r>
              <a:rPr lang="en-US" dirty="0" err="1" smtClean="0"/>
              <a:t>Shoichi</a:t>
            </a:r>
            <a:r>
              <a:rPr lang="en-US" dirty="0" smtClean="0"/>
              <a:t> Kitazawa</a:t>
            </a:r>
          </a:p>
          <a:p>
            <a:pPr marL="0" indent="0">
              <a:buNone/>
            </a:pPr>
            <a:r>
              <a:rPr lang="en-US" dirty="0"/>
              <a:t>Discussion: None</a:t>
            </a:r>
            <a:endParaRPr lang="en-US" dirty="0" smtClean="0"/>
          </a:p>
          <a:p>
            <a:pPr marL="0" indent="0">
              <a:buNone/>
            </a:pPr>
            <a:r>
              <a:rPr lang="en-US" dirty="0">
                <a:solidFill>
                  <a:schemeClr val="tx1"/>
                </a:solidFill>
              </a:rPr>
              <a:t>Approved by unanimous consent</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US" dirty="0" smtClean="0"/>
          </a:p>
        </p:txBody>
      </p:sp>
    </p:spTree>
    <p:extLst>
      <p:ext uri="{BB962C8B-B14F-4D97-AF65-F5344CB8AC3E}">
        <p14:creationId xmlns:p14="http://schemas.microsoft.com/office/powerpoint/2010/main" val="37651544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Group Motion</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a:t>Move to start a Standards Association Recirculation ballot for d</a:t>
            </a:r>
            <a:r>
              <a:rPr lang="en-US" dirty="0" smtClean="0"/>
              <a:t>raft P802-19-3-D07.</a:t>
            </a:r>
          </a:p>
          <a:p>
            <a:pPr marL="0" indent="0">
              <a:buNone/>
            </a:pPr>
            <a:r>
              <a:rPr lang="en-US" dirty="0" smtClean="0"/>
              <a:t>Moved by: Benjamin Rolfe</a:t>
            </a:r>
          </a:p>
          <a:p>
            <a:pPr marL="0" indent="0">
              <a:buNone/>
            </a:pPr>
            <a:r>
              <a:rPr lang="en-US" dirty="0" smtClean="0"/>
              <a:t>Second by: </a:t>
            </a:r>
            <a:r>
              <a:rPr lang="en-US" dirty="0" err="1"/>
              <a:t>Jianlin</a:t>
            </a:r>
            <a:r>
              <a:rPr lang="en-US" dirty="0"/>
              <a:t> </a:t>
            </a:r>
            <a:r>
              <a:rPr lang="en-US" dirty="0" err="1" smtClean="0"/>
              <a:t>Guo</a:t>
            </a:r>
            <a:r>
              <a:rPr lang="en-US" dirty="0" smtClean="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US" dirty="0" smtClean="0"/>
          </a:p>
        </p:txBody>
      </p:sp>
    </p:spTree>
    <p:extLst>
      <p:ext uri="{BB962C8B-B14F-4D97-AF65-F5344CB8AC3E}">
        <p14:creationId xmlns:p14="http://schemas.microsoft.com/office/powerpoint/2010/main" val="9046992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75000"/>
                  </a:schemeClr>
                </a:solidFill>
              </a:rPr>
              <a:t>Thank You</a:t>
            </a:r>
            <a:endParaRPr lang="en-US" dirty="0">
              <a:solidFill>
                <a:schemeClr val="accent1">
                  <a:lumMod val="75000"/>
                </a:schemeClr>
              </a:solidFill>
            </a:endParaRPr>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38685" y="2112963"/>
            <a:ext cx="5874642" cy="4387850"/>
          </a:xfrm>
        </p:spPr>
      </p:pic>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US" dirty="0" smtClean="0"/>
          </a:p>
        </p:txBody>
      </p:sp>
    </p:spTree>
    <p:extLst>
      <p:ext uri="{BB962C8B-B14F-4D97-AF65-F5344CB8AC3E}">
        <p14:creationId xmlns:p14="http://schemas.microsoft.com/office/powerpoint/2010/main" val="1074101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18440</TotalTime>
  <Words>364</Words>
  <Application>Microsoft Office PowerPoint</Application>
  <PresentationFormat>Custom</PresentationFormat>
  <Paragraphs>68</Paragraphs>
  <Slides>8</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7" baseType="lpstr">
      <vt:lpstr>Arial Unicode MS</vt:lpstr>
      <vt:lpstr>MS Gothic</vt:lpstr>
      <vt:lpstr>Arial</vt:lpstr>
      <vt:lpstr>Calibri</vt:lpstr>
      <vt:lpstr>Courier New</vt:lpstr>
      <vt:lpstr>Times New Roman</vt:lpstr>
      <vt:lpstr>Wingdings</vt:lpstr>
      <vt:lpstr>Office Theme</vt:lpstr>
      <vt:lpstr>Document</vt:lpstr>
      <vt:lpstr>Sub 1 GHz Task Group Closing Report</vt:lpstr>
      <vt:lpstr>Sub-1GHz Coexistence Task Group</vt:lpstr>
      <vt:lpstr>Meeting Objectives </vt:lpstr>
      <vt:lpstr>Comment Status Proposed Resolutions</vt:lpstr>
      <vt:lpstr>Task Group Motion (Tuesday)</vt:lpstr>
      <vt:lpstr>Task Group Motion (Wed)</vt:lpstr>
      <vt:lpstr>Working Group Motion </vt:lpstr>
      <vt:lpstr>Thank You</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315</cp:revision>
  <cp:lastPrinted>2015-01-08T23:35:49Z</cp:lastPrinted>
  <dcterms:created xsi:type="dcterms:W3CDTF">2014-10-30T17:06:39Z</dcterms:created>
  <dcterms:modified xsi:type="dcterms:W3CDTF">2020-11-04T16:50:56Z</dcterms:modified>
</cp:coreProperties>
</file>