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1" r:id="rId4"/>
    <p:sldId id="273" r:id="rId5"/>
    <p:sldId id="272" r:id="rId6"/>
    <p:sldId id="265" r:id="rId7"/>
    <p:sldId id="263" r:id="rId8"/>
    <p:sldId id="266" r:id="rId9"/>
    <p:sldId id="268" r:id="rId10"/>
    <p:sldId id="269" r:id="rId11"/>
    <p:sldId id="267" r:id="rId12"/>
    <p:sldId id="270"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25" d="100"/>
          <a:sy n="125" d="100"/>
        </p:scale>
        <p:origin x="624" y="-1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97515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1406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Joerg ROBERT, FAU Erlangen-N.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de-DE" smtClean="0"/>
              <a:t>Oct.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de-DE" smtClean="0"/>
              <a:t>Oct.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Joerg ROBERT, FAU Erlangen-N.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802.19-20/0040r0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de-DE" smtClean="0"/>
              <a:t>Oct.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Joerg ROBERT, FAU Erlangen-N.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Contribution for Comment Resolution, CID 271714, 271718, 271719</a:t>
            </a:r>
            <a:endParaRPr lang="en-GB" dirty="0"/>
          </a:p>
        </p:txBody>
      </p:sp>
      <p:sp>
        <p:nvSpPr>
          <p:cNvPr id="3074" name="Rectangle 2"/>
          <p:cNvSpPr>
            <a:spLocks noGrp="1" noChangeArrowheads="1"/>
          </p:cNvSpPr>
          <p:nvPr>
            <p:ph type="body" idx="1"/>
          </p:nvPr>
        </p:nvSpPr>
        <p:spPr>
          <a:xfrm>
            <a:off x="731520" y="1729993"/>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2020-10-21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4023904"/>
              </p:ext>
            </p:extLst>
          </p:nvPr>
        </p:nvGraphicFramePr>
        <p:xfrm>
          <a:off x="554038" y="2432050"/>
          <a:ext cx="8640762" cy="2684463"/>
        </p:xfrm>
        <a:graphic>
          <a:graphicData uri="http://schemas.openxmlformats.org/presentationml/2006/ole">
            <mc:AlternateContent xmlns:mc="http://schemas.openxmlformats.org/markup-compatibility/2006">
              <mc:Choice xmlns:v="urn:schemas-microsoft-com:vml" Requires="v">
                <p:oleObj spid="_x0000_s3134" name="Document" r:id="rId4" imgW="8253286" imgH="2812348" progId="Word.Document.8">
                  <p:embed/>
                </p:oleObj>
              </mc:Choice>
              <mc:Fallback>
                <p:oleObj name="Document" r:id="rId4" imgW="8253286" imgH="2812348" progId="Word.Document.8">
                  <p:embed/>
                  <p:pic>
                    <p:nvPicPr>
                      <p:cNvPr id="0" name="Picture 3"/>
                      <p:cNvPicPr>
                        <a:picLocks noChangeAspect="1" noChangeArrowheads="1"/>
                      </p:cNvPicPr>
                      <p:nvPr/>
                    </p:nvPicPr>
                    <p:blipFill>
                      <a:blip r:embed="rId5"/>
                      <a:srcRect/>
                      <a:stretch>
                        <a:fillRect/>
                      </a:stretch>
                    </p:blipFill>
                    <p:spPr bwMode="auto">
                      <a:xfrm>
                        <a:off x="554038" y="2432050"/>
                        <a:ext cx="8640762" cy="26844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a:t>
            </a:r>
            <a:r>
              <a:rPr lang="en-US" dirty="0" smtClean="0"/>
              <a:t>271719 Proposed Action</a:t>
            </a:r>
            <a:endParaRPr lang="en-US" dirty="0"/>
          </a:p>
        </p:txBody>
      </p:sp>
      <p:sp>
        <p:nvSpPr>
          <p:cNvPr id="3" name="Inhaltsplatzhalter 2"/>
          <p:cNvSpPr>
            <a:spLocks noGrp="1"/>
          </p:cNvSpPr>
          <p:nvPr>
            <p:ph idx="1"/>
          </p:nvPr>
        </p:nvSpPr>
        <p:spPr/>
        <p:txBody>
          <a:bodyPr/>
          <a:lstStyle/>
          <a:p>
            <a:r>
              <a:rPr lang="en-US" dirty="0" smtClean="0"/>
              <a:t>Revise Comment</a:t>
            </a:r>
          </a:p>
          <a:p>
            <a:endParaRPr lang="en-US" dirty="0" smtClean="0"/>
          </a:p>
          <a:p>
            <a:r>
              <a:rPr lang="en-US" dirty="0" smtClean="0"/>
              <a:t>Reason: </a:t>
            </a:r>
            <a:br>
              <a:rPr lang="en-US" dirty="0" smtClean="0"/>
            </a:br>
            <a:r>
              <a:rPr lang="en-US" dirty="0" smtClean="0"/>
              <a:t>IEEE 802.11ah is not part of bands K or L, but has an overlapping frequency rage.</a:t>
            </a:r>
            <a:br>
              <a:rPr lang="en-US" dirty="0" smtClean="0"/>
            </a:br>
            <a:r>
              <a:rPr lang="en-US" dirty="0" smtClean="0"/>
              <a:t>Reasons for potential issues may not be clear and should be explained.</a:t>
            </a:r>
          </a:p>
          <a:p>
            <a:endParaRPr lang="en-US" dirty="0" smtClean="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smtClean="0"/>
              <a:t>Joerg ROBERT, FAU Erlangen-N.</a:t>
            </a:r>
            <a:endParaRPr lang="en-GB" dirty="0"/>
          </a:p>
        </p:txBody>
      </p:sp>
      <p:sp>
        <p:nvSpPr>
          <p:cNvPr id="4" name="Date Placeholder 3"/>
          <p:cNvSpPr>
            <a:spLocks noGrp="1"/>
          </p:cNvSpPr>
          <p:nvPr>
            <p:ph type="dt" idx="15"/>
          </p:nvPr>
        </p:nvSpPr>
        <p:spPr/>
        <p:txBody>
          <a:bodyPr/>
          <a:lstStyle/>
          <a:p>
            <a:r>
              <a:rPr lang="de-DE" smtClean="0"/>
              <a:t>Oct. 2020</a:t>
            </a:r>
            <a:endParaRPr lang="en-GB"/>
          </a:p>
        </p:txBody>
      </p:sp>
    </p:spTree>
    <p:extLst>
      <p:ext uri="{BB962C8B-B14F-4D97-AF65-F5344CB8AC3E}">
        <p14:creationId xmlns:p14="http://schemas.microsoft.com/office/powerpoint/2010/main" val="1534834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a:t>
            </a:r>
            <a:r>
              <a:rPr lang="en-US" dirty="0" smtClean="0"/>
              <a:t>271719 </a:t>
            </a:r>
            <a:r>
              <a:rPr lang="en-US" dirty="0"/>
              <a:t>Proposed </a:t>
            </a:r>
            <a:r>
              <a:rPr lang="en-US" dirty="0" smtClean="0"/>
              <a:t>Change ( I / II )</a:t>
            </a:r>
            <a:endParaRPr lang="en-US" dirty="0"/>
          </a:p>
        </p:txBody>
      </p:sp>
      <p:sp>
        <p:nvSpPr>
          <p:cNvPr id="3" name="Inhaltsplatzhalter 2"/>
          <p:cNvSpPr>
            <a:spLocks noGrp="1"/>
          </p:cNvSpPr>
          <p:nvPr>
            <p:ph idx="1"/>
          </p:nvPr>
        </p:nvSpPr>
        <p:spPr/>
        <p:txBody>
          <a:bodyPr/>
          <a:lstStyle/>
          <a:p>
            <a:r>
              <a:rPr lang="en-US" dirty="0" smtClean="0"/>
              <a:t>Modify Table-4:</a:t>
            </a:r>
          </a:p>
          <a:p>
            <a:pPr lvl="1"/>
            <a:r>
              <a:rPr lang="en-US" dirty="0" smtClean="0"/>
              <a:t>Change “Band” to “Operational Band” (1</a:t>
            </a:r>
            <a:r>
              <a:rPr lang="en-US" baseline="30000" dirty="0" smtClean="0"/>
              <a:t>st</a:t>
            </a:r>
            <a:r>
              <a:rPr lang="en-US" dirty="0" smtClean="0"/>
              <a:t> column, 1</a:t>
            </a:r>
            <a:r>
              <a:rPr lang="en-US" baseline="30000" dirty="0" smtClean="0"/>
              <a:t>st</a:t>
            </a:r>
            <a:r>
              <a:rPr lang="en-US" dirty="0" smtClean="0"/>
              <a:t> row)</a:t>
            </a:r>
          </a:p>
          <a:p>
            <a:pPr lvl="1"/>
            <a:r>
              <a:rPr lang="en-US" dirty="0" smtClean="0"/>
              <a:t>Add note for IEEE </a:t>
            </a:r>
            <a:r>
              <a:rPr lang="en-US" dirty="0" err="1" smtClean="0"/>
              <a:t>Std</a:t>
            </a:r>
            <a:r>
              <a:rPr lang="en-US" dirty="0" smtClean="0"/>
              <a:t> 802.11ah that suitable spectrum is not yet allocated in the current version of ETSI EN 300 220-2, but the bands K and L are the frequencies assigned in the CEPT document which are already assign in many EU countries (e.g. Germany)</a:t>
            </a:r>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Oct. 2020</a:t>
            </a:r>
            <a:endParaRPr lang="en-GB" dirty="0"/>
          </a:p>
        </p:txBody>
      </p:sp>
    </p:spTree>
    <p:extLst>
      <p:ext uri="{BB962C8B-B14F-4D97-AF65-F5344CB8AC3E}">
        <p14:creationId xmlns:p14="http://schemas.microsoft.com/office/powerpoint/2010/main" val="8107748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271719 Proposed Change ( </a:t>
            </a:r>
            <a:r>
              <a:rPr lang="en-US" dirty="0" smtClean="0"/>
              <a:t>II </a:t>
            </a:r>
            <a:r>
              <a:rPr lang="en-US" dirty="0"/>
              <a:t>/ II )</a:t>
            </a:r>
          </a:p>
        </p:txBody>
      </p:sp>
      <p:sp>
        <p:nvSpPr>
          <p:cNvPr id="3" name="Inhaltsplatzhalter 2"/>
          <p:cNvSpPr>
            <a:spLocks noGrp="1"/>
          </p:cNvSpPr>
          <p:nvPr>
            <p:ph idx="1"/>
          </p:nvPr>
        </p:nvSpPr>
        <p:spPr/>
        <p:txBody>
          <a:bodyPr/>
          <a:lstStyle/>
          <a:p>
            <a:r>
              <a:rPr lang="en-US" sz="1800" dirty="0" smtClean="0"/>
              <a:t>Change the paragraph </a:t>
            </a:r>
            <a:r>
              <a:rPr lang="en-US" sz="1800" dirty="0"/>
              <a:t>on page </a:t>
            </a:r>
            <a:r>
              <a:rPr lang="en-US" sz="1800" dirty="0" smtClean="0"/>
              <a:t>16, </a:t>
            </a:r>
            <a:r>
              <a:rPr lang="en-US" sz="1800" dirty="0"/>
              <a:t>line 1:</a:t>
            </a:r>
            <a:br>
              <a:rPr lang="en-US" sz="1800" dirty="0"/>
            </a:br>
            <a:r>
              <a:rPr lang="en-US" sz="1800" dirty="0"/>
              <a:t>Table 4 shows the theoretical applicability of the different EU wide harmonized bands for the different systems.  Caused by its high bandwidth IEEE </a:t>
            </a:r>
            <a:r>
              <a:rPr lang="en-US" sz="1800" dirty="0" err="1"/>
              <a:t>Std</a:t>
            </a:r>
            <a:r>
              <a:rPr lang="en-US" sz="1800" dirty="0"/>
              <a:t> 802.11ah is restricted to </a:t>
            </a:r>
            <a:r>
              <a:rPr lang="en-US" sz="1800" dirty="0" smtClean="0"/>
              <a:t>the frequencies currently assigned to </a:t>
            </a:r>
            <a:r>
              <a:rPr lang="en-US" sz="1800" dirty="0"/>
              <a:t>operational bands K and L only. Furthermore, the </a:t>
            </a:r>
            <a:r>
              <a:rPr lang="en-US" sz="1800" dirty="0" smtClean="0"/>
              <a:t>high bandwidth </a:t>
            </a:r>
            <a:r>
              <a:rPr lang="en-US" sz="1800" dirty="0"/>
              <a:t>of </a:t>
            </a:r>
            <a:r>
              <a:rPr lang="en-US" sz="1800" dirty="0" err="1" smtClean="0"/>
              <a:t>LoRa</a:t>
            </a:r>
            <a:r>
              <a:rPr lang="en-US" sz="1800" dirty="0" smtClean="0"/>
              <a:t> signals does </a:t>
            </a:r>
            <a:r>
              <a:rPr lang="en-US" sz="1800" dirty="0"/>
              <a:t>not allow </a:t>
            </a:r>
            <a:r>
              <a:rPr lang="en-US" sz="1800" dirty="0" smtClean="0"/>
              <a:t>its use </a:t>
            </a:r>
            <a:r>
              <a:rPr lang="en-US" sz="1800" dirty="0"/>
              <a:t>on bands D and J.</a:t>
            </a:r>
            <a:br>
              <a:rPr lang="en-US" sz="1800" dirty="0"/>
            </a:br>
            <a:endParaRPr lang="en-US" sz="1800" dirty="0" smtClean="0"/>
          </a:p>
          <a:p>
            <a:r>
              <a:rPr lang="en-US" sz="1800" dirty="0" smtClean="0"/>
              <a:t>Add the following paragraph on page 16 after line 5:</a:t>
            </a:r>
            <a:br>
              <a:rPr lang="en-US" sz="1800" dirty="0" smtClean="0"/>
            </a:br>
            <a:r>
              <a:rPr lang="en-US" sz="1800" dirty="0" smtClean="0"/>
              <a:t>Potential issues with operational bands K and L: The frequencies assigned to operational bands K and L are also used by UHF Radio Frequency Identification systems (RFID). UHF RFID readers transmit almost continuous narrow-band signals with transmit powers of more than 1W (</a:t>
            </a:r>
            <a:r>
              <a:rPr lang="en-US" sz="1800" dirty="0" err="1" smtClean="0"/>
              <a:t>e.r.p</a:t>
            </a:r>
            <a:r>
              <a:rPr lang="en-US" sz="1800" dirty="0" smtClean="0"/>
              <a:t>.). In areas with many UHF RFID readers (e.g. airports, industrial plants) this may result in significant levels of narrow-band interference.</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Oct. 2020</a:t>
            </a:r>
            <a:endParaRPr lang="en-GB" dirty="0"/>
          </a:p>
        </p:txBody>
      </p:sp>
    </p:spTree>
    <p:extLst>
      <p:ext uri="{BB962C8B-B14F-4D97-AF65-F5344CB8AC3E}">
        <p14:creationId xmlns:p14="http://schemas.microsoft.com/office/powerpoint/2010/main" val="3916960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de-DE" smtClean="0"/>
              <a:t>Oct. 2020</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smtClean="0"/>
              <a:t>Joerg ROBERT, FAU Erlangen-N.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proposes comment </a:t>
            </a:r>
            <a:r>
              <a:rPr lang="en-GB" dirty="0"/>
              <a:t>resolutions to CID </a:t>
            </a:r>
            <a:r>
              <a:rPr lang="en-GB" dirty="0" smtClean="0"/>
              <a:t>271714, CID 271718, and </a:t>
            </a:r>
            <a:r>
              <a:rPr lang="en-GB" dirty="0"/>
              <a:t>CID </a:t>
            </a:r>
            <a:r>
              <a:rPr lang="en-GB" dirty="0" smtClean="0"/>
              <a:t>271719 as presented in DCN 19-20/0036r2</a:t>
            </a:r>
            <a:endParaRPr lang="en-GB"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a:t>
            </a:r>
            <a:r>
              <a:rPr lang="en-GB" dirty="0"/>
              <a:t>271714</a:t>
            </a:r>
            <a:r>
              <a:rPr lang="en-US" dirty="0" smtClean="0"/>
              <a:t> </a:t>
            </a:r>
            <a:endParaRPr lang="en-US" dirty="0"/>
          </a:p>
        </p:txBody>
      </p:sp>
      <p:sp>
        <p:nvSpPr>
          <p:cNvPr id="3" name="Inhaltsplatzhalter 2"/>
          <p:cNvSpPr>
            <a:spLocks noGrp="1"/>
          </p:cNvSpPr>
          <p:nvPr>
            <p:ph idx="1"/>
          </p:nvPr>
        </p:nvSpPr>
        <p:spPr/>
        <p:txBody>
          <a:bodyPr/>
          <a:lstStyle/>
          <a:p>
            <a:r>
              <a:rPr lang="en-US" dirty="0" smtClean="0"/>
              <a:t>Comment</a:t>
            </a:r>
            <a:r>
              <a:rPr lang="en-US" dirty="0"/>
              <a:t>:</a:t>
            </a:r>
            <a:br>
              <a:rPr lang="en-US" dirty="0"/>
            </a:br>
            <a:r>
              <a:rPr lang="en-US" dirty="0"/>
              <a:t>For the most part all of the technologies operating in Europe and Japan in the same band are subject to the same or similar duty cycle restrictions so I'm not sure why </a:t>
            </a:r>
            <a:r>
              <a:rPr lang="en-US" dirty="0" err="1"/>
              <a:t>LoRa</a:t>
            </a:r>
            <a:r>
              <a:rPr lang="en-US" dirty="0"/>
              <a:t> has a specific mention of additional duty cycle restrictions</a:t>
            </a:r>
            <a:r>
              <a:rPr lang="en-US" dirty="0" smtClean="0"/>
              <a:t>.</a:t>
            </a:r>
            <a:br>
              <a:rPr lang="en-US" dirty="0" smtClean="0"/>
            </a:br>
            <a:r>
              <a:rPr lang="en-US" dirty="0" smtClean="0"/>
              <a:t>(page 8, sec 4.5, line 14)</a:t>
            </a:r>
            <a:endParaRPr lang="en-US" dirty="0"/>
          </a:p>
          <a:p>
            <a:endParaRPr lang="en-US" dirty="0" smtClean="0"/>
          </a:p>
          <a:p>
            <a:r>
              <a:rPr lang="en-US" dirty="0" smtClean="0"/>
              <a:t>Reviewer’s proposed change:</a:t>
            </a:r>
            <a:r>
              <a:rPr lang="en-US" dirty="0"/>
              <a:t/>
            </a:r>
            <a:br>
              <a:rPr lang="en-US" dirty="0"/>
            </a:br>
            <a:r>
              <a:rPr lang="en-US" dirty="0"/>
              <a:t>I suggest replacing the paragraph with a statement of which channel access method </a:t>
            </a:r>
            <a:r>
              <a:rPr lang="en-US" dirty="0" err="1"/>
              <a:t>LoRa</a:t>
            </a:r>
            <a:r>
              <a:rPr lang="en-US" dirty="0"/>
              <a:t> uses and that it is a duty cycle based technology.</a:t>
            </a:r>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Oct. 2020</a:t>
            </a:r>
            <a:endParaRPr lang="en-GB" dirty="0"/>
          </a:p>
        </p:txBody>
      </p:sp>
    </p:spTree>
    <p:extLst>
      <p:ext uri="{BB962C8B-B14F-4D97-AF65-F5344CB8AC3E}">
        <p14:creationId xmlns:p14="http://schemas.microsoft.com/office/powerpoint/2010/main" val="3211046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a:t>
            </a:r>
            <a:r>
              <a:rPr lang="en-US" dirty="0" smtClean="0"/>
              <a:t>271714 Proposed Action</a:t>
            </a:r>
            <a:endParaRPr lang="en-US" dirty="0"/>
          </a:p>
        </p:txBody>
      </p:sp>
      <p:sp>
        <p:nvSpPr>
          <p:cNvPr id="3" name="Inhaltsplatzhalter 2"/>
          <p:cNvSpPr>
            <a:spLocks noGrp="1"/>
          </p:cNvSpPr>
          <p:nvPr>
            <p:ph idx="1"/>
          </p:nvPr>
        </p:nvSpPr>
        <p:spPr/>
        <p:txBody>
          <a:bodyPr/>
          <a:lstStyle/>
          <a:p>
            <a:r>
              <a:rPr lang="en-US" dirty="0" smtClean="0"/>
              <a:t>Revise Comment</a:t>
            </a:r>
          </a:p>
          <a:p>
            <a:endParaRPr lang="en-US" dirty="0" smtClean="0"/>
          </a:p>
          <a:p>
            <a:r>
              <a:rPr lang="en-US" dirty="0" smtClean="0"/>
              <a:t>Reason: </a:t>
            </a:r>
            <a:br>
              <a:rPr lang="en-US" dirty="0" smtClean="0"/>
            </a:br>
            <a:r>
              <a:rPr lang="en-US" dirty="0" smtClean="0"/>
              <a:t>Useful to mention potential restrictions in the US.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smtClean="0"/>
              <a:t>Joerg ROBERT, FAU Erlangen-N.</a:t>
            </a:r>
            <a:endParaRPr lang="en-GB" dirty="0"/>
          </a:p>
        </p:txBody>
      </p:sp>
      <p:sp>
        <p:nvSpPr>
          <p:cNvPr id="4" name="Date Placeholder 3"/>
          <p:cNvSpPr>
            <a:spLocks noGrp="1"/>
          </p:cNvSpPr>
          <p:nvPr>
            <p:ph type="dt" idx="15"/>
          </p:nvPr>
        </p:nvSpPr>
        <p:spPr/>
        <p:txBody>
          <a:bodyPr/>
          <a:lstStyle/>
          <a:p>
            <a:r>
              <a:rPr lang="de-DE" smtClean="0"/>
              <a:t>Oct. 2020</a:t>
            </a:r>
            <a:endParaRPr lang="en-GB"/>
          </a:p>
        </p:txBody>
      </p:sp>
    </p:spTree>
    <p:extLst>
      <p:ext uri="{BB962C8B-B14F-4D97-AF65-F5344CB8AC3E}">
        <p14:creationId xmlns:p14="http://schemas.microsoft.com/office/powerpoint/2010/main" val="9216176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a:t>
            </a:r>
            <a:r>
              <a:rPr lang="en-US" dirty="0" smtClean="0"/>
              <a:t>271714 </a:t>
            </a:r>
            <a:r>
              <a:rPr lang="en-US" dirty="0"/>
              <a:t>Proposed Change</a:t>
            </a:r>
          </a:p>
        </p:txBody>
      </p:sp>
      <p:sp>
        <p:nvSpPr>
          <p:cNvPr id="3" name="Inhaltsplatzhalter 2"/>
          <p:cNvSpPr>
            <a:spLocks noGrp="1"/>
          </p:cNvSpPr>
          <p:nvPr>
            <p:ph idx="1"/>
          </p:nvPr>
        </p:nvSpPr>
        <p:spPr/>
        <p:txBody>
          <a:bodyPr/>
          <a:lstStyle/>
          <a:p>
            <a:r>
              <a:rPr lang="en-US" dirty="0" smtClean="0"/>
              <a:t>Replace paragraph on page </a:t>
            </a:r>
            <a:r>
              <a:rPr lang="en-US" dirty="0"/>
              <a:t>8, sec 4.5, line 14:</a:t>
            </a:r>
            <a:br>
              <a:rPr lang="en-US" dirty="0"/>
            </a:br>
            <a:r>
              <a:rPr lang="en-US" dirty="0" err="1"/>
              <a:t>LoRa</a:t>
            </a:r>
            <a:r>
              <a:rPr lang="en-US" dirty="0"/>
              <a:t> is typically operated in the license exempt frequency bands around 900 </a:t>
            </a:r>
            <a:r>
              <a:rPr lang="en-US" dirty="0" err="1"/>
              <a:t>MHz.</a:t>
            </a:r>
            <a:r>
              <a:rPr lang="en-US" dirty="0"/>
              <a:t> The maximum transmit </a:t>
            </a:r>
            <a:r>
              <a:rPr lang="en-US" dirty="0" smtClean="0"/>
              <a:t>power  </a:t>
            </a:r>
            <a:r>
              <a:rPr lang="en-US" dirty="0"/>
              <a:t>is  also  region  dependent  and  can  reach  up  to  1000mW  in  the  US  and  500  </a:t>
            </a:r>
            <a:r>
              <a:rPr lang="en-US" dirty="0" err="1"/>
              <a:t>mW</a:t>
            </a:r>
            <a:r>
              <a:rPr lang="en-US" dirty="0"/>
              <a:t>  in  Europe.  The </a:t>
            </a:r>
            <a:r>
              <a:rPr lang="en-US" dirty="0" smtClean="0"/>
              <a:t>typical  </a:t>
            </a:r>
            <a:r>
              <a:rPr lang="en-US" dirty="0"/>
              <a:t>transmit  power  is  25  </a:t>
            </a:r>
            <a:r>
              <a:rPr lang="en-US" dirty="0" err="1"/>
              <a:t>mW</a:t>
            </a:r>
            <a:r>
              <a:rPr lang="en-US" dirty="0" smtClean="0"/>
              <a:t>. Furthermore</a:t>
            </a:r>
            <a:r>
              <a:rPr lang="en-US" dirty="0"/>
              <a:t>, other  restriction  may also apply,  e.g.  a  0.1%  or  1% </a:t>
            </a:r>
            <a:r>
              <a:rPr lang="en-US" dirty="0" smtClean="0"/>
              <a:t>maximum </a:t>
            </a:r>
            <a:r>
              <a:rPr lang="en-US" dirty="0"/>
              <a:t>duty cycle </a:t>
            </a:r>
            <a:r>
              <a:rPr lang="en-US" dirty="0" smtClean="0"/>
              <a:t>for most bands in Europe, and </a:t>
            </a:r>
            <a:r>
              <a:rPr lang="en-US" dirty="0"/>
              <a:t>10% maximum duty cycle in </a:t>
            </a:r>
            <a:r>
              <a:rPr lang="en-US" dirty="0" smtClean="0"/>
              <a:t>Japan. In the US the maximum data length and the useable transmission parameters are limited by the maximum channel occupancy of 0.4s in a 20s period.</a:t>
            </a:r>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Oct. 2020</a:t>
            </a:r>
            <a:endParaRPr lang="en-GB" dirty="0"/>
          </a:p>
        </p:txBody>
      </p:sp>
    </p:spTree>
    <p:extLst>
      <p:ext uri="{BB962C8B-B14F-4D97-AF65-F5344CB8AC3E}">
        <p14:creationId xmlns:p14="http://schemas.microsoft.com/office/powerpoint/2010/main" val="1751781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271718 </a:t>
            </a:r>
          </a:p>
        </p:txBody>
      </p:sp>
      <p:sp>
        <p:nvSpPr>
          <p:cNvPr id="3" name="Inhaltsplatzhalter 2"/>
          <p:cNvSpPr>
            <a:spLocks noGrp="1"/>
          </p:cNvSpPr>
          <p:nvPr>
            <p:ph idx="1"/>
          </p:nvPr>
        </p:nvSpPr>
        <p:spPr/>
        <p:txBody>
          <a:bodyPr/>
          <a:lstStyle/>
          <a:p>
            <a:r>
              <a:rPr lang="en-US" dirty="0" smtClean="0"/>
              <a:t>Comment</a:t>
            </a:r>
            <a:r>
              <a:rPr lang="en-US" dirty="0"/>
              <a:t>:</a:t>
            </a:r>
            <a:br>
              <a:rPr lang="en-US" dirty="0"/>
            </a:br>
            <a:r>
              <a:rPr lang="en-US" dirty="0"/>
              <a:t>Table 3 is out of date. Wide band SRDs are now allowed to operate in 863-868MHz and 917.4-919.4MHz with a duty cycle of 2.8% for STAs and 10% for access points</a:t>
            </a:r>
            <a:r>
              <a:rPr lang="en-US" dirty="0" smtClean="0"/>
              <a:t>.</a:t>
            </a:r>
          </a:p>
          <a:p>
            <a:endParaRPr lang="en-US" dirty="0"/>
          </a:p>
          <a:p>
            <a:r>
              <a:rPr lang="en-US" dirty="0" smtClean="0"/>
              <a:t>Reviewer’s proposed change:</a:t>
            </a:r>
            <a:br>
              <a:rPr lang="en-US" dirty="0" smtClean="0"/>
            </a:br>
            <a:r>
              <a:rPr lang="en-US" dirty="0"/>
              <a:t>Update Table 3</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Oct. 2020</a:t>
            </a:r>
            <a:endParaRPr lang="en-GB" dirty="0"/>
          </a:p>
        </p:txBody>
      </p:sp>
    </p:spTree>
    <p:extLst>
      <p:ext uri="{BB962C8B-B14F-4D97-AF65-F5344CB8AC3E}">
        <p14:creationId xmlns:p14="http://schemas.microsoft.com/office/powerpoint/2010/main" val="931711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271718 </a:t>
            </a:r>
            <a:r>
              <a:rPr lang="en-US" dirty="0" smtClean="0"/>
              <a:t>Proposed Action</a:t>
            </a:r>
            <a:endParaRPr lang="en-US" dirty="0"/>
          </a:p>
        </p:txBody>
      </p:sp>
      <p:sp>
        <p:nvSpPr>
          <p:cNvPr id="3" name="Inhaltsplatzhalter 2"/>
          <p:cNvSpPr>
            <a:spLocks noGrp="1"/>
          </p:cNvSpPr>
          <p:nvPr>
            <p:ph idx="1"/>
          </p:nvPr>
        </p:nvSpPr>
        <p:spPr/>
        <p:txBody>
          <a:bodyPr/>
          <a:lstStyle/>
          <a:p>
            <a:r>
              <a:rPr lang="en-US" dirty="0" smtClean="0"/>
              <a:t>Revise Comment</a:t>
            </a:r>
          </a:p>
          <a:p>
            <a:endParaRPr lang="en-US" dirty="0" smtClean="0"/>
          </a:p>
          <a:p>
            <a:r>
              <a:rPr lang="en-US" dirty="0" smtClean="0"/>
              <a:t>Reason: </a:t>
            </a:r>
            <a:br>
              <a:rPr lang="en-US" dirty="0" smtClean="0"/>
            </a:br>
            <a:r>
              <a:rPr lang="en-US" dirty="0" smtClean="0"/>
              <a:t>Table-3 shows the latest version of ETSI EN 300 220-2. However, a new version of this document is currently created containing the mentioned changes. The changes are disclosed in CEPT ERC70-03 in its last version from 12 June 2020, which will be incorporated into ETSI EN 300 220-2.</a:t>
            </a:r>
            <a:r>
              <a:rPr lang="en-US" dirty="0"/>
              <a:t/>
            </a:r>
            <a:br>
              <a:rPr lang="en-US" dirty="0"/>
            </a:br>
            <a:r>
              <a:rPr lang="en-US" dirty="0" smtClean="0"/>
              <a:t>The mentioned 833-868MHz band is already adopted in some EU countries (e.g. Germany). However, the mentioned 917MHz band in the is not yet adopted in most EU countries.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smtClean="0"/>
              <a:t>Joerg ROBERT, FAU Erlangen-N.</a:t>
            </a:r>
            <a:endParaRPr lang="en-GB" dirty="0"/>
          </a:p>
        </p:txBody>
      </p:sp>
      <p:sp>
        <p:nvSpPr>
          <p:cNvPr id="4" name="Date Placeholder 3"/>
          <p:cNvSpPr>
            <a:spLocks noGrp="1"/>
          </p:cNvSpPr>
          <p:nvPr>
            <p:ph type="dt" idx="15"/>
          </p:nvPr>
        </p:nvSpPr>
        <p:spPr/>
        <p:txBody>
          <a:bodyPr/>
          <a:lstStyle/>
          <a:p>
            <a:r>
              <a:rPr lang="de-DE" smtClean="0"/>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271718 Proposed </a:t>
            </a:r>
            <a:r>
              <a:rPr lang="en-US" dirty="0" smtClean="0"/>
              <a:t>Change</a:t>
            </a:r>
            <a:endParaRPr lang="en-US" dirty="0"/>
          </a:p>
        </p:txBody>
      </p:sp>
      <p:sp>
        <p:nvSpPr>
          <p:cNvPr id="3" name="Inhaltsplatzhalter 2"/>
          <p:cNvSpPr>
            <a:spLocks noGrp="1"/>
          </p:cNvSpPr>
          <p:nvPr>
            <p:ph idx="1"/>
          </p:nvPr>
        </p:nvSpPr>
        <p:spPr/>
        <p:txBody>
          <a:bodyPr/>
          <a:lstStyle/>
          <a:p>
            <a:r>
              <a:rPr lang="en-US" sz="1800" dirty="0" smtClean="0"/>
              <a:t>Add the following text on page 15, line 5 after “… and 920 </a:t>
            </a:r>
            <a:r>
              <a:rPr lang="en-US" sz="1800" dirty="0" err="1" smtClean="0"/>
              <a:t>MHz.</a:t>
            </a:r>
            <a:r>
              <a:rPr lang="en-US" sz="1800" dirty="0" smtClean="0"/>
              <a:t>”:</a:t>
            </a:r>
            <a:br>
              <a:rPr lang="en-US" sz="1800" dirty="0" smtClean="0"/>
            </a:br>
            <a:r>
              <a:rPr lang="en-US" sz="1800" dirty="0" smtClean="0"/>
              <a:t>Additional spectrum allocations – e.g. for IEEE </a:t>
            </a:r>
            <a:r>
              <a:rPr lang="en-US" sz="1800" dirty="0" err="1" smtClean="0"/>
              <a:t>Std</a:t>
            </a:r>
            <a:r>
              <a:rPr lang="en-US" sz="1800" dirty="0" smtClean="0"/>
              <a:t> 802.11ah – are already </a:t>
            </a:r>
            <a:r>
              <a:rPr lang="en-US" sz="1800" dirty="0"/>
              <a:t>defined in CEPT ERC </a:t>
            </a:r>
            <a:r>
              <a:rPr lang="en-US" sz="1800" dirty="0" smtClean="0"/>
              <a:t>Recommendation 70-03 [</a:t>
            </a:r>
            <a:r>
              <a:rPr lang="en-US" sz="1800" dirty="0" err="1" smtClean="0">
                <a:solidFill>
                  <a:srgbClr val="C00000"/>
                </a:solidFill>
              </a:rPr>
              <a:t>Bxy</a:t>
            </a:r>
            <a:r>
              <a:rPr lang="en-US" sz="1800" dirty="0" smtClean="0"/>
              <a:t>], and will be included in the upcoming version of ETSI EN 300-220-2. Many EU states have already adopted the use of IEEE </a:t>
            </a:r>
            <a:r>
              <a:rPr lang="en-US" sz="1800" dirty="0" err="1" smtClean="0"/>
              <a:t>Std</a:t>
            </a:r>
            <a:r>
              <a:rPr lang="en-US" sz="1800" dirty="0" smtClean="0"/>
              <a:t> 802.11ah in the frequency range 863-868 </a:t>
            </a:r>
            <a:r>
              <a:rPr lang="en-US" sz="1800" dirty="0" err="1" smtClean="0"/>
              <a:t>MHz.</a:t>
            </a:r>
            <a:r>
              <a:rPr lang="en-US" sz="1800" dirty="0" smtClean="0"/>
              <a:t> The frequency regulation defines a bandwidth between 600 kHz and 1 MHz, a maximum transmit power of 25 </a:t>
            </a:r>
            <a:r>
              <a:rPr lang="en-US" sz="1800" dirty="0" err="1" smtClean="0"/>
              <a:t>mW</a:t>
            </a:r>
            <a:r>
              <a:rPr lang="en-US" sz="1800" dirty="0" smtClean="0"/>
              <a:t>, and a duty cycle of 2.8% for end devices and 10 % for AP. </a:t>
            </a:r>
          </a:p>
          <a:p>
            <a:r>
              <a:rPr lang="en-US" sz="1800" dirty="0" smtClean="0"/>
              <a:t>In bibliography add (also correct the first entry, which is an introducing text):</a:t>
            </a:r>
            <a:br>
              <a:rPr lang="en-US" sz="1800" dirty="0" smtClean="0"/>
            </a:br>
            <a:r>
              <a:rPr lang="en-US" sz="1800" dirty="0"/>
              <a:t>[</a:t>
            </a:r>
            <a:r>
              <a:rPr lang="en-US" sz="1800" dirty="0" err="1">
                <a:solidFill>
                  <a:srgbClr val="C00000"/>
                </a:solidFill>
              </a:rPr>
              <a:t>Bxy</a:t>
            </a:r>
            <a:r>
              <a:rPr lang="en-US" sz="1800" dirty="0"/>
              <a:t>] CEPT </a:t>
            </a:r>
            <a:r>
              <a:rPr lang="en-US" sz="1800" dirty="0" smtClean="0"/>
              <a:t>Electronic Communications Committee, “ERC </a:t>
            </a:r>
            <a:r>
              <a:rPr lang="en-US" sz="1800" dirty="0"/>
              <a:t>Recommendation </a:t>
            </a:r>
            <a:r>
              <a:rPr lang="en-US" sz="1800" dirty="0" smtClean="0"/>
              <a:t>70-03: Relating </a:t>
            </a:r>
            <a:r>
              <a:rPr lang="en-US" sz="1800" dirty="0"/>
              <a:t>to the use of Short Range Devices (SRD</a:t>
            </a:r>
            <a:r>
              <a:rPr lang="en-US" sz="1800" dirty="0" smtClean="0"/>
              <a:t>)”, June 2020</a:t>
            </a:r>
          </a:p>
          <a:p>
            <a:r>
              <a:rPr lang="en-US" sz="1800" dirty="0" smtClean="0"/>
              <a:t>Correct typos in Table-3, “Max</a:t>
            </a:r>
            <a:r>
              <a:rPr lang="en-US" sz="1800" dirty="0" smtClean="0">
                <a:solidFill>
                  <a:srgbClr val="C00000"/>
                </a:solidFill>
              </a:rPr>
              <a:t>.</a:t>
            </a:r>
            <a:r>
              <a:rPr lang="en-US" sz="1800" dirty="0" smtClean="0"/>
              <a:t> TX Power (</a:t>
            </a:r>
            <a:r>
              <a:rPr lang="en-US" sz="1800" dirty="0" err="1" smtClean="0"/>
              <a:t>e.r.p</a:t>
            </a:r>
            <a:r>
              <a:rPr lang="en-US" sz="1800" dirty="0" smtClean="0">
                <a:solidFill>
                  <a:srgbClr val="C00000"/>
                </a:solidFill>
              </a:rPr>
              <a:t>.</a:t>
            </a:r>
            <a:r>
              <a:rPr lang="en-US" sz="1800" dirty="0" smtClean="0"/>
              <a:t>)”, “Usage Restr</a:t>
            </a:r>
            <a:r>
              <a:rPr lang="en-US" sz="1800" u="sng" dirty="0" smtClean="0">
                <a:solidFill>
                  <a:srgbClr val="C00000"/>
                </a:solidFill>
              </a:rPr>
              <a:t>i</a:t>
            </a:r>
            <a:r>
              <a:rPr lang="en-US" sz="1800" dirty="0" smtClean="0"/>
              <a:t>ction”, add missing % in second row last column “&lt; 10</a:t>
            </a:r>
            <a:r>
              <a:rPr lang="en-US" sz="1800" u="sng" dirty="0" smtClean="0">
                <a:solidFill>
                  <a:srgbClr val="C00000"/>
                </a:solidFill>
              </a:rPr>
              <a:t>%</a:t>
            </a:r>
            <a:r>
              <a:rPr lang="en-US" sz="1800" dirty="0" smtClean="0"/>
              <a:t> duty cycle”</a:t>
            </a:r>
          </a:p>
          <a:p>
            <a:r>
              <a:rPr lang="en-US" sz="1800" dirty="0" smtClean="0"/>
              <a:t>Change Table-3 caption: “EU Wide Harmonized sub-1GHz Spectrum Allocation according to ETSI EN 300 220-2”</a:t>
            </a:r>
          </a:p>
          <a:p>
            <a:endParaRPr lang="en-US" sz="180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Oct. 2020</a:t>
            </a:r>
            <a:endParaRPr lang="en-GB" dirty="0"/>
          </a:p>
        </p:txBody>
      </p:sp>
    </p:spTree>
    <p:extLst>
      <p:ext uri="{BB962C8B-B14F-4D97-AF65-F5344CB8AC3E}">
        <p14:creationId xmlns:p14="http://schemas.microsoft.com/office/powerpoint/2010/main" val="637230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CID </a:t>
            </a:r>
            <a:r>
              <a:rPr lang="en-US" dirty="0" smtClean="0"/>
              <a:t>271719 </a:t>
            </a:r>
            <a:endParaRPr lang="en-US" dirty="0"/>
          </a:p>
        </p:txBody>
      </p:sp>
      <p:sp>
        <p:nvSpPr>
          <p:cNvPr id="3" name="Inhaltsplatzhalter 2"/>
          <p:cNvSpPr>
            <a:spLocks noGrp="1"/>
          </p:cNvSpPr>
          <p:nvPr>
            <p:ph idx="1"/>
          </p:nvPr>
        </p:nvSpPr>
        <p:spPr/>
        <p:txBody>
          <a:bodyPr/>
          <a:lstStyle/>
          <a:p>
            <a:r>
              <a:rPr lang="en-US" dirty="0" smtClean="0"/>
              <a:t>Comment</a:t>
            </a:r>
            <a:r>
              <a:rPr lang="en-US" dirty="0"/>
              <a:t>:</a:t>
            </a:r>
            <a:br>
              <a:rPr lang="en-US" dirty="0"/>
            </a:br>
            <a:r>
              <a:rPr lang="en-US" dirty="0"/>
              <a:t>Since Table 3 is out of date Table 4 may also be out of date. In addition there is an indication of potential issues in Table 4 but no clear definition of what the potential issues are.</a:t>
            </a:r>
          </a:p>
          <a:p>
            <a:endParaRPr lang="en-US" dirty="0"/>
          </a:p>
          <a:p>
            <a:r>
              <a:rPr lang="en-US" dirty="0" smtClean="0"/>
              <a:t>Reviewer’s proposed change:</a:t>
            </a:r>
            <a:r>
              <a:rPr lang="en-US" dirty="0"/>
              <a:t/>
            </a:r>
            <a:br>
              <a:rPr lang="en-US" dirty="0"/>
            </a:br>
            <a:r>
              <a:rPr lang="en-US" dirty="0"/>
              <a:t>Update Table 4 as required and define what the potential issues are, or remove Table 4.</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Oct. 2020</a:t>
            </a:r>
            <a:endParaRPr lang="en-GB" dirty="0"/>
          </a:p>
        </p:txBody>
      </p:sp>
    </p:spTree>
    <p:extLst>
      <p:ext uri="{BB962C8B-B14F-4D97-AF65-F5344CB8AC3E}">
        <p14:creationId xmlns:p14="http://schemas.microsoft.com/office/powerpoint/2010/main" val="3071810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1229</Words>
  <Application>Microsoft Office PowerPoint</Application>
  <PresentationFormat>Benutzerdefiniert</PresentationFormat>
  <Paragraphs>100</Paragraphs>
  <Slides>12</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20" baseType="lpstr">
      <vt:lpstr>MS Gothic</vt:lpstr>
      <vt:lpstr>Arial</vt:lpstr>
      <vt:lpstr>Arial Unicode MS</vt:lpstr>
      <vt:lpstr>Calibri</vt:lpstr>
      <vt:lpstr>Courier New</vt:lpstr>
      <vt:lpstr>Times New Roman</vt:lpstr>
      <vt:lpstr>Office Theme</vt:lpstr>
      <vt:lpstr>Microsoft Word 97-2003-Dokument</vt:lpstr>
      <vt:lpstr>Contribution for Comment Resolution, CID 271714, 271718, 271719</vt:lpstr>
      <vt:lpstr>Abstract</vt:lpstr>
      <vt:lpstr>CID 271714 </vt:lpstr>
      <vt:lpstr>CID 271714 Proposed Action</vt:lpstr>
      <vt:lpstr>CID 271714 Proposed Change</vt:lpstr>
      <vt:lpstr>CID 271718 </vt:lpstr>
      <vt:lpstr>CID 271718 Proposed Action</vt:lpstr>
      <vt:lpstr>CID 271718 Proposed Change</vt:lpstr>
      <vt:lpstr>CID 271719 </vt:lpstr>
      <vt:lpstr>CID 271719 Proposed Action</vt:lpstr>
      <vt:lpstr>CID 271719 Proposed Change ( I / II )</vt:lpstr>
      <vt:lpstr>CID 271719 Proposed Change ( II / II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Robert, Jörg</cp:lastModifiedBy>
  <cp:revision>54</cp:revision>
  <cp:lastPrinted>2014-11-08T20:15:38Z</cp:lastPrinted>
  <dcterms:created xsi:type="dcterms:W3CDTF">2014-10-30T17:06:39Z</dcterms:created>
  <dcterms:modified xsi:type="dcterms:W3CDTF">2020-10-21T15:08:26Z</dcterms:modified>
</cp:coreProperties>
</file>