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91" r:id="rId3"/>
    <p:sldId id="264" r:id="rId4"/>
    <p:sldId id="288" r:id="rId5"/>
    <p:sldId id="289" r:id="rId6"/>
    <p:sldId id="290" r:id="rId7"/>
    <p:sldId id="287" r:id="rId8"/>
    <p:sldId id="280" r:id="rId9"/>
    <p:sldId id="283" r:id="rId10"/>
    <p:sldId id="269" r:id="rId11"/>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5EE3F7-2439-4BC4-89A3-E414E06055A9}" v="14" dt="2020-06-29T18:51:35.4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6/29/2020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July 2020</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July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802.19-20/0023r0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July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July 2020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2020-06-29</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1026" name="Document" r:id="rId4" imgW="8238348" imgH="2556850" progId="Word.Document.8">
                  <p:embed/>
                </p:oleObj>
              </mc:Choice>
              <mc:Fallback>
                <p:oleObj name="Document" r:id="rId4" imgW="8238348" imgH="2556850" progId="Word.Document.8">
                  <p:embed/>
                  <p:pic>
                    <p:nvPicPr>
                      <p:cNvPr id="3075" name="Object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4"/>
            <a:ext cx="8288868" cy="928435"/>
          </a:xfrm>
        </p:spPr>
        <p:txBody>
          <a:bodyPr/>
          <a:lstStyle/>
          <a:p>
            <a:r>
              <a:rPr lang="en-US" sz="3600" dirty="0"/>
              <a:t>July Electronic Plenary – 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July 2020</a:t>
            </a:r>
            <a:endParaRPr lang="en-GB" dirty="0"/>
          </a:p>
        </p:txBody>
      </p:sp>
      <p:graphicFrame>
        <p:nvGraphicFramePr>
          <p:cNvPr id="7" name="Table 6">
            <a:extLst>
              <a:ext uri="{FF2B5EF4-FFF2-40B4-BE49-F238E27FC236}">
                <a16:creationId xmlns:a16="http://schemas.microsoft.com/office/drawing/2014/main" id="{EF74B5E1-3B19-4267-AB7F-4ADAA16B9F9C}"/>
              </a:ext>
            </a:extLst>
          </p:cNvPr>
          <p:cNvGraphicFramePr>
            <a:graphicFrameLocks noGrp="1"/>
          </p:cNvGraphicFramePr>
          <p:nvPr>
            <p:extLst>
              <p:ext uri="{D42A27DB-BD31-4B8C-83A1-F6EECF244321}">
                <p14:modId xmlns:p14="http://schemas.microsoft.com/office/powerpoint/2010/main" val="1065389417"/>
              </p:ext>
            </p:extLst>
          </p:nvPr>
        </p:nvGraphicFramePr>
        <p:xfrm>
          <a:off x="685800" y="2438400"/>
          <a:ext cx="8382000" cy="1558290"/>
        </p:xfrm>
        <a:graphic>
          <a:graphicData uri="http://schemas.openxmlformats.org/drawingml/2006/table">
            <a:tbl>
              <a:tblPr firstRow="1" firstCol="1" bandRow="1">
                <a:tableStyleId>{72833802-FEF1-4C79-8D5D-14CF1EAF98D9}</a:tableStyleId>
              </a:tblPr>
              <a:tblGrid>
                <a:gridCol w="1600200">
                  <a:extLst>
                    <a:ext uri="{9D8B030D-6E8A-4147-A177-3AD203B41FA5}">
                      <a16:colId xmlns:a16="http://schemas.microsoft.com/office/drawing/2014/main" val="1769704317"/>
                    </a:ext>
                  </a:extLst>
                </a:gridCol>
                <a:gridCol w="1241770">
                  <a:extLst>
                    <a:ext uri="{9D8B030D-6E8A-4147-A177-3AD203B41FA5}">
                      <a16:colId xmlns:a16="http://schemas.microsoft.com/office/drawing/2014/main" val="1040109311"/>
                    </a:ext>
                  </a:extLst>
                </a:gridCol>
                <a:gridCol w="2015855">
                  <a:extLst>
                    <a:ext uri="{9D8B030D-6E8A-4147-A177-3AD203B41FA5}">
                      <a16:colId xmlns:a16="http://schemas.microsoft.com/office/drawing/2014/main" val="3661953123"/>
                    </a:ext>
                  </a:extLst>
                </a:gridCol>
                <a:gridCol w="1767580">
                  <a:extLst>
                    <a:ext uri="{9D8B030D-6E8A-4147-A177-3AD203B41FA5}">
                      <a16:colId xmlns:a16="http://schemas.microsoft.com/office/drawing/2014/main" val="3880181110"/>
                    </a:ext>
                  </a:extLst>
                </a:gridCol>
                <a:gridCol w="1756595">
                  <a:extLst>
                    <a:ext uri="{9D8B030D-6E8A-4147-A177-3AD203B41FA5}">
                      <a16:colId xmlns:a16="http://schemas.microsoft.com/office/drawing/2014/main" val="3864627803"/>
                    </a:ext>
                  </a:extLst>
                </a:gridCol>
              </a:tblGrid>
              <a:tr h="0">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Day</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Date</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Start Time (EDT)</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Duration</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Meeting</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575675603"/>
                  </a:ext>
                </a:extLst>
              </a:tr>
              <a:tr h="0">
                <a:tc>
                  <a:txBody>
                    <a:bodyPr/>
                    <a:lstStyle/>
                    <a:p>
                      <a:pPr marL="0" marR="0">
                        <a:lnSpc>
                          <a:spcPct val="107000"/>
                        </a:lnSpc>
                        <a:spcBef>
                          <a:spcPts val="0"/>
                        </a:spcBef>
                        <a:spcAft>
                          <a:spcPts val="0"/>
                        </a:spcAft>
                      </a:pPr>
                      <a:r>
                        <a:rPr lang="en-US" sz="2000" b="0" dirty="0">
                          <a:effectLst/>
                          <a:latin typeface="Calibri" panose="020F0502020204030204" pitchFamily="34" charset="0"/>
                          <a:cs typeface="Calibri" panose="020F0502020204030204" pitchFamily="34" charset="0"/>
                        </a:rPr>
                        <a:t>Monday</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July 13</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4 PM</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1 hour</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WG</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38950948"/>
                  </a:ext>
                </a:extLst>
              </a:tr>
              <a:tr h="0">
                <a:tc>
                  <a:txBody>
                    <a:bodyPr/>
                    <a:lstStyle/>
                    <a:p>
                      <a:pPr marL="0" marR="0">
                        <a:lnSpc>
                          <a:spcPct val="107000"/>
                        </a:lnSpc>
                        <a:spcBef>
                          <a:spcPts val="0"/>
                        </a:spcBef>
                        <a:spcAft>
                          <a:spcPts val="0"/>
                        </a:spcAft>
                      </a:pPr>
                      <a:r>
                        <a:rPr lang="en-US" sz="2000" b="0" dirty="0">
                          <a:effectLst/>
                          <a:latin typeface="Calibri" panose="020F0502020204030204" pitchFamily="34" charset="0"/>
                          <a:cs typeface="Calibri" panose="020F0502020204030204" pitchFamily="34" charset="0"/>
                        </a:rPr>
                        <a:t>Wednesday</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July 15</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6 PM</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1 hour</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TG3</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18244795"/>
                  </a:ext>
                </a:extLst>
              </a:tr>
              <a:tr h="0">
                <a:tc>
                  <a:txBody>
                    <a:bodyPr/>
                    <a:lstStyle/>
                    <a:p>
                      <a:pPr marL="0" marR="0">
                        <a:lnSpc>
                          <a:spcPct val="107000"/>
                        </a:lnSpc>
                        <a:spcBef>
                          <a:spcPts val="0"/>
                        </a:spcBef>
                        <a:spcAft>
                          <a:spcPts val="0"/>
                        </a:spcAft>
                      </a:pPr>
                      <a:r>
                        <a:rPr lang="en-US" sz="2000" b="0" dirty="0">
                          <a:effectLst/>
                          <a:latin typeface="Calibri" panose="020F0502020204030204" pitchFamily="34" charset="0"/>
                          <a:cs typeface="Calibri" panose="020F0502020204030204" pitchFamily="34" charset="0"/>
                        </a:rPr>
                        <a:t>Wednesday</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July 22</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10 AM</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1 hour</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TG3</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34897894"/>
                  </a:ext>
                </a:extLst>
              </a:tr>
              <a:tr h="0">
                <a:tc>
                  <a:txBody>
                    <a:bodyPr/>
                    <a:lstStyle/>
                    <a:p>
                      <a:pPr marL="0" marR="0">
                        <a:lnSpc>
                          <a:spcPct val="107000"/>
                        </a:lnSpc>
                        <a:spcBef>
                          <a:spcPts val="0"/>
                        </a:spcBef>
                        <a:spcAft>
                          <a:spcPts val="0"/>
                        </a:spcAft>
                      </a:pPr>
                      <a:r>
                        <a:rPr lang="en-US" sz="2000" b="0" dirty="0">
                          <a:effectLst/>
                          <a:latin typeface="Calibri" panose="020F0502020204030204" pitchFamily="34" charset="0"/>
                          <a:cs typeface="Calibri" panose="020F0502020204030204" pitchFamily="34" charset="0"/>
                        </a:rPr>
                        <a:t>Thursday</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July 23</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4 PM</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1 hour</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WG</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59939969"/>
                  </a:ext>
                </a:extLst>
              </a:tr>
            </a:tbl>
          </a:graphicData>
        </a:graphic>
      </p:graphicFrame>
    </p:spTree>
    <p:extLst>
      <p:ext uri="{BB962C8B-B14F-4D97-AF65-F5344CB8AC3E}">
        <p14:creationId xmlns:p14="http://schemas.microsoft.com/office/powerpoint/2010/main" val="2376408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C64FC-D3BD-4084-A7F4-41CBD1B1B7F9}"/>
              </a:ext>
            </a:extLst>
          </p:cNvPr>
          <p:cNvSpPr>
            <a:spLocks noGrp="1"/>
          </p:cNvSpPr>
          <p:nvPr>
            <p:ph type="title"/>
          </p:nvPr>
        </p:nvSpPr>
        <p:spPr/>
        <p:txBody>
          <a:bodyPr/>
          <a:lstStyle/>
          <a:p>
            <a:r>
              <a:rPr lang="en-US" sz="3600" dirty="0"/>
              <a:t>Electronic Plenary</a:t>
            </a:r>
          </a:p>
        </p:txBody>
      </p:sp>
      <p:sp>
        <p:nvSpPr>
          <p:cNvPr id="3" name="Content Placeholder 2">
            <a:extLst>
              <a:ext uri="{FF2B5EF4-FFF2-40B4-BE49-F238E27FC236}">
                <a16:creationId xmlns:a16="http://schemas.microsoft.com/office/drawing/2014/main" id="{5FAF55C0-8AEA-453F-BC9C-2F8950711BC4}"/>
              </a:ext>
            </a:extLst>
          </p:cNvPr>
          <p:cNvSpPr>
            <a:spLocks noGrp="1"/>
          </p:cNvSpPr>
          <p:nvPr>
            <p:ph idx="1"/>
          </p:nvPr>
        </p:nvSpPr>
        <p:spPr/>
        <p:txBody>
          <a:bodyPr/>
          <a:lstStyle/>
          <a:p>
            <a:r>
              <a:rPr lang="en-US" sz="2400" dirty="0"/>
              <a:t>Please remember to enter your attendance in IMAT</a:t>
            </a:r>
          </a:p>
          <a:p>
            <a:r>
              <a:rPr lang="en-US" sz="2400" dirty="0"/>
              <a:t>Attendance does count towards voting rights</a:t>
            </a:r>
          </a:p>
          <a:p>
            <a:r>
              <a:rPr lang="en-US" sz="2400" dirty="0"/>
              <a:t>Someone who has met the requirements for gaining voting rights will receive voting rights if they record their attendance in at least one 802.19 meeting during the Electronic Plenary Session</a:t>
            </a:r>
          </a:p>
          <a:p>
            <a:endParaRPr lang="en-US" sz="2400" dirty="0"/>
          </a:p>
        </p:txBody>
      </p:sp>
      <p:sp>
        <p:nvSpPr>
          <p:cNvPr id="4" name="Slide Number Placeholder 3">
            <a:extLst>
              <a:ext uri="{FF2B5EF4-FFF2-40B4-BE49-F238E27FC236}">
                <a16:creationId xmlns:a16="http://schemas.microsoft.com/office/drawing/2014/main" id="{52280322-D65A-4587-9DB5-02091B8FC2FF}"/>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F9BD89AB-99CC-4327-8994-57282F8E5D1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5098C1B-2D75-4CC5-B647-DD50A0CE3D42}"/>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464714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52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5A738-0FE2-4729-8DF3-55FC31D0A541}"/>
              </a:ext>
            </a:extLst>
          </p:cNvPr>
          <p:cNvSpPr>
            <a:spLocks noGrp="1"/>
          </p:cNvSpPr>
          <p:nvPr>
            <p:ph type="title"/>
          </p:nvPr>
        </p:nvSpPr>
        <p:spPr>
          <a:xfrm>
            <a:off x="731520" y="731523"/>
            <a:ext cx="8288868" cy="563878"/>
          </a:xfrm>
        </p:spPr>
        <p:txBody>
          <a:bodyPr/>
          <a:lstStyle/>
          <a:p>
            <a:r>
              <a:rPr lang="en-US" sz="3200" dirty="0"/>
              <a:t>Electronic Motion (CRC Formation)</a:t>
            </a:r>
          </a:p>
        </p:txBody>
      </p:sp>
      <p:sp>
        <p:nvSpPr>
          <p:cNvPr id="3" name="Content Placeholder 2">
            <a:extLst>
              <a:ext uri="{FF2B5EF4-FFF2-40B4-BE49-F238E27FC236}">
                <a16:creationId xmlns:a16="http://schemas.microsoft.com/office/drawing/2014/main" id="{81A84675-7923-477B-9098-9CD707BD5B89}"/>
              </a:ext>
            </a:extLst>
          </p:cNvPr>
          <p:cNvSpPr>
            <a:spLocks noGrp="1"/>
          </p:cNvSpPr>
          <p:nvPr>
            <p:ph idx="1"/>
          </p:nvPr>
        </p:nvSpPr>
        <p:spPr>
          <a:xfrm>
            <a:off x="227754" y="1309160"/>
            <a:ext cx="9296400" cy="5527039"/>
          </a:xfrm>
        </p:spPr>
        <p:txBody>
          <a:bodyPr/>
          <a:lstStyle/>
          <a:p>
            <a:r>
              <a:rPr lang="en-US" sz="2000" dirty="0"/>
              <a:t>Move that 802.19 WG approve the formation of a Comment Resolution Committee (CRC) for the WG balloting of the P802.19.3_D03 with the following membership: Benjamin Rolfe (Chair), Jianlin Guo, Kazuto Yano, Takenori Sumi, Shoichi Kitazawa and Joerg Robert.</a:t>
            </a:r>
          </a:p>
          <a:p>
            <a:r>
              <a:rPr lang="en-US" sz="2000" dirty="0"/>
              <a:t>The 802.19.3 CRC is authorized to approve comment resolutions, edit the draft according to the comment resolutions, and to approve the start of recirculation ballots of the revised draft on behalf of the 802.19 WG.  Comment resolution on recirculation ballots between sessions will be conducted via reflector email and via teleconferences announced to the reflector as per the LMSC 802 WG P&amp;P.</a:t>
            </a:r>
          </a:p>
          <a:p>
            <a:pPr lvl="1"/>
            <a:r>
              <a:rPr lang="en-US" sz="2000" b="1" dirty="0"/>
              <a:t>Moved by: Ben Rolfe</a:t>
            </a:r>
          </a:p>
          <a:p>
            <a:pPr lvl="1"/>
            <a:r>
              <a:rPr lang="en-US" sz="2000" b="1" dirty="0"/>
              <a:t>Seconded by: Jianlin Guo</a:t>
            </a:r>
          </a:p>
          <a:p>
            <a:r>
              <a:rPr lang="en-US" sz="2000" dirty="0"/>
              <a:t>Electronic Motion Closed on April 21, 2020</a:t>
            </a:r>
          </a:p>
          <a:p>
            <a:r>
              <a:rPr lang="en-US" sz="2000" dirty="0"/>
              <a:t>Results (Y/N/A) = 28/1/1</a:t>
            </a:r>
          </a:p>
          <a:p>
            <a:r>
              <a:rPr lang="en-US" sz="2000" dirty="0"/>
              <a:t>Return Ratio &gt; 50%</a:t>
            </a:r>
          </a:p>
          <a:p>
            <a:r>
              <a:rPr lang="en-US" sz="2000" dirty="0"/>
              <a:t>Approval Rate	= 96.6%</a:t>
            </a:r>
          </a:p>
          <a:p>
            <a:r>
              <a:rPr lang="en-US" sz="2000" dirty="0"/>
              <a:t>Motion Passed</a:t>
            </a:r>
          </a:p>
          <a:p>
            <a:endParaRPr lang="en-US" sz="2000" dirty="0"/>
          </a:p>
        </p:txBody>
      </p:sp>
      <p:sp>
        <p:nvSpPr>
          <p:cNvPr id="4" name="Slide Number Placeholder 3">
            <a:extLst>
              <a:ext uri="{FF2B5EF4-FFF2-40B4-BE49-F238E27FC236}">
                <a16:creationId xmlns:a16="http://schemas.microsoft.com/office/drawing/2014/main" id="{9B7FBA45-9230-4AF9-BB34-BF2941057CC2}"/>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9E29C0D-5405-4BF2-8285-BACC85ED7C3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5A774C19-0A81-446A-990D-13414C3D1940}"/>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1257753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31D52-5CA7-4907-9E6E-30BB28ED7741}"/>
              </a:ext>
            </a:extLst>
          </p:cNvPr>
          <p:cNvSpPr>
            <a:spLocks noGrp="1"/>
          </p:cNvSpPr>
          <p:nvPr>
            <p:ph type="title"/>
          </p:nvPr>
        </p:nvSpPr>
        <p:spPr>
          <a:xfrm>
            <a:off x="731520" y="731522"/>
            <a:ext cx="8288868" cy="792477"/>
          </a:xfrm>
        </p:spPr>
        <p:txBody>
          <a:bodyPr/>
          <a:lstStyle/>
          <a:p>
            <a:r>
              <a:rPr lang="en-US" sz="3200" dirty="0"/>
              <a:t>Electronic Motion (Start TG3 Recirculation)</a:t>
            </a:r>
          </a:p>
        </p:txBody>
      </p:sp>
      <p:sp>
        <p:nvSpPr>
          <p:cNvPr id="3" name="Content Placeholder 2">
            <a:extLst>
              <a:ext uri="{FF2B5EF4-FFF2-40B4-BE49-F238E27FC236}">
                <a16:creationId xmlns:a16="http://schemas.microsoft.com/office/drawing/2014/main" id="{91DD8CD2-7BF4-4BBC-82A1-6FA7053EB892}"/>
              </a:ext>
            </a:extLst>
          </p:cNvPr>
          <p:cNvSpPr>
            <a:spLocks noGrp="1"/>
          </p:cNvSpPr>
          <p:nvPr>
            <p:ph idx="1"/>
          </p:nvPr>
        </p:nvSpPr>
        <p:spPr>
          <a:xfrm>
            <a:off x="731520" y="1752600"/>
            <a:ext cx="8288868" cy="4748110"/>
          </a:xfrm>
        </p:spPr>
        <p:txBody>
          <a:bodyPr/>
          <a:lstStyle/>
          <a:p>
            <a:r>
              <a:rPr lang="en-US" sz="2200" dirty="0"/>
              <a:t>Move that 802.19 WG to start a WG Electronic Ballot recirculating Draft P802-19.3-D03 to approve to forward document P802-19.3-D03 to Standards Association Ballot.</a:t>
            </a:r>
          </a:p>
          <a:p>
            <a:pPr lvl="1"/>
            <a:r>
              <a:rPr lang="en-US" sz="2200" b="1" dirty="0"/>
              <a:t>Moved by: Ben Rolfe</a:t>
            </a:r>
          </a:p>
          <a:p>
            <a:pPr lvl="1"/>
            <a:r>
              <a:rPr lang="en-US" sz="2200" b="1" dirty="0"/>
              <a:t>Seconded by: Jianlin Guo</a:t>
            </a:r>
          </a:p>
          <a:p>
            <a:r>
              <a:rPr lang="en-US" sz="2200" dirty="0"/>
              <a:t>Electronic Motion Closed on April 21, 2020</a:t>
            </a:r>
          </a:p>
          <a:p>
            <a:r>
              <a:rPr lang="en-US" sz="2200" dirty="0"/>
              <a:t>Results (Y/N/A) = 23/5/1</a:t>
            </a:r>
          </a:p>
          <a:p>
            <a:r>
              <a:rPr lang="en-US" sz="2200" dirty="0"/>
              <a:t>Return Ratio &gt; 50%</a:t>
            </a:r>
          </a:p>
          <a:p>
            <a:r>
              <a:rPr lang="en-US" sz="2200" dirty="0"/>
              <a:t>Approval Rate = 82.1%</a:t>
            </a:r>
          </a:p>
          <a:p>
            <a:r>
              <a:rPr lang="en-US" sz="2200" dirty="0"/>
              <a:t>Motion Passed</a:t>
            </a:r>
          </a:p>
          <a:p>
            <a:endParaRPr lang="en-US" sz="2200" dirty="0"/>
          </a:p>
        </p:txBody>
      </p:sp>
      <p:sp>
        <p:nvSpPr>
          <p:cNvPr id="4" name="Slide Number Placeholder 3">
            <a:extLst>
              <a:ext uri="{FF2B5EF4-FFF2-40B4-BE49-F238E27FC236}">
                <a16:creationId xmlns:a16="http://schemas.microsoft.com/office/drawing/2014/main" id="{8FA8D5B0-2001-4C75-9720-C62DBF335079}"/>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F760A27-DBDD-4720-8D56-E9E5C6A90F9D}"/>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445264F2-443A-49A3-A3E2-B6808A346D8B}"/>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318191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FAD85-F7AD-4C48-A97B-7C38F2305BF8}"/>
              </a:ext>
            </a:extLst>
          </p:cNvPr>
          <p:cNvSpPr>
            <a:spLocks noGrp="1"/>
          </p:cNvSpPr>
          <p:nvPr>
            <p:ph type="title"/>
          </p:nvPr>
        </p:nvSpPr>
        <p:spPr>
          <a:xfrm>
            <a:off x="731520" y="731522"/>
            <a:ext cx="8288868" cy="868677"/>
          </a:xfrm>
        </p:spPr>
        <p:txBody>
          <a:bodyPr/>
          <a:lstStyle/>
          <a:p>
            <a:r>
              <a:rPr lang="en-US" sz="3200" dirty="0"/>
              <a:t>Electronic Motion (TG2 PAR Withdrawal)</a:t>
            </a:r>
          </a:p>
        </p:txBody>
      </p:sp>
      <p:sp>
        <p:nvSpPr>
          <p:cNvPr id="3" name="Content Placeholder 2">
            <a:extLst>
              <a:ext uri="{FF2B5EF4-FFF2-40B4-BE49-F238E27FC236}">
                <a16:creationId xmlns:a16="http://schemas.microsoft.com/office/drawing/2014/main" id="{2118FBEB-869B-429D-9D5A-975287234DBD}"/>
              </a:ext>
            </a:extLst>
          </p:cNvPr>
          <p:cNvSpPr>
            <a:spLocks noGrp="1"/>
          </p:cNvSpPr>
          <p:nvPr>
            <p:ph idx="1"/>
          </p:nvPr>
        </p:nvSpPr>
        <p:spPr>
          <a:xfrm>
            <a:off x="731520" y="1905000"/>
            <a:ext cx="8288868" cy="4595709"/>
          </a:xfrm>
        </p:spPr>
        <p:txBody>
          <a:bodyPr/>
          <a:lstStyle/>
          <a:p>
            <a:r>
              <a:rPr lang="en-US" sz="2200" dirty="0"/>
              <a:t>Given that Task Group 2 has not been making progress toward development of a Draft we propose the following motion,</a:t>
            </a:r>
          </a:p>
          <a:p>
            <a:r>
              <a:rPr lang="en-US" sz="2200" dirty="0"/>
              <a:t>Motion: Request that the Executive Committee submit a Request to NesCom to withdraw the IEEE 802.19.2 PAR</a:t>
            </a:r>
          </a:p>
          <a:p>
            <a:pPr lvl="1"/>
            <a:r>
              <a:rPr lang="en-US" sz="2000" b="1" dirty="0"/>
              <a:t>Moved by Tuncer Baykas</a:t>
            </a:r>
          </a:p>
          <a:p>
            <a:pPr lvl="1"/>
            <a:r>
              <a:rPr lang="en-US" sz="2000" b="1" dirty="0"/>
              <a:t>Seconded by Benjamin Rolfe</a:t>
            </a:r>
          </a:p>
          <a:p>
            <a:r>
              <a:rPr lang="en-US" sz="2200" dirty="0"/>
              <a:t>Electronic Motion Closed on June 20, 2020</a:t>
            </a:r>
          </a:p>
          <a:p>
            <a:r>
              <a:rPr lang="en-US" sz="2200" dirty="0"/>
              <a:t>Results (Y/N/A) = 32/0/1</a:t>
            </a:r>
          </a:p>
          <a:p>
            <a:r>
              <a:rPr lang="en-US" sz="2200" dirty="0"/>
              <a:t>Return Ratio &gt; 50%</a:t>
            </a:r>
          </a:p>
          <a:p>
            <a:r>
              <a:rPr lang="en-US" sz="2200" dirty="0"/>
              <a:t>Approval Rate = 100%</a:t>
            </a:r>
          </a:p>
          <a:p>
            <a:r>
              <a:rPr lang="en-US" sz="2200" dirty="0"/>
              <a:t>Motion Passed</a:t>
            </a:r>
          </a:p>
          <a:p>
            <a:endParaRPr lang="en-US" sz="2200" dirty="0"/>
          </a:p>
          <a:p>
            <a:endParaRPr lang="en-US" sz="2200" dirty="0"/>
          </a:p>
          <a:p>
            <a:endParaRPr lang="en-US" sz="2200" dirty="0"/>
          </a:p>
        </p:txBody>
      </p:sp>
      <p:sp>
        <p:nvSpPr>
          <p:cNvPr id="4" name="Slide Number Placeholder 3">
            <a:extLst>
              <a:ext uri="{FF2B5EF4-FFF2-40B4-BE49-F238E27FC236}">
                <a16:creationId xmlns:a16="http://schemas.microsoft.com/office/drawing/2014/main" id="{F55587CB-D2AB-4165-9AC7-284B0AC318C8}"/>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9AA4228-E669-43F9-81FB-EBB35DA87B8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2FEED2D-E924-41B6-BDB9-CF9DEC682A68}"/>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2439599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364B6-1741-4C68-B035-0E64D98B2225}"/>
              </a:ext>
            </a:extLst>
          </p:cNvPr>
          <p:cNvSpPr>
            <a:spLocks noGrp="1"/>
          </p:cNvSpPr>
          <p:nvPr>
            <p:ph type="title"/>
          </p:nvPr>
        </p:nvSpPr>
        <p:spPr/>
        <p:txBody>
          <a:bodyPr/>
          <a:lstStyle/>
          <a:p>
            <a:r>
              <a:rPr lang="en-US" sz="3600" dirty="0"/>
              <a:t>WG Officer Elections</a:t>
            </a:r>
          </a:p>
        </p:txBody>
      </p:sp>
      <p:sp>
        <p:nvSpPr>
          <p:cNvPr id="3" name="Content Placeholder 2">
            <a:extLst>
              <a:ext uri="{FF2B5EF4-FFF2-40B4-BE49-F238E27FC236}">
                <a16:creationId xmlns:a16="http://schemas.microsoft.com/office/drawing/2014/main" id="{00F6EE0A-EFE5-46FE-94B3-3BC3E2989A6E}"/>
              </a:ext>
            </a:extLst>
          </p:cNvPr>
          <p:cNvSpPr>
            <a:spLocks noGrp="1"/>
          </p:cNvSpPr>
          <p:nvPr>
            <p:ph idx="1"/>
          </p:nvPr>
        </p:nvSpPr>
        <p:spPr>
          <a:xfrm>
            <a:off x="731520" y="1867750"/>
            <a:ext cx="8288868" cy="4632960"/>
          </a:xfrm>
        </p:spPr>
        <p:txBody>
          <a:bodyPr/>
          <a:lstStyle/>
          <a:p>
            <a:r>
              <a:rPr lang="en-US" dirty="0"/>
              <a:t>During the July Plenary the WG will hold the vote on the WG Chair and Vice Chair</a:t>
            </a:r>
          </a:p>
          <a:p>
            <a:pPr lvl="1"/>
            <a:r>
              <a:rPr lang="en-US" sz="2400" b="1" dirty="0"/>
              <a:t>Elections/Confirmations will be done by Electronic Motions using the ePoll system</a:t>
            </a:r>
          </a:p>
          <a:p>
            <a:r>
              <a:rPr lang="en-US" dirty="0"/>
              <a:t>If anyone is interested in either of these positions, please contact the WG Chair</a:t>
            </a:r>
          </a:p>
          <a:p>
            <a:pPr lvl="1"/>
            <a:r>
              <a:rPr lang="en-US" sz="2400" b="1" dirty="0"/>
              <a:t>Nominations close on Thursday July 9</a:t>
            </a:r>
          </a:p>
          <a:p>
            <a:r>
              <a:rPr lang="en-US" dirty="0"/>
              <a:t>The current WC Chair (Steve) and WC Vice Chair (Tuncer) plan on running again for those positions</a:t>
            </a:r>
          </a:p>
          <a:p>
            <a:pPr lvl="1"/>
            <a:r>
              <a:rPr lang="en-US" sz="2400" b="1" dirty="0"/>
              <a:t>Both have provided the necessary letters to the 802 Executive Committee Recording Secretary</a:t>
            </a:r>
          </a:p>
        </p:txBody>
      </p:sp>
      <p:sp>
        <p:nvSpPr>
          <p:cNvPr id="4" name="Slide Number Placeholder 3">
            <a:extLst>
              <a:ext uri="{FF2B5EF4-FFF2-40B4-BE49-F238E27FC236}">
                <a16:creationId xmlns:a16="http://schemas.microsoft.com/office/drawing/2014/main" id="{5803C617-0C2D-4213-96DF-4F55A9BD0ADA}"/>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5C40892-EC4E-4F27-BC3B-696DF9F4D09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5DA3F79-3EB3-4741-B9E5-A61D28B9A0F1}"/>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2802600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A519C-DE1F-4573-B83E-8DF786518135}"/>
              </a:ext>
            </a:extLst>
          </p:cNvPr>
          <p:cNvSpPr>
            <a:spLocks noGrp="1"/>
          </p:cNvSpPr>
          <p:nvPr>
            <p:ph type="title"/>
          </p:nvPr>
        </p:nvSpPr>
        <p:spPr/>
        <p:txBody>
          <a:bodyPr/>
          <a:lstStyle/>
          <a:p>
            <a:r>
              <a:rPr lang="en-US" sz="3600" dirty="0"/>
              <a:t>Task Group 3</a:t>
            </a:r>
          </a:p>
        </p:txBody>
      </p:sp>
      <p:sp>
        <p:nvSpPr>
          <p:cNvPr id="3" name="Content Placeholder 2">
            <a:extLst>
              <a:ext uri="{FF2B5EF4-FFF2-40B4-BE49-F238E27FC236}">
                <a16:creationId xmlns:a16="http://schemas.microsoft.com/office/drawing/2014/main" id="{77D41C8B-B134-4FD3-BDEE-B93E12984B67}"/>
              </a:ext>
            </a:extLst>
          </p:cNvPr>
          <p:cNvSpPr>
            <a:spLocks noGrp="1"/>
          </p:cNvSpPr>
          <p:nvPr>
            <p:ph idx="1"/>
          </p:nvPr>
        </p:nvSpPr>
        <p:spPr>
          <a:xfrm>
            <a:off x="580812" y="1728891"/>
            <a:ext cx="8791788" cy="4748109"/>
          </a:xfrm>
        </p:spPr>
        <p:txBody>
          <a:bodyPr/>
          <a:lstStyle/>
          <a:p>
            <a:r>
              <a:rPr lang="en-US" sz="2400" dirty="0"/>
              <a:t>Task Group 3 is developing a Recommended Practice on Coexistence in the sub-1GHz Frequency Bands</a:t>
            </a:r>
          </a:p>
          <a:p>
            <a:r>
              <a:rPr lang="en-US" sz="2400" dirty="0"/>
              <a:t>Recirculation Letter Ballot closed on June 30</a:t>
            </a:r>
            <a:endParaRPr lang="en-US" sz="2200" b="1" dirty="0"/>
          </a:p>
          <a:p>
            <a:endParaRPr lang="en-US" sz="2400" dirty="0"/>
          </a:p>
        </p:txBody>
      </p:sp>
      <p:sp>
        <p:nvSpPr>
          <p:cNvPr id="4" name="Slide Number Placeholder 3">
            <a:extLst>
              <a:ext uri="{FF2B5EF4-FFF2-40B4-BE49-F238E27FC236}">
                <a16:creationId xmlns:a16="http://schemas.microsoft.com/office/drawing/2014/main" id="{25B89E7C-9E10-4E3D-A070-4F7901D71345}"/>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F00FE75-67C5-41DA-9816-B90016863EF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104F9A4-3C82-4EA9-B0F3-E5B4CFA77A4F}"/>
              </a:ext>
            </a:extLst>
          </p:cNvPr>
          <p:cNvSpPr>
            <a:spLocks noGrp="1"/>
          </p:cNvSpPr>
          <p:nvPr>
            <p:ph type="dt" idx="15"/>
          </p:nvPr>
        </p:nvSpPr>
        <p:spPr/>
        <p:txBody>
          <a:bodyPr/>
          <a:lstStyle/>
          <a:p>
            <a:r>
              <a:rPr lang="en-US" dirty="0"/>
              <a:t>July 2020</a:t>
            </a:r>
            <a:endParaRPr lang="en-GB" dirty="0"/>
          </a:p>
        </p:txBody>
      </p:sp>
      <p:sp>
        <p:nvSpPr>
          <p:cNvPr id="7" name="Rectangle 6">
            <a:extLst>
              <a:ext uri="{FF2B5EF4-FFF2-40B4-BE49-F238E27FC236}">
                <a16:creationId xmlns:a16="http://schemas.microsoft.com/office/drawing/2014/main" id="{FA9FA587-76F3-4A19-8BEA-BCE7504F825F}"/>
              </a:ext>
            </a:extLst>
          </p:cNvPr>
          <p:cNvSpPr/>
          <p:nvPr/>
        </p:nvSpPr>
        <p:spPr>
          <a:xfrm>
            <a:off x="1093839" y="3729759"/>
            <a:ext cx="7080913" cy="1569660"/>
          </a:xfrm>
          <a:prstGeom prst="rect">
            <a:avLst/>
          </a:prstGeom>
          <a:noFill/>
        </p:spPr>
        <p:txBody>
          <a:bodyPr wrap="none" lIns="91440" tIns="45720" rIns="91440" bIns="45720">
            <a:spAutoFit/>
          </a:bodyPr>
          <a:lstStyle/>
          <a:p>
            <a:pPr algn="ctr"/>
            <a:r>
              <a:rPr lang="en-US" sz="4800" b="1" cap="none" spc="0" dirty="0">
                <a:ln w="22225">
                  <a:solidFill>
                    <a:schemeClr val="accent2"/>
                  </a:solidFill>
                  <a:prstDash val="solid"/>
                </a:ln>
                <a:solidFill>
                  <a:schemeClr val="accent2">
                    <a:lumMod val="40000"/>
                    <a:lumOff val="60000"/>
                  </a:schemeClr>
                </a:solidFill>
                <a:effectLst/>
              </a:rPr>
              <a:t>Add Recirculation Results</a:t>
            </a:r>
          </a:p>
          <a:p>
            <a:pPr algn="ctr"/>
            <a:r>
              <a:rPr lang="en-US" sz="4800" b="1" dirty="0">
                <a:ln w="22225">
                  <a:solidFill>
                    <a:schemeClr val="accent2"/>
                  </a:solidFill>
                  <a:prstDash val="solid"/>
                </a:ln>
                <a:solidFill>
                  <a:schemeClr val="accent2">
                    <a:lumMod val="40000"/>
                    <a:lumOff val="60000"/>
                  </a:schemeClr>
                </a:solidFill>
              </a:rPr>
              <a:t>after close of the ballot</a:t>
            </a:r>
            <a:endParaRPr lang="en-US" sz="48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1628697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EB5AA-7C1E-43F4-941D-621B834F1BEC}"/>
              </a:ext>
            </a:extLst>
          </p:cNvPr>
          <p:cNvSpPr>
            <a:spLocks noGrp="1"/>
          </p:cNvSpPr>
          <p:nvPr>
            <p:ph type="title"/>
          </p:nvPr>
        </p:nvSpPr>
        <p:spPr>
          <a:xfrm>
            <a:off x="257388" y="731523"/>
            <a:ext cx="9191412" cy="640077"/>
          </a:xfrm>
        </p:spPr>
        <p:txBody>
          <a:bodyPr/>
          <a:lstStyle/>
          <a:p>
            <a:r>
              <a:rPr lang="en-US" sz="3200" dirty="0"/>
              <a:t>Recommended Text on the 802 Coexistence Process</a:t>
            </a:r>
          </a:p>
        </p:txBody>
      </p:sp>
      <p:sp>
        <p:nvSpPr>
          <p:cNvPr id="3" name="Content Placeholder 2">
            <a:extLst>
              <a:ext uri="{FF2B5EF4-FFF2-40B4-BE49-F238E27FC236}">
                <a16:creationId xmlns:a16="http://schemas.microsoft.com/office/drawing/2014/main" id="{8E638090-E680-4193-9BF0-7AEB81DB0B05}"/>
              </a:ext>
            </a:extLst>
          </p:cNvPr>
          <p:cNvSpPr>
            <a:spLocks noGrp="1"/>
          </p:cNvSpPr>
          <p:nvPr>
            <p:ph idx="1"/>
          </p:nvPr>
        </p:nvSpPr>
        <p:spPr>
          <a:xfrm>
            <a:off x="257389" y="1676400"/>
            <a:ext cx="8854438" cy="4907276"/>
          </a:xfrm>
        </p:spPr>
        <p:txBody>
          <a:bodyPr/>
          <a:lstStyle/>
          <a:p>
            <a:r>
              <a:rPr lang="en-US" sz="2200" dirty="0"/>
              <a:t>After the November 2019 Plenary the “Recommended Text on the 802 Coexistence Process” (doc 802.19-19/24r7) was split into two documents</a:t>
            </a:r>
          </a:p>
          <a:p>
            <a:pPr lvl="1"/>
            <a:r>
              <a:rPr lang="en-US" sz="2200" b="1" dirty="0"/>
              <a:t>Recommended Changes to the 802 Operations Manual, doc. IEEE 802.19-19/77r0</a:t>
            </a:r>
          </a:p>
          <a:p>
            <a:pPr lvl="1"/>
            <a:r>
              <a:rPr lang="en-US" sz="2200" b="1" dirty="0"/>
              <a:t>Recommended New Section to the Chairs Guidelines, doc. IEEE 802.19-19/78r0</a:t>
            </a:r>
          </a:p>
          <a:p>
            <a:r>
              <a:rPr lang="en-US" sz="2200" dirty="0"/>
              <a:t>Electronic motions were run on approval of each of these documents</a:t>
            </a:r>
          </a:p>
          <a:p>
            <a:r>
              <a:rPr lang="en-US" sz="2200" b="1" dirty="0"/>
              <a:t>Both documents were approved </a:t>
            </a:r>
            <a:r>
              <a:rPr lang="en-US" sz="2200" dirty="0"/>
              <a:t>by the WG</a:t>
            </a:r>
          </a:p>
          <a:p>
            <a:r>
              <a:rPr lang="en-US" sz="2200" dirty="0"/>
              <a:t>The WG chair submitted this document to the 802 Rules Committee via the Executive Committee email reflector in November 2019</a:t>
            </a:r>
          </a:p>
          <a:p>
            <a:r>
              <a:rPr lang="en-US" sz="2200" b="1" dirty="0"/>
              <a:t>The Rules Committee has not yet taken up these submissions, due to more pressing rules changes </a:t>
            </a:r>
          </a:p>
          <a:p>
            <a:pPr lvl="1"/>
            <a:endParaRPr lang="en-US" sz="2200" b="1" dirty="0"/>
          </a:p>
        </p:txBody>
      </p:sp>
      <p:sp>
        <p:nvSpPr>
          <p:cNvPr id="4" name="Slide Number Placeholder 3">
            <a:extLst>
              <a:ext uri="{FF2B5EF4-FFF2-40B4-BE49-F238E27FC236}">
                <a16:creationId xmlns:a16="http://schemas.microsoft.com/office/drawing/2014/main" id="{B2614258-3763-4ABC-AB25-4B7F52181679}"/>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F5838C7-E377-4E08-AF2E-31CB4E66E3E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1155E37-92FD-454C-9BEB-6B227F7DAF5C}"/>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125469751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953</TotalTime>
  <Words>829</Words>
  <Application>Microsoft Office PowerPoint</Application>
  <PresentationFormat>Custom</PresentationFormat>
  <Paragraphs>120</Paragraphs>
  <Slides>10</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vt:lpstr>
      <vt:lpstr>Calibri</vt:lpstr>
      <vt:lpstr>Courier New</vt:lpstr>
      <vt:lpstr>Times New Roman</vt:lpstr>
      <vt:lpstr>Office Theme</vt:lpstr>
      <vt:lpstr>Document</vt:lpstr>
      <vt:lpstr>July 2020 WG Opening Report</vt:lpstr>
      <vt:lpstr>Electronic Plenary</vt:lpstr>
      <vt:lpstr>Voter Summary</vt:lpstr>
      <vt:lpstr>Electronic Motion (CRC Formation)</vt:lpstr>
      <vt:lpstr>Electronic Motion (Start TG3 Recirculation)</vt:lpstr>
      <vt:lpstr>Electronic Motion (TG2 PAR Withdrawal)</vt:lpstr>
      <vt:lpstr>WG Officer Elections</vt:lpstr>
      <vt:lpstr>Task Group 3</vt:lpstr>
      <vt:lpstr>Recommended Text on the 802 Coexistence Process</vt:lpstr>
      <vt:lpstr>July Electronic Plenary – 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2020-06-29T18:51:38Z</dcterms:modified>
</cp:coreProperties>
</file>