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36" r:id="rId3"/>
    <p:sldId id="285"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20" r:id="rId22"/>
    <p:sldId id="331" r:id="rId23"/>
    <p:sldId id="325" r:id="rId24"/>
    <p:sldId id="332" r:id="rId25"/>
    <p:sldId id="333" r:id="rId26"/>
    <p:sldId id="328" r:id="rId27"/>
    <p:sldId id="334" r:id="rId28"/>
    <p:sldId id="335" r:id="rId29"/>
    <p:sldId id="314" r:id="rId3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F8"/>
    <a:srgbClr val="0060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768927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4310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802.19-20/0016r21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NULL"/><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9/dcn/20/19-20-0052-00-0003-contribution-for-comment-resolution-cid-r1-1.doc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Comment Resolution Committee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2020-12-02</a:t>
            </a:r>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257271698"/>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79"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December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3"/>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Coexistence Task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pic>
        <p:nvPicPr>
          <p:cNvPr id="7" name="Content Placeholder 6"/>
          <p:cNvPicPr>
            <a:picLocks noGrp="1" noChangeAspect="1"/>
          </p:cNvPicPr>
          <p:nvPr>
            <p:ph idx="1"/>
          </p:nvPr>
        </p:nvPicPr>
        <p:blipFill>
          <a:blip r:embed="rId2"/>
          <a:stretch>
            <a:fillRect/>
          </a:stretch>
        </p:blipFill>
        <p:spPr>
          <a:xfrm>
            <a:off x="885068" y="3136721"/>
            <a:ext cx="7981876" cy="2340334"/>
          </a:xfrm>
          <a:prstGeom prst="rect">
            <a:avLst/>
          </a:prstGeom>
        </p:spPr>
      </p:pic>
    </p:spTree>
    <p:extLst>
      <p:ext uri="{BB962C8B-B14F-4D97-AF65-F5344CB8AC3E}">
        <p14:creationId xmlns:p14="http://schemas.microsoft.com/office/powerpoint/2010/main" val="286489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Agenda – December 2,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7" name="TextBox 6"/>
          <p:cNvSpPr txBox="1"/>
          <p:nvPr/>
        </p:nvSpPr>
        <p:spPr>
          <a:xfrm>
            <a:off x="743373" y="1981200"/>
            <a:ext cx="8476828" cy="3046988"/>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Recirculation Comment Resolution</a:t>
            </a:r>
          </a:p>
          <a:p>
            <a:pPr marL="1299722" lvl="1" indent="-514350">
              <a:buFont typeface="+mj-lt"/>
              <a:buAutoNum type="arabicPeriod"/>
            </a:pPr>
            <a:r>
              <a:rPr lang="en-US" sz="2400" dirty="0">
                <a:solidFill>
                  <a:schemeClr val="accent2">
                    <a:lumMod val="75000"/>
                  </a:schemeClr>
                </a:solidFill>
              </a:rPr>
              <a:t>Contribution </a:t>
            </a:r>
            <a:r>
              <a:rPr lang="en-US" sz="2400" dirty="0" smtClean="0">
                <a:solidFill>
                  <a:schemeClr val="accent2">
                    <a:lumMod val="75000"/>
                  </a:schemeClr>
                </a:solidFill>
              </a:rPr>
              <a:t>19-20/0045r1</a:t>
            </a: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Editor Status</a:t>
            </a:r>
          </a:p>
          <a:p>
            <a:pPr marL="514350" indent="-514350">
              <a:buFont typeface="+mj-lt"/>
              <a:buAutoNum type="arabicPeriod"/>
            </a:pPr>
            <a:r>
              <a:rPr lang="en-US" sz="2400" dirty="0" smtClean="0">
                <a:solidFill>
                  <a:schemeClr val="accent2">
                    <a:lumMod val="75000"/>
                  </a:schemeClr>
                </a:solidFill>
              </a:rPr>
              <a:t>Motions</a:t>
            </a: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Recirculation Ballot 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7" name="TextBox 6"/>
          <p:cNvSpPr txBox="1"/>
          <p:nvPr/>
        </p:nvSpPr>
        <p:spPr>
          <a:xfrm>
            <a:off x="743373" y="1981200"/>
            <a:ext cx="8476828" cy="353943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342900" indent="-342900">
              <a:buFont typeface="Arial" panose="020B0604020202020204" pitchFamily="34" charset="0"/>
              <a:buChar char="•"/>
            </a:pPr>
            <a:r>
              <a:rPr lang="en-US" sz="3200" dirty="0" smtClean="0">
                <a:solidFill>
                  <a:schemeClr val="accent2">
                    <a:lumMod val="75000"/>
                  </a:schemeClr>
                </a:solidFill>
              </a:rPr>
              <a:t>    </a:t>
            </a:r>
            <a:r>
              <a:rPr lang="en-US" sz="3200" dirty="0">
                <a:solidFill>
                  <a:schemeClr val="accent2">
                    <a:lumMod val="75000"/>
                  </a:schemeClr>
                </a:solidFill>
              </a:rPr>
              <a:t>Approve/Disapprove/Abstain = 55/2/4</a:t>
            </a:r>
          </a:p>
          <a:p>
            <a:pPr marL="342900" indent="-342900">
              <a:buFont typeface="Arial" panose="020B0604020202020204" pitchFamily="34" charset="0"/>
              <a:buChar char="•"/>
            </a:pPr>
            <a:r>
              <a:rPr lang="en-US" sz="3200" dirty="0">
                <a:solidFill>
                  <a:schemeClr val="accent2">
                    <a:lumMod val="75000"/>
                  </a:schemeClr>
                </a:solidFill>
              </a:rPr>
              <a:t>    Return Rate = 81%</a:t>
            </a:r>
          </a:p>
          <a:p>
            <a:pPr marL="342900" indent="-342900">
              <a:buFont typeface="Arial" panose="020B0604020202020204" pitchFamily="34" charset="0"/>
              <a:buChar char="•"/>
            </a:pPr>
            <a:r>
              <a:rPr lang="en-US" sz="3200" dirty="0">
                <a:solidFill>
                  <a:schemeClr val="accent2">
                    <a:lumMod val="75000"/>
                  </a:schemeClr>
                </a:solidFill>
              </a:rPr>
              <a:t>    Approval Rate = 96%</a:t>
            </a:r>
          </a:p>
          <a:p>
            <a:pPr marL="342900" indent="-342900">
              <a:buFont typeface="Arial" panose="020B0604020202020204" pitchFamily="34" charset="0"/>
              <a:buChar char="•"/>
            </a:pPr>
            <a:r>
              <a:rPr lang="en-US" sz="3200" dirty="0">
                <a:solidFill>
                  <a:schemeClr val="accent2">
                    <a:lumMod val="75000"/>
                  </a:schemeClr>
                </a:solidFill>
              </a:rPr>
              <a:t>    2 Comments Received</a:t>
            </a:r>
          </a:p>
          <a:p>
            <a:endParaRPr lang="en-US" sz="3200" dirty="0">
              <a:solidFill>
                <a:schemeClr val="accent2">
                  <a:lumMod val="75000"/>
                </a:schemeClr>
              </a:solidFill>
            </a:endParaRPr>
          </a:p>
          <a:p>
            <a:endParaRPr lang="en-US" sz="3200" dirty="0">
              <a:solidFill>
                <a:schemeClr val="accent2">
                  <a:lumMod val="75000"/>
                </a:schemeClr>
              </a:solidFill>
            </a:endParaRPr>
          </a:p>
        </p:txBody>
      </p:sp>
    </p:spTree>
    <p:extLst>
      <p:ext uri="{BB962C8B-B14F-4D97-AF65-F5344CB8AC3E}">
        <p14:creationId xmlns:p14="http://schemas.microsoft.com/office/powerpoint/2010/main" val="519313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Summary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9311941"/>
              </p:ext>
            </p:extLst>
          </p:nvPr>
        </p:nvGraphicFramePr>
        <p:xfrm>
          <a:off x="2743184" y="2233084"/>
          <a:ext cx="3674534" cy="186690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General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Editorial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 MBS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554258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R1-2</a:t>
            </a:r>
            <a:endParaRPr lang="en-US" dirty="0"/>
          </a:p>
        </p:txBody>
      </p:sp>
      <p:sp>
        <p:nvSpPr>
          <p:cNvPr id="8" name="Content Placeholder 7"/>
          <p:cNvSpPr>
            <a:spLocks noGrp="1"/>
          </p:cNvSpPr>
          <p:nvPr>
            <p:ph idx="1"/>
          </p:nvPr>
        </p:nvSpPr>
        <p:spPr/>
        <p:txBody>
          <a:bodyPr>
            <a:normAutofit fontScale="92500" lnSpcReduction="10000"/>
          </a:bodyPr>
          <a:lstStyle/>
          <a:p>
            <a:pPr marL="0" indent="0">
              <a:buNone/>
            </a:pPr>
            <a:r>
              <a:rPr lang="en-US" dirty="0"/>
              <a:t>Comment: "Original text: The data rate ranges from 6.25 kb/s to 800 kb/</a:t>
            </a:r>
            <a:r>
              <a:rPr lang="en-US" dirty="0" err="1"/>
              <a:t>s.The</a:t>
            </a:r>
            <a:r>
              <a:rPr lang="en-US" dirty="0"/>
              <a:t> max data rate of SUN OFDM is 2.4Mb/</a:t>
            </a:r>
            <a:r>
              <a:rPr lang="en-US" dirty="0" err="1"/>
              <a:t>s.Is</a:t>
            </a:r>
            <a:r>
              <a:rPr lang="en-US" dirty="0"/>
              <a:t> it necessary to change 800kb/s to 2.4Mb/s?"</a:t>
            </a:r>
          </a:p>
          <a:p>
            <a:pPr marL="0" indent="0">
              <a:buNone/>
            </a:pPr>
            <a:endParaRPr lang="en-US" dirty="0" smtClean="0"/>
          </a:p>
          <a:p>
            <a:pPr marL="0" indent="0">
              <a:buNone/>
            </a:pPr>
            <a:r>
              <a:rPr lang="en-US" dirty="0" smtClean="0"/>
              <a:t>Background:  The original OFDM PHY (802.15.4g-2012) was limited to 800 kb/s.  With amendment 802.15.4x-2019 the data rate was extended to 2.4 Mb/s.    When the text was submitted it reflected the published standard but now is obsolete.</a:t>
            </a:r>
          </a:p>
          <a:p>
            <a:pPr marL="0" indent="0">
              <a:buNone/>
            </a:pPr>
            <a:endParaRPr lang="en-US" dirty="0" smtClean="0"/>
          </a:p>
          <a:p>
            <a:pPr marL="0" indent="0">
              <a:buNone/>
            </a:pPr>
            <a:r>
              <a:rPr lang="en-US" dirty="0" smtClean="0"/>
              <a:t>Recommendation:  Change 800 kb/s to 2.4 Mb/s as indicated in the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050448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R1-1</a:t>
            </a:r>
            <a:endParaRPr lang="en-US" dirty="0"/>
          </a:p>
        </p:txBody>
      </p:sp>
      <p:sp>
        <p:nvSpPr>
          <p:cNvPr id="8" name="Content Placeholder 7"/>
          <p:cNvSpPr>
            <a:spLocks noGrp="1"/>
          </p:cNvSpPr>
          <p:nvPr>
            <p:ph idx="1"/>
          </p:nvPr>
        </p:nvSpPr>
        <p:spPr>
          <a:xfrm>
            <a:off x="731520" y="2113282"/>
            <a:ext cx="8288868" cy="4516118"/>
          </a:xfrm>
        </p:spPr>
        <p:txBody>
          <a:bodyPr>
            <a:normAutofit fontScale="77500" lnSpcReduction="20000"/>
          </a:bodyPr>
          <a:lstStyle/>
          <a:p>
            <a:pPr marL="0" indent="0">
              <a:buNone/>
            </a:pPr>
            <a:r>
              <a:rPr lang="en-US" dirty="0"/>
              <a:t>Comment</a:t>
            </a:r>
            <a:r>
              <a:rPr lang="en-US" dirty="0" smtClean="0"/>
              <a:t>: </a:t>
            </a:r>
            <a:endParaRPr lang="en-US" dirty="0"/>
          </a:p>
          <a:p>
            <a:pPr marL="0" indent="0">
              <a:buNone/>
            </a:pPr>
            <a:r>
              <a:rPr lang="en-US" dirty="0"/>
              <a:t>I noticed that you include years in the designations listed in Clause 2. Please note that you are not required to include the year, in fact, if you do not include the year, users of your standard will automatically update to the most recent version of the standard. If you do keep the years, the year will be included each time you reference the standard within the draft.</a:t>
            </a:r>
          </a:p>
          <a:p>
            <a:pPr marL="0" indent="0">
              <a:buNone/>
            </a:pPr>
            <a:endParaRPr lang="en-US" dirty="0" smtClean="0"/>
          </a:p>
          <a:p>
            <a:pPr marL="0" indent="0">
              <a:buNone/>
            </a:pPr>
            <a:r>
              <a:rPr lang="en-US" dirty="0" smtClean="0"/>
              <a:t>Background:  Discussed. Received guidance </a:t>
            </a:r>
            <a:r>
              <a:rPr lang="en-US" dirty="0"/>
              <a:t>from the IEEE-SA editors. </a:t>
            </a:r>
            <a:r>
              <a:rPr lang="en-US" dirty="0" smtClean="0"/>
              <a:t>Based on that guidance, TE and TG Chair reviewed draft to determine where dated references were </a:t>
            </a:r>
            <a:r>
              <a:rPr lang="en-US" dirty="0" smtClean="0"/>
              <a:t>appropriate.</a:t>
            </a:r>
            <a:endParaRPr lang="en-US" dirty="0" smtClean="0"/>
          </a:p>
          <a:p>
            <a:pPr marL="0" indent="0">
              <a:buNone/>
            </a:pPr>
            <a:endParaRPr lang="en-US" dirty="0" smtClean="0"/>
          </a:p>
          <a:p>
            <a:pPr marL="0" indent="0">
              <a:buNone/>
            </a:pPr>
            <a:r>
              <a:rPr lang="en-US" dirty="0" smtClean="0"/>
              <a:t>Recommendation:  </a:t>
            </a:r>
            <a:r>
              <a:rPr lang="en-US" dirty="0"/>
              <a:t>Document </a:t>
            </a:r>
            <a:r>
              <a:rPr lang="en-US" dirty="0" smtClean="0"/>
              <a:t>P802.19-20/0052r1</a:t>
            </a:r>
            <a:endParaRPr lang="en-US" dirty="0" smtClean="0"/>
          </a:p>
          <a:p>
            <a:pPr marL="0" indent="0">
              <a:buNone/>
            </a:pPr>
            <a:r>
              <a:rPr lang="en-US" dirty="0">
                <a:hlinkClick r:id="rId2"/>
              </a:rPr>
              <a:t>https://</a:t>
            </a:r>
            <a:r>
              <a:rPr lang="en-US" dirty="0" smtClean="0">
                <a:hlinkClick r:id="rId2"/>
              </a:rPr>
              <a:t>mentor.ieee.org/802.19/dcn/20/19-20-0052-01-0003-contribution-for-comment-resolution-cid-r1-1.docx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47476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Status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99988"/>
              </p:ext>
            </p:extLst>
          </p:nvPr>
        </p:nvGraphicFramePr>
        <p:xfrm>
          <a:off x="2743184" y="2233084"/>
          <a:ext cx="3674534" cy="298704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Assigned:</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2</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Done</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1</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c>
                  <a:txBody>
                    <a:bodyPr/>
                    <a:lstStyle/>
                    <a:p>
                      <a:pPr marL="0" algn="r"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Accepted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Revised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Rejected</a:t>
                      </a:r>
                    </a:p>
                  </a:txBody>
                  <a:tcPr marL="7620" marR="7620" marT="7620" marB="0" anchor="b"/>
                </a:tc>
                <a:tc>
                  <a:txBody>
                    <a:bodyPr/>
                    <a:lstStyle/>
                    <a:p>
                      <a:pPr algn="r" fontAlgn="b"/>
                      <a:r>
                        <a:rPr lang="en-US" sz="2400" b="0" i="0" u="none" strike="noStrike" dirty="0">
                          <a:effectLst/>
                          <a:latin typeface="Arial" panose="020B0604020202020204" pitchFamily="34" charset="0"/>
                        </a:rPr>
                        <a:t>0</a:t>
                      </a:r>
                    </a:p>
                  </a:txBody>
                  <a:tcPr marL="7620" marR="7620" marT="7620" marB="0" anchor="b"/>
                </a:tc>
              </a:tr>
              <a:tr h="370840">
                <a:tc>
                  <a:txBody>
                    <a:bodyPr/>
                    <a:lstStyle/>
                    <a:p>
                      <a:pPr algn="l" fontAlgn="b"/>
                      <a:r>
                        <a:rPr lang="en-US" sz="2400" b="0" i="0" u="none" strike="noStrike">
                          <a:effectLst/>
                          <a:latin typeface="Arial" panose="020B0604020202020204" pitchFamily="34" charset="0"/>
                        </a:rPr>
                        <a:t>Resolution blank</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645561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Approve Comment Resolutions</a:t>
            </a:r>
            <a:endParaRPr lang="en-US" dirty="0"/>
          </a:p>
        </p:txBody>
      </p:sp>
      <p:sp>
        <p:nvSpPr>
          <p:cNvPr id="3" name="Content Placeholder 2"/>
          <p:cNvSpPr>
            <a:spLocks noGrp="1"/>
          </p:cNvSpPr>
          <p:nvPr>
            <p:ph idx="1"/>
          </p:nvPr>
        </p:nvSpPr>
        <p:spPr/>
        <p:txBody>
          <a:bodyPr/>
          <a:lstStyle/>
          <a:p>
            <a:r>
              <a:rPr lang="en-US" dirty="0"/>
              <a:t>Move to accept comment resolutions in document </a:t>
            </a:r>
            <a:r>
              <a:rPr lang="en-US" dirty="0" smtClean="0"/>
              <a:t>19-20-0051r04 </a:t>
            </a:r>
            <a:r>
              <a:rPr lang="en-US" dirty="0"/>
              <a:t>and direct the technical editor to apply the changes to produce P802.19.3 Draft 08</a:t>
            </a:r>
            <a:r>
              <a:rPr lang="en-US" dirty="0" smtClean="0"/>
              <a:t>.</a:t>
            </a:r>
            <a:endParaRPr lang="en-US" dirty="0"/>
          </a:p>
          <a:p>
            <a:r>
              <a:rPr lang="en-US" dirty="0"/>
              <a:t>Moved by: </a:t>
            </a:r>
            <a:r>
              <a:rPr lang="en-US" dirty="0" smtClean="0"/>
              <a:t>JG</a:t>
            </a:r>
            <a:endParaRPr lang="en-US" dirty="0" smtClean="0"/>
          </a:p>
          <a:p>
            <a:r>
              <a:rPr lang="en-US" dirty="0" smtClean="0"/>
              <a:t>Second </a:t>
            </a:r>
            <a:r>
              <a:rPr lang="en-US" dirty="0"/>
              <a:t>by</a:t>
            </a:r>
            <a:r>
              <a:rPr lang="en-US" dirty="0" smtClean="0"/>
              <a:t>: MC</a:t>
            </a:r>
            <a:endParaRPr lang="en-US" dirty="0"/>
          </a:p>
          <a:p>
            <a:r>
              <a:rPr lang="en-US" dirty="0"/>
              <a:t>Discussion: </a:t>
            </a:r>
            <a:r>
              <a:rPr lang="en-US" dirty="0" smtClean="0"/>
              <a:t>None</a:t>
            </a:r>
          </a:p>
          <a:p>
            <a:r>
              <a:rPr lang="en-US" dirty="0" smtClean="0"/>
              <a:t>Hearing neither discussion  nor objection, motion carries by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3897879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Approve Recirculation</a:t>
            </a:r>
            <a:endParaRPr lang="en-US" dirty="0"/>
          </a:p>
        </p:txBody>
      </p:sp>
      <p:sp>
        <p:nvSpPr>
          <p:cNvPr id="3" name="Content Placeholder 2"/>
          <p:cNvSpPr>
            <a:spLocks noGrp="1"/>
          </p:cNvSpPr>
          <p:nvPr>
            <p:ph idx="1"/>
          </p:nvPr>
        </p:nvSpPr>
        <p:spPr/>
        <p:txBody>
          <a:bodyPr/>
          <a:lstStyle/>
          <a:p>
            <a:r>
              <a:rPr lang="en-US" dirty="0"/>
              <a:t>Move to start a Standards Association Recirculation ballot for draft </a:t>
            </a:r>
            <a:r>
              <a:rPr lang="en-US" dirty="0" smtClean="0"/>
              <a:t>P802-19-3-D08.</a:t>
            </a:r>
            <a:endParaRPr lang="en-US" dirty="0"/>
          </a:p>
          <a:p>
            <a:r>
              <a:rPr lang="en-US" dirty="0"/>
              <a:t>Moved by</a:t>
            </a:r>
            <a:r>
              <a:rPr lang="en-US" dirty="0" smtClean="0"/>
              <a:t>: JG</a:t>
            </a:r>
            <a:endParaRPr lang="en-US" dirty="0" smtClean="0"/>
          </a:p>
          <a:p>
            <a:r>
              <a:rPr lang="en-US" dirty="0"/>
              <a:t>Second by</a:t>
            </a:r>
            <a:r>
              <a:rPr lang="en-US" dirty="0" smtClean="0"/>
              <a:t>: MC</a:t>
            </a:r>
            <a:endParaRPr lang="en-US" dirty="0"/>
          </a:p>
          <a:p>
            <a:r>
              <a:rPr lang="en-US" dirty="0"/>
              <a:t>Discussion: </a:t>
            </a:r>
            <a:r>
              <a:rPr lang="en-US" dirty="0"/>
              <a:t>None</a:t>
            </a:r>
          </a:p>
          <a:p>
            <a:r>
              <a:rPr lang="en-US" dirty="0"/>
              <a:t>Hearing neither discussion  nor objection, motion carries by unanimous consent</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US" dirty="0" smtClean="0"/>
          </a:p>
        </p:txBody>
      </p:sp>
    </p:spTree>
    <p:extLst>
      <p:ext uri="{BB962C8B-B14F-4D97-AF65-F5344CB8AC3E}">
        <p14:creationId xmlns:p14="http://schemas.microsoft.com/office/powerpoint/2010/main" val="2411421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
        <p:nvSpPr>
          <p:cNvPr id="7" name="Cloud Callout 6"/>
          <p:cNvSpPr/>
          <p:nvPr/>
        </p:nvSpPr>
        <p:spPr bwMode="auto">
          <a:xfrm>
            <a:off x="3523494" y="2590800"/>
            <a:ext cx="2209800" cy="2362200"/>
          </a:xfrm>
          <a:prstGeom prst="cloudCallout">
            <a:avLst/>
          </a:prstGeom>
          <a:solidFill>
            <a:srgbClr val="E4E4F8"/>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600" b="0" i="0" u="none" strike="noStrike" cap="none" normalizeH="0" baseline="0" dirty="0" smtClean="0">
                <a:ln>
                  <a:noFill/>
                </a:ln>
                <a:solidFill>
                  <a:srgbClr val="006049"/>
                </a:solidFill>
                <a:effectLst/>
                <a:latin typeface="Urdu Typesetting" panose="03020402040406030203" pitchFamily="66" charset="-78"/>
                <a:ea typeface="MS Gothic" charset="-128"/>
                <a:cs typeface="Urdu Typesetting" panose="03020402040406030203" pitchFamily="66" charset="-78"/>
              </a:rPr>
              <a:t>?</a:t>
            </a:r>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December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rgbClr val="C00000"/>
                </a:solidFill>
                <a:hlinkClick r:id="rId2" tooltip="IEEE 802 LMSC Meeting Slides"/>
              </a:rPr>
              <a:t>https</a:t>
            </a:r>
            <a:r>
              <a:rPr lang="en-US" dirty="0">
                <a:solidFill>
                  <a:srgbClr val="C00000"/>
                </a:solidFill>
                <a:hlinkClick r:id="rId2" tooltip="IEEE 802 LMSC Meeting Slides"/>
              </a:rPr>
              <a:t>://grouper.ieee.org/groups/802/sapolicies.shtml</a:t>
            </a:r>
            <a:endParaRPr lang="en-US" dirty="0">
              <a:solidFill>
                <a:srgbClr val="C00000"/>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23108</TotalTime>
  <Words>2168</Words>
  <Application>Microsoft Office PowerPoint</Application>
  <PresentationFormat>Custom</PresentationFormat>
  <Paragraphs>347</Paragraphs>
  <Slides>29</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2" baseType="lpstr">
      <vt:lpstr>Arial Unicode MS</vt:lpstr>
      <vt:lpstr>MS Gothic</vt:lpstr>
      <vt:lpstr>Arial</vt:lpstr>
      <vt:lpstr>Calibri</vt:lpstr>
      <vt:lpstr>Courier New</vt:lpstr>
      <vt:lpstr>DejaVu Sans</vt:lpstr>
      <vt:lpstr>Helvetica</vt:lpstr>
      <vt:lpstr>Monotype Sorts</vt:lpstr>
      <vt:lpstr>Montserrat</vt:lpstr>
      <vt:lpstr>Times New Roman</vt:lpstr>
      <vt:lpstr>Urdu Typesetting</vt:lpstr>
      <vt:lpstr>Office Theme</vt:lpstr>
      <vt:lpstr>Document</vt:lpstr>
      <vt:lpstr>Sub 1 GHz Comment Resolution Committee </vt:lpstr>
      <vt:lpstr>Sub-1GHz Coexistence Task Group</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December 2, 2020</vt:lpstr>
      <vt:lpstr>Recirculation Ballot Results</vt:lpstr>
      <vt:lpstr>Comment Summary</vt:lpstr>
      <vt:lpstr>Comment R1-2</vt:lpstr>
      <vt:lpstr>Comment R1-1</vt:lpstr>
      <vt:lpstr>Comment Status</vt:lpstr>
      <vt:lpstr>Motion: Approve Comment Resolutions</vt:lpstr>
      <vt:lpstr>Motion: Approve Recirculation</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320</cp:revision>
  <cp:lastPrinted>2015-01-08T23:35:49Z</cp:lastPrinted>
  <dcterms:created xsi:type="dcterms:W3CDTF">2014-10-30T17:06:39Z</dcterms:created>
  <dcterms:modified xsi:type="dcterms:W3CDTF">2020-12-04T15:37:37Z</dcterms:modified>
</cp:coreProperties>
</file>