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85" r:id="rId3"/>
    <p:sldId id="283"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23" r:id="rId21"/>
    <p:sldId id="320" r:id="rId22"/>
    <p:sldId id="324" r:id="rId23"/>
    <p:sldId id="325" r:id="rId24"/>
    <p:sldId id="326" r:id="rId25"/>
    <p:sldId id="314" r:id="rId26"/>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10/11/2020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20ECF4-AB99-46EC-B73F-73EF1F3C0FFB}" type="slidenum">
              <a:rPr lang="en-US" altLang="en-US" sz="1300"/>
              <a:pPr>
                <a:spcBef>
                  <a:spcPct val="0"/>
                </a:spcBef>
              </a:pPr>
              <a:t>4</a:t>
            </a:fld>
            <a:endParaRPr lang="en-US" altLang="en-US" sz="1300"/>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smtClean="0"/>
          </a:p>
        </p:txBody>
      </p:sp>
      <p:sp>
        <p:nvSpPr>
          <p:cNvPr id="13316"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263347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6ABF37-7216-45CB-BD9C-7F0A7BB04421}" type="slidenum">
              <a:rPr lang="en-US" altLang="en-US" sz="1300"/>
              <a:pPr>
                <a:spcBef>
                  <a:spcPct val="0"/>
                </a:spcBef>
              </a:pPr>
              <a:t>8</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30484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203694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802.19-19-0065r0</a:t>
            </a:r>
            <a:endParaRPr lang="en-US" dirty="0"/>
          </a:p>
        </p:txBody>
      </p:sp>
      <p:sp>
        <p:nvSpPr>
          <p:cNvPr id="5" name="Date Placeholder 4"/>
          <p:cNvSpPr>
            <a:spLocks noGrp="1"/>
          </p:cNvSpPr>
          <p:nvPr>
            <p:ph type="dt" idx="11"/>
          </p:nvPr>
        </p:nvSpPr>
        <p:spPr/>
        <p:txBody>
          <a:bodyPr/>
          <a:lstStyle/>
          <a:p>
            <a:r>
              <a:rPr lang="en-US" smtClean="0"/>
              <a:t>Month Year</a:t>
            </a:r>
            <a:endParaRPr lang="en-US" dirty="0"/>
          </a:p>
        </p:txBody>
      </p:sp>
      <p:sp>
        <p:nvSpPr>
          <p:cNvPr id="6" name="Footer Placeholder 5"/>
          <p:cNvSpPr>
            <a:spLocks noGrp="1"/>
          </p:cNvSpPr>
          <p:nvPr>
            <p:ph type="ftr" idx="12"/>
          </p:nvPr>
        </p:nvSpPr>
        <p:spPr/>
        <p:txBody>
          <a:bodyPr/>
          <a:lstStyle/>
          <a:p>
            <a:r>
              <a:rPr lang="en-US" smtClean="0"/>
              <a:t>Benjamin A. Rolfe (BCA)</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dirty="0"/>
          </a:p>
        </p:txBody>
      </p:sp>
    </p:spTree>
    <p:extLst>
      <p:ext uri="{BB962C8B-B14F-4D97-AF65-F5344CB8AC3E}">
        <p14:creationId xmlns:p14="http://schemas.microsoft.com/office/powerpoint/2010/main" val="4431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r>
              <a:rPr lang="en-US" dirty="0" smtClean="0"/>
              <a:t>Agenda item 2.1.2.1</a:t>
            </a:r>
            <a:endParaRPr lang="en-US" dirty="0"/>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15</a:t>
            </a:fld>
            <a:endParaRPr lang="en-US"/>
          </a:p>
        </p:txBody>
      </p:sp>
    </p:spTree>
    <p:extLst>
      <p:ext uri="{BB962C8B-B14F-4D97-AF65-F5344CB8AC3E}">
        <p14:creationId xmlns:p14="http://schemas.microsoft.com/office/powerpoint/2010/main" val="114853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16</a:t>
            </a:fld>
            <a:endParaRPr lang="en-US"/>
          </a:p>
        </p:txBody>
      </p:sp>
    </p:spTree>
    <p:extLst>
      <p:ext uri="{BB962C8B-B14F-4D97-AF65-F5344CB8AC3E}">
        <p14:creationId xmlns:p14="http://schemas.microsoft.com/office/powerpoint/2010/main" val="423793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02219" y="9000621"/>
            <a:ext cx="492121" cy="184666"/>
          </a:xfrm>
        </p:spPr>
        <p:txBody>
          <a:bodyPr/>
          <a:lstStyle/>
          <a:p>
            <a:pPr>
              <a:defRPr/>
            </a:pPr>
            <a:r>
              <a:rPr lang="en-US" smtClean="0"/>
              <a:t>Page </a:t>
            </a:r>
            <a:fld id="{F4F34E98-D62A-4186-8764-CE3AA6FA445F}" type="slidenum">
              <a:rPr lang="en-US" smtClean="0"/>
              <a:pPr>
                <a:defRPr/>
              </a:pPr>
              <a:t>18</a:t>
            </a:fld>
            <a:endParaRPr lang="en-US"/>
          </a:p>
        </p:txBody>
      </p:sp>
    </p:spTree>
    <p:extLst>
      <p:ext uri="{BB962C8B-B14F-4D97-AF65-F5344CB8AC3E}">
        <p14:creationId xmlns:p14="http://schemas.microsoft.com/office/powerpoint/2010/main" val="8432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October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October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802.19-20/0016r13</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mentor.ieee.org/802-ec/dcn/16/ec-16-0180-05-00EC-ieee-802-participation-slide.pptx" TargetMode="External"/><Relationship Id="rId3" Type="http://schemas.openxmlformats.org/officeDocument/2006/relationships/hyperlink" Target="http://standards.ieee.org/board/aud/LMSC.pdf" TargetMode="External"/><Relationship Id="rId7" Type="http://schemas.openxmlformats.org/officeDocument/2006/relationships/hyperlink" Target="https://mentor.ieee.org/802-ec/dcn/17/ec-17-0120-27-0PNP-ieee-802-lmsc-chairs-guideline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grouper.ieee.org/groups/802/PNP/approved/IEEE_802_LMSC_OM_approved_120725.pdf" TargetMode="External"/><Relationship Id="rId5" Type="http://schemas.openxmlformats.org/officeDocument/2006/relationships/hyperlink" Target="http://www.ieee802.org/PNP/approved/IEEE_802_WG_PandP_v19.pdf" TargetMode="External"/><Relationship Id="rId10" Type="http://schemas.openxmlformats.org/officeDocument/2006/relationships/hyperlink" Target="http://www.ieee802.org/devdocs.shtml" TargetMode="External"/><Relationship Id="rId4" Type="http://schemas.openxmlformats.org/officeDocument/2006/relationships/hyperlink" Target="https://mentor.ieee.org/802-ec/dcn/17/ec-17-0090-22-0PNP-ieee-802-lmsc-operations-manual.pdf" TargetMode="External"/><Relationship Id="rId9" Type="http://schemas.openxmlformats.org/officeDocument/2006/relationships/hyperlink" Target="http://www.ieee802.org/11/Rules/rules.s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ieee802.org/19/pub/IEEE%20802.19%20Operations%20Manual.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grouper.ieee.org/groups/802/802tele_calendar.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tandards.ieee.org/develop/policies/opman/sect6.html#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October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Meeting Slides</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2020-10-14</a:t>
            </a: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426239719"/>
              </p:ext>
            </p:extLst>
          </p:nvPr>
        </p:nvGraphicFramePr>
        <p:xfrm>
          <a:off x="381000" y="2519649"/>
          <a:ext cx="9218612" cy="4580499"/>
        </p:xfrm>
        <a:graphic>
          <a:graphicData uri="http://schemas.openxmlformats.org/presentationml/2006/ole">
            <mc:AlternateContent xmlns:mc="http://schemas.openxmlformats.org/markup-compatibility/2006">
              <mc:Choice xmlns:v="urn:schemas-microsoft-com:vml" Requires="v">
                <p:oleObj spid="_x0000_s3346"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9649"/>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a16="http://schemas.microsoft.com/office/drawing/2014/main" xmlns="" id="{478FB917-1F5A-1546-A0E1-08C0CB91A062}"/>
              </a:ext>
            </a:extLst>
          </p:cNvPr>
          <p:cNvSpPr>
            <a:spLocks noGrp="1"/>
          </p:cNvSpPr>
          <p:nvPr>
            <p:ph idx="1"/>
          </p:nvPr>
        </p:nvSpPr>
        <p:spPr/>
        <p:txBody>
          <a:bodyPr>
            <a:normAutofit/>
          </a:bodyPr>
          <a:lstStyle/>
          <a:p>
            <a:pPr>
              <a:buFont typeface="Arial" panose="020B0604020202020204" pitchFamily="34" charset="0"/>
              <a:buChar char="•"/>
            </a:pPr>
            <a:r>
              <a:rPr lang="en-US" altLang="en-US" sz="1706" dirty="0"/>
              <a:t>By participating in this activity, you agree to comply with the IEEE Code of Ethics, all applicable laws, and all IEEE policies and procedures including, but not limited to, the IEEE SA Copyright Policy. </a:t>
            </a:r>
          </a:p>
          <a:p>
            <a:pPr marL="365760" indent="-365760">
              <a:spcBef>
                <a:spcPts val="0"/>
              </a:spcBef>
              <a:spcAft>
                <a:spcPts val="0"/>
              </a:spcAft>
              <a:buClr>
                <a:srgbClr val="CC3300"/>
              </a:buClr>
              <a:buSzPct val="50000"/>
            </a:pPr>
            <a:endParaRPr lang="en-US" altLang="en-US" sz="2346" dirty="0">
              <a:cs typeface="Calibri" pitchFamily="34" charset="0"/>
            </a:endParaRPr>
          </a:p>
          <a:p>
            <a:pPr marL="685800" lvl="1" indent="-274320">
              <a:buSzPct val="150000"/>
              <a:buFont typeface="Arial" panose="020B0604020202020204" pitchFamily="34" charset="0"/>
              <a:buChar char="•"/>
            </a:pPr>
            <a:r>
              <a:rPr lang="en-US" altLang="en-US" sz="1654" dirty="0"/>
              <a:t>Previously Published material (copyright assertion indicated) shall not be presented/submitted to the Working Group nor incorporated into a Working Group draft unless permission is granted. </a:t>
            </a:r>
          </a:p>
          <a:p>
            <a:pPr marL="685800" lvl="1" indent="-274320">
              <a:buSzPct val="150000"/>
              <a:buFont typeface="Arial" panose="020B0604020202020204" pitchFamily="34" charset="0"/>
              <a:buChar char="•"/>
            </a:pPr>
            <a:r>
              <a:rPr lang="en-US" altLang="en-US" sz="1654" dirty="0"/>
              <a:t>Prior to presentation or submission, you shall notify the Working Group Chair of previously Published material and should assist the Chair in obtaining copyright permission acceptable to IEEE SA.</a:t>
            </a:r>
          </a:p>
          <a:p>
            <a:pPr marL="685800" lvl="1" indent="-274320">
              <a:buSzPct val="150000"/>
              <a:buFont typeface="Arial" panose="020B0604020202020204" pitchFamily="34" charset="0"/>
              <a:buChar char="•"/>
            </a:pPr>
            <a:r>
              <a:rPr lang="en-US" altLang="en-US" sz="1654" dirty="0"/>
              <a:t>For material that is not previously Published, IEEE is automatically granted a license to use any material that is presented or submitted.</a:t>
            </a:r>
          </a:p>
          <a:p>
            <a:pPr marL="1005840" lvl="2" indent="-274320">
              <a:buSzPct val="150000"/>
            </a:pPr>
            <a:endParaRPr lang="en-US" altLang="en-US" sz="1494" dirty="0"/>
          </a:p>
        </p:txBody>
      </p:sp>
      <p:sp>
        <p:nvSpPr>
          <p:cNvPr id="4" name="Slide Number Placeholder 3">
            <a:extLst>
              <a:ext uri="{FF2B5EF4-FFF2-40B4-BE49-F238E27FC236}">
                <a16:creationId xmlns:a16="http://schemas.microsoft.com/office/drawing/2014/main" xmlns="" id="{55A750C8-A4EC-EF46-8EBE-2438A1154D1B}"/>
              </a:ext>
            </a:extLst>
          </p:cNvPr>
          <p:cNvSpPr>
            <a:spLocks noGrp="1"/>
          </p:cNvSpPr>
          <p:nvPr>
            <p:ph type="sldNum" idx="12"/>
          </p:nvPr>
        </p:nvSpPr>
        <p:spPr/>
        <p:txBody>
          <a:bodyPr/>
          <a:lstStyle/>
          <a:p>
            <a:fld id="{A3979A82-1A5E-4C7B-AFC0-111CA6C3130A}" type="slidenum">
              <a:rPr lang="en-US" altLang="en-US" smtClean="0"/>
              <a:pPr/>
              <a:t>10</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998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a16="http://schemas.microsoft.com/office/drawing/2014/main" xmlns="" id="{478FB917-1F5A-1546-A0E1-08C0CB91A062}"/>
              </a:ext>
            </a:extLst>
          </p:cNvPr>
          <p:cNvSpPr>
            <a:spLocks noGrp="1"/>
          </p:cNvSpPr>
          <p:nvPr>
            <p:ph idx="1"/>
          </p:nvPr>
        </p:nvSpPr>
        <p:spPr>
          <a:xfrm>
            <a:off x="731521" y="1752600"/>
            <a:ext cx="8288867" cy="5154509"/>
          </a:xfrm>
        </p:spPr>
        <p:txBody>
          <a:bodyPr>
            <a:normAutofit/>
          </a:bodyPr>
          <a:lstStyle/>
          <a:p>
            <a:pPr marL="960120" lvl="2" indent="-228600">
              <a:buSzPct val="150000"/>
            </a:pPr>
            <a:r>
              <a:rPr lang="en-US" dirty="0"/>
              <a:t>The IEEE SA Copyright Policy is described in the IEEE SA Standards Board Bylaws and IEEE SA Standards Board Operations </a:t>
            </a:r>
            <a:r>
              <a:rPr lang="en-US" dirty="0" smtClean="0"/>
              <a:t>Manual</a:t>
            </a:r>
            <a:endParaRPr lang="en-US" dirty="0"/>
          </a:p>
          <a:p>
            <a:pPr marL="1325880" lvl="3" indent="-228600">
              <a:buSzPct val="150000"/>
            </a:pPr>
            <a:r>
              <a:rPr lang="en-US" sz="1440" dirty="0"/>
              <a:t>IEEE SA Copyright Policy, see </a:t>
            </a:r>
            <a:br>
              <a:rPr lang="en-US" sz="1440" dirty="0"/>
            </a:br>
            <a:r>
              <a:rPr lang="en-US" sz="1440" dirty="0"/>
              <a:t>	Clause 7 of the IEEE SA Standards Board Bylaws</a:t>
            </a:r>
            <a:br>
              <a:rPr lang="en-US" sz="1440" dirty="0"/>
            </a:br>
            <a:r>
              <a:rPr lang="en-US" sz="1440" dirty="0"/>
              <a:t> 	</a:t>
            </a:r>
            <a:r>
              <a:rPr lang="en-US" dirty="0">
                <a:hlinkClick r:id="rId2"/>
              </a:rPr>
              <a:t>https://standards.ieee.org/about/policies/bylaws/sect6-7.html#7</a:t>
            </a:r>
            <a:r>
              <a:rPr lang="en-US" dirty="0"/>
              <a:t/>
            </a:r>
            <a:br>
              <a:rPr lang="en-US" dirty="0"/>
            </a:br>
            <a:r>
              <a:rPr lang="en-US" sz="1440" dirty="0"/>
              <a:t>	Clause 6.1 of the IEEE SA Standards Board Operations Manual</a:t>
            </a:r>
            <a:br>
              <a:rPr lang="en-US" sz="1440" dirty="0"/>
            </a:br>
            <a:r>
              <a:rPr lang="en-US" sz="1440" dirty="0"/>
              <a:t>	</a:t>
            </a:r>
            <a:r>
              <a:rPr lang="en-US" dirty="0">
                <a:hlinkClick r:id="rId3"/>
              </a:rPr>
              <a:t>https://</a:t>
            </a:r>
            <a:r>
              <a:rPr lang="en-US" dirty="0" smtClean="0">
                <a:hlinkClick r:id="rId3"/>
              </a:rPr>
              <a:t>standards.ieee.org/about/policies/opman/sect6.html</a:t>
            </a:r>
            <a:endParaRPr lang="en-US" dirty="0"/>
          </a:p>
          <a:p>
            <a:pPr marL="960120" lvl="2" indent="-228600">
              <a:buSzPct val="150000"/>
            </a:pPr>
            <a:r>
              <a:rPr lang="en-US" dirty="0"/>
              <a:t>IEEE SA Copyright Permission</a:t>
            </a:r>
          </a:p>
          <a:p>
            <a:pPr marL="1325880" lvl="3" indent="-228600">
              <a:buSzPct val="150000"/>
            </a:pPr>
            <a:r>
              <a:rPr lang="en-US" dirty="0">
                <a:hlinkClick r:id="rId4"/>
              </a:rPr>
              <a:t>https://</a:t>
            </a:r>
            <a:r>
              <a:rPr lang="en-US" dirty="0" smtClean="0">
                <a:hlinkClick r:id="rId4"/>
              </a:rPr>
              <a:t>standards.ieee.org/content/dam/ieee-standards/standards/web/documents/other/permissionltrs.zip</a:t>
            </a:r>
            <a:endParaRPr lang="en-US" dirty="0"/>
          </a:p>
          <a:p>
            <a:pPr marL="960120" lvl="2" indent="-228600">
              <a:buSzPct val="150000"/>
            </a:pPr>
            <a:r>
              <a:rPr lang="en-US" dirty="0"/>
              <a:t>IEEE SA Copyright FAQs</a:t>
            </a:r>
          </a:p>
          <a:p>
            <a:pPr marL="1325880" lvl="3" indent="-228600">
              <a:buSzPct val="150000"/>
            </a:pPr>
            <a:r>
              <a:rPr lang="en-US" dirty="0">
                <a:hlinkClick r:id="rId5"/>
              </a:rPr>
              <a:t>http://standards.ieee.org/faqs/copyrights.html/</a:t>
            </a:r>
            <a:endParaRPr lang="en-US" dirty="0"/>
          </a:p>
          <a:p>
            <a:pPr marL="960120" lvl="2" indent="-228600">
              <a:buSzPct val="150000"/>
            </a:pPr>
            <a:r>
              <a:rPr lang="en-US" dirty="0"/>
              <a:t>IEEE SA Best Practices for IEEE Standards Development </a:t>
            </a:r>
          </a:p>
          <a:p>
            <a:pPr marL="1325880" lvl="3" indent="-228600">
              <a:buSzPct val="150000"/>
            </a:pPr>
            <a:r>
              <a:rPr lang="en-US" dirty="0">
                <a:hlinkClick r:id="rId6"/>
              </a:rPr>
              <a:t>http://</a:t>
            </a:r>
            <a:r>
              <a:rPr lang="en-US" dirty="0" smtClean="0">
                <a:hlinkClick r:id="rId6"/>
              </a:rPr>
              <a:t>standards.ieee.org/develop/policies/best_practices_for_ieee_standards_development_051215.pdf</a:t>
            </a:r>
            <a:endParaRPr lang="en-US" dirty="0"/>
          </a:p>
          <a:p>
            <a:pPr marL="960120" lvl="2" indent="-228600">
              <a:buSzPct val="150000"/>
            </a:pPr>
            <a:r>
              <a:rPr lang="en-US" dirty="0"/>
              <a:t>Distribution of Draft Standards (see 6.1.3 of the SASB Operations Manual)</a:t>
            </a:r>
          </a:p>
          <a:p>
            <a:pPr marL="1325880" lvl="3" indent="-228600">
              <a:buSzPct val="150000"/>
            </a:pPr>
            <a:r>
              <a:rPr lang="en-US" dirty="0">
                <a:hlinkClick r:id="rId3"/>
              </a:rPr>
              <a:t>https://standards.ieee.org/about/policies/opman/sect6.html</a:t>
            </a:r>
            <a:endParaRPr lang="en-US" dirty="0"/>
          </a:p>
          <a:p>
            <a:pPr marL="960120" lvl="2" indent="-228600">
              <a:buSzPct val="150000"/>
            </a:pPr>
            <a:endParaRPr lang="en-US" altLang="en-US" sz="1280" dirty="0"/>
          </a:p>
        </p:txBody>
      </p:sp>
      <p:sp>
        <p:nvSpPr>
          <p:cNvPr id="4" name="Slide Number Placeholder 3">
            <a:extLst>
              <a:ext uri="{FF2B5EF4-FFF2-40B4-BE49-F238E27FC236}">
                <a16:creationId xmlns:a16="http://schemas.microsoft.com/office/drawing/2014/main" xmlns="" id="{55A750C8-A4EC-EF46-8EBE-2438A1154D1B}"/>
              </a:ext>
            </a:extLst>
          </p:cNvPr>
          <p:cNvSpPr>
            <a:spLocks noGrp="1"/>
          </p:cNvSpPr>
          <p:nvPr>
            <p:ph type="sldNum" idx="12"/>
          </p:nvPr>
        </p:nvSpPr>
        <p:spPr/>
        <p:txBody>
          <a:bodyPr/>
          <a:lstStyle/>
          <a:p>
            <a:fld id="{A3979A82-1A5E-4C7B-AFC0-111CA6C3130A}" type="slidenum">
              <a:rPr lang="en-US" altLang="en-US" smtClean="0"/>
              <a:pPr/>
              <a:t>11</a:t>
            </a:fld>
            <a:endParaRPr lang="en-US" altLang="en-US"/>
          </a:p>
        </p:txBody>
      </p:sp>
      <p:sp>
        <p:nvSpPr>
          <p:cNvPr id="6" name="Footer Placeholder 5"/>
          <p:cNvSpPr>
            <a:spLocks noGrp="1"/>
          </p:cNvSpPr>
          <p:nvPr>
            <p:ph type="ftr" idx="14"/>
          </p:nvPr>
        </p:nvSpPr>
        <p:spPr/>
        <p:txBody>
          <a:bodyPr/>
          <a:lstStyle/>
          <a:p>
            <a:r>
              <a:rPr lang="en-GB" smtClean="0"/>
              <a:t>Benjamin Rolfe BCA/MERL</a:t>
            </a:r>
            <a:endParaRPr lang="en-GB" dirty="0"/>
          </a:p>
        </p:txBody>
      </p:sp>
      <p:sp>
        <p:nvSpPr>
          <p:cNvPr id="5" name="Date Placeholder 4"/>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27101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1"/>
            <a:ext cx="8288868" cy="838200"/>
          </a:xfrm>
        </p:spPr>
        <p:txBody>
          <a:bodyPr>
            <a:noAutofit/>
          </a:bodyPr>
          <a:lstStyle/>
          <a:p>
            <a:r>
              <a:rPr lang="en-US" sz="3200" dirty="0"/>
              <a:t>Participant behavior in IEEE-SA activities is </a:t>
            </a:r>
            <a:r>
              <a:rPr lang="en-US" sz="3200" dirty="0" smtClean="0"/>
              <a:t>guided by </a:t>
            </a:r>
            <a:r>
              <a:rPr lang="en-US" sz="3200" dirty="0"/>
              <a:t>the IEEE Codes of Ethics &amp; Conduct</a:t>
            </a:r>
          </a:p>
        </p:txBody>
      </p:sp>
      <p:sp>
        <p:nvSpPr>
          <p:cNvPr id="3" name="Content Placeholder 2"/>
          <p:cNvSpPr>
            <a:spLocks noGrp="1"/>
          </p:cNvSpPr>
          <p:nvPr>
            <p:ph idx="1"/>
          </p:nvPr>
        </p:nvSpPr>
        <p:spPr>
          <a:xfrm>
            <a:off x="731520" y="2318173"/>
            <a:ext cx="8288868" cy="4387427"/>
          </a:xfrm>
        </p:spPr>
        <p:txBody>
          <a:bodyPr/>
          <a:lstStyle/>
          <a:p>
            <a:pPr>
              <a:buFont typeface="Arial" panose="020B0604020202020204" pitchFamily="34" charset="0"/>
              <a:buChar char="•"/>
            </a:pPr>
            <a:r>
              <a:rPr lang="en-US" dirty="0"/>
              <a:t>All participants in IEEE-SA activities are expected to adhere to the </a:t>
            </a:r>
            <a:r>
              <a:rPr lang="en-US" dirty="0" smtClean="0"/>
              <a:t>core principles </a:t>
            </a:r>
            <a:r>
              <a:rPr lang="en-US" dirty="0"/>
              <a:t>underlying the:</a:t>
            </a:r>
          </a:p>
          <a:p>
            <a:pPr lvl="1">
              <a:buFont typeface="Arial" panose="020B0604020202020204" pitchFamily="34" charset="0"/>
              <a:buChar char="•"/>
            </a:pPr>
            <a:r>
              <a:rPr lang="en-US" sz="1440" dirty="0">
                <a:hlinkClick r:id="rId2"/>
              </a:rPr>
              <a:t>IEEE Code of Ethics</a:t>
            </a:r>
            <a:endParaRPr lang="en-US" sz="1440" dirty="0"/>
          </a:p>
          <a:p>
            <a:pPr lvl="1">
              <a:buFont typeface="Arial" panose="020B0604020202020204" pitchFamily="34" charset="0"/>
              <a:buChar char="•"/>
            </a:pPr>
            <a:r>
              <a:rPr lang="en-US" sz="1440" dirty="0">
                <a:hlinkClick r:id="rId3"/>
              </a:rPr>
              <a:t>IEEE Code of Conduct</a:t>
            </a:r>
            <a:endParaRPr lang="en-US" sz="1440" dirty="0"/>
          </a:p>
          <a:p>
            <a:pPr>
              <a:buFont typeface="Arial" panose="020B0604020202020204" pitchFamily="34" charset="0"/>
              <a:buChar char="•"/>
            </a:pPr>
            <a:r>
              <a:rPr lang="en-US" dirty="0" smtClean="0"/>
              <a:t>The </a:t>
            </a:r>
            <a:r>
              <a:rPr lang="en-US" dirty="0"/>
              <a:t>core principles of the IEEE Codes of Ethics &amp; Conduct are to:</a:t>
            </a:r>
          </a:p>
          <a:p>
            <a:pPr lvl="1">
              <a:buFont typeface="Arial" panose="020B0604020202020204" pitchFamily="34" charset="0"/>
              <a:buChar char="•"/>
            </a:pPr>
            <a:r>
              <a:rPr lang="en-US" sz="1440" dirty="0"/>
              <a:t>Uphold the highest standards of integrity, responsible behavior, and ethical and professional conduct</a:t>
            </a:r>
          </a:p>
          <a:p>
            <a:pPr lvl="1">
              <a:buFont typeface="Arial" panose="020B0604020202020204" pitchFamily="34" charset="0"/>
              <a:buChar char="•"/>
            </a:pPr>
            <a:r>
              <a:rPr lang="en-US" sz="1440" dirty="0"/>
              <a:t>Treat people fairly and with respect, to not engage in harassment, discrimination, or retaliation, and to protect people's privacy.</a:t>
            </a:r>
          </a:p>
          <a:p>
            <a:pPr lvl="1">
              <a:buFont typeface="Arial" panose="020B0604020202020204" pitchFamily="34" charset="0"/>
              <a:buChar char="•"/>
            </a:pPr>
            <a:r>
              <a:rPr lang="en-US" sz="1440" dirty="0"/>
              <a:t>Avoid injuring others, their property, reputation, or employment by false or malicious action</a:t>
            </a:r>
          </a:p>
          <a:p>
            <a:pPr>
              <a:buFont typeface="Arial" panose="020B0604020202020204" pitchFamily="34" charset="0"/>
              <a:buChar char="•"/>
            </a:pPr>
            <a:r>
              <a:rPr lang="en-US" dirty="0" smtClean="0"/>
              <a:t>The </a:t>
            </a:r>
            <a:r>
              <a:rPr lang="en-US" dirty="0"/>
              <a:t>most recent versions of these Codes are available at</a:t>
            </a:r>
          </a:p>
          <a:p>
            <a:pPr lvl="1">
              <a:buFont typeface="Arial" panose="020B0604020202020204" pitchFamily="34" charset="0"/>
              <a:buChar char="•"/>
            </a:pPr>
            <a:r>
              <a:rPr lang="en-US" sz="1440" dirty="0">
                <a:hlinkClick r:id="rId4"/>
              </a:rPr>
              <a:t>http://www.ieee.org/about/corporate/governance</a:t>
            </a:r>
            <a:endParaRPr lang="en-US" sz="144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15958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858864"/>
            <a:ext cx="8288868" cy="1136227"/>
          </a:xfrm>
        </p:spPr>
        <p:txBody>
          <a:bodyPr>
            <a:normAutofit fontScale="90000"/>
          </a:bodyPr>
          <a:lstStyle/>
          <a:p>
            <a:r>
              <a:rPr lang="en-US" dirty="0"/>
              <a:t>Participants in the IEEE-SA “individual process” </a:t>
            </a:r>
            <a:r>
              <a:rPr lang="en-US" dirty="0" smtClean="0"/>
              <a:t>shall act </a:t>
            </a:r>
            <a:r>
              <a:rPr lang="en-US" dirty="0"/>
              <a:t>independently of others, including employers</a:t>
            </a:r>
          </a:p>
        </p:txBody>
      </p:sp>
      <p:sp>
        <p:nvSpPr>
          <p:cNvPr id="3" name="Content Placeholder 2"/>
          <p:cNvSpPr>
            <a:spLocks noGrp="1"/>
          </p:cNvSpPr>
          <p:nvPr>
            <p:ph idx="1"/>
          </p:nvPr>
        </p:nvSpPr>
        <p:spPr>
          <a:xfrm>
            <a:off x="725085" y="2470573"/>
            <a:ext cx="8288868" cy="4387427"/>
          </a:xfrm>
        </p:spPr>
        <p:txBody>
          <a:bodyPr/>
          <a:lstStyle/>
          <a:p>
            <a:pPr>
              <a:buFont typeface="Arial" panose="020B0604020202020204" pitchFamily="34" charset="0"/>
              <a:buChar char="•"/>
            </a:pPr>
            <a:r>
              <a:rPr lang="en-US" sz="1600" dirty="0"/>
              <a:t>The </a:t>
            </a:r>
            <a:r>
              <a:rPr lang="en-US" sz="1600" dirty="0">
                <a:hlinkClick r:id="rId2"/>
              </a:rPr>
              <a:t>IEEE-SA Standards Board Bylaws </a:t>
            </a:r>
            <a:r>
              <a:rPr lang="en-US" sz="1600" dirty="0"/>
              <a:t>require that “participants in the IEEE standards development individual process shall act based on their qualifications and experience”</a:t>
            </a:r>
          </a:p>
          <a:p>
            <a:pPr>
              <a:buFont typeface="Arial" panose="020B0604020202020204" pitchFamily="34" charset="0"/>
              <a:buChar char="•"/>
            </a:pPr>
            <a:r>
              <a:rPr lang="en-US" sz="1600" dirty="0"/>
              <a:t>This means participants:</a:t>
            </a:r>
          </a:p>
          <a:p>
            <a:pPr lvl="1">
              <a:buFont typeface="Arial" panose="020B0604020202020204" pitchFamily="34" charset="0"/>
              <a:buChar char="•"/>
            </a:pPr>
            <a:r>
              <a:rPr lang="en-US" sz="1440" b="1" dirty="0">
                <a:solidFill>
                  <a:srgbClr val="00B050"/>
                </a:solidFill>
              </a:rPr>
              <a:t>Shall act &amp; vote </a:t>
            </a:r>
            <a:r>
              <a:rPr lang="en-US" sz="1440" dirty="0"/>
              <a:t>based on their personal &amp; independent opinions derived from their expertise, knowledge, and qualifications</a:t>
            </a:r>
          </a:p>
          <a:p>
            <a:pPr lvl="1">
              <a:buFont typeface="Arial" panose="020B0604020202020204" pitchFamily="34" charset="0"/>
              <a:buChar char="•"/>
            </a:pPr>
            <a:r>
              <a:rPr lang="en-US" sz="1440" b="1" dirty="0">
                <a:solidFill>
                  <a:srgbClr val="FF0000"/>
                </a:solidFill>
              </a:rPr>
              <a:t>Shall not act or vote </a:t>
            </a:r>
            <a:r>
              <a:rPr lang="en-US" sz="144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440" b="1" dirty="0">
                <a:solidFill>
                  <a:srgbClr val="FF0000"/>
                </a:solidFill>
              </a:rPr>
              <a:t>Shall not direct </a:t>
            </a:r>
            <a:r>
              <a:rPr lang="en-US" sz="144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1600" dirty="0"/>
              <a:t>By participating in standards activities using the “</a:t>
            </a:r>
            <a:r>
              <a:rPr lang="en-US" sz="1600" i="1" dirty="0"/>
              <a:t>individual process</a:t>
            </a:r>
            <a:r>
              <a:rPr lang="en-US" sz="16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389986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936413"/>
            <a:ext cx="8288868" cy="1136227"/>
          </a:xfrm>
        </p:spPr>
        <p:txBody>
          <a:bodyPr>
            <a:normAutofit fontScale="90000"/>
          </a:bodyPr>
          <a:lstStyle/>
          <a:p>
            <a:r>
              <a:rPr lang="en-US" dirty="0"/>
              <a:t>IEEE-SA standards activities shall allow the fair </a:t>
            </a:r>
            <a:r>
              <a:rPr lang="en-US" dirty="0" smtClean="0"/>
              <a:t>&amp; equitable </a:t>
            </a:r>
            <a:r>
              <a:rPr lang="en-US" dirty="0"/>
              <a:t>consideration of all </a:t>
            </a:r>
            <a:r>
              <a:rPr lang="en-US" dirty="0" smtClean="0"/>
              <a:t>viewpoints</a:t>
            </a:r>
            <a:endParaRPr lang="en-US" dirty="0"/>
          </a:p>
        </p:txBody>
      </p:sp>
      <p:sp>
        <p:nvSpPr>
          <p:cNvPr id="3" name="Content Placeholder 2"/>
          <p:cNvSpPr>
            <a:spLocks noGrp="1"/>
          </p:cNvSpPr>
          <p:nvPr>
            <p:ph idx="1"/>
          </p:nvPr>
        </p:nvSpPr>
        <p:spPr>
          <a:xfrm>
            <a:off x="746421" y="2362200"/>
            <a:ext cx="8288868" cy="4387427"/>
          </a:xfrm>
        </p:spPr>
        <p:txBody>
          <a:bodyPr>
            <a:normAutofit fontScale="92500" lnSpcReduction="10000"/>
          </a:bodyPr>
          <a:lstStyle/>
          <a:p>
            <a:pPr>
              <a:buFont typeface="Arial" panose="020B0604020202020204" pitchFamily="34" charset="0"/>
              <a:buChar char="•"/>
            </a:pPr>
            <a:r>
              <a:rPr lang="en-US" dirty="0"/>
              <a:t>The </a:t>
            </a:r>
            <a:r>
              <a:rPr lang="en-US" dirty="0">
                <a:hlinkClick r:id="rId3"/>
              </a:rPr>
              <a:t>IEEE-SA Standards Board Bylaws </a:t>
            </a:r>
            <a:r>
              <a:rPr lang="en-US" dirty="0" smtClean="0"/>
              <a:t>(</a:t>
            </a:r>
            <a:r>
              <a:rPr lang="en-US" dirty="0"/>
              <a:t>clause 5.2.1.3) specifies </a:t>
            </a:r>
            <a:r>
              <a:rPr lang="en-US" dirty="0" smtClean="0"/>
              <a:t>that “</a:t>
            </a:r>
            <a:r>
              <a:rPr lang="en-US" i="1" dirty="0"/>
              <a:t>the standards development process shall not be dominated by </a:t>
            </a:r>
            <a:r>
              <a:rPr lang="en-US" i="1" dirty="0" smtClean="0"/>
              <a:t>any single </a:t>
            </a:r>
            <a:r>
              <a:rPr lang="en-US" i="1" dirty="0"/>
              <a:t>interest category, individual, or organization</a:t>
            </a:r>
            <a:r>
              <a:rPr lang="en-US" dirty="0"/>
              <a:t>”</a:t>
            </a:r>
          </a:p>
          <a:p>
            <a:pPr lvl="1">
              <a:buFont typeface="Arial" panose="020B0604020202020204" pitchFamily="34" charset="0"/>
              <a:buChar char="•"/>
            </a:pPr>
            <a:r>
              <a:rPr lang="en-US" sz="1440" dirty="0"/>
              <a:t>This means no participant may exercise “</a:t>
            </a:r>
            <a:r>
              <a:rPr lang="en-US" sz="1440" i="1" dirty="0"/>
              <a:t>authority, leadership, or influence by reason of superior leverage, strength, or representation to the exclusion of fair and equitable consideration of other viewpoints</a:t>
            </a:r>
            <a:r>
              <a:rPr lang="en-US" sz="1440" dirty="0"/>
              <a:t>” or “</a:t>
            </a:r>
            <a:r>
              <a:rPr lang="en-US" sz="1440" i="1" dirty="0"/>
              <a:t>to hinder the progress of the standards development activity</a:t>
            </a:r>
            <a:r>
              <a:rPr lang="en-US" sz="1440" dirty="0"/>
              <a:t>”</a:t>
            </a:r>
          </a:p>
          <a:p>
            <a:pPr>
              <a:buFont typeface="Arial" panose="020B0604020202020204" pitchFamily="34" charset="0"/>
              <a:buChar char="•"/>
            </a:pPr>
            <a:r>
              <a:rPr lang="en-US" dirty="0" smtClean="0"/>
              <a:t>This </a:t>
            </a:r>
            <a:r>
              <a:rPr lang="en-US" dirty="0"/>
              <a:t>rule applies equally to those participating in a </a:t>
            </a:r>
            <a:r>
              <a:rPr lang="en-US" dirty="0" smtClean="0"/>
              <a:t>standards development </a:t>
            </a:r>
            <a:r>
              <a:rPr lang="en-US" dirty="0"/>
              <a:t>project and to that project’s leadership group</a:t>
            </a:r>
          </a:p>
          <a:p>
            <a:pPr>
              <a:buFont typeface="Arial" panose="020B0604020202020204" pitchFamily="34" charset="0"/>
              <a:buChar char="•"/>
            </a:pPr>
            <a:r>
              <a:rPr lang="en-US" dirty="0" smtClean="0"/>
              <a:t>Any </a:t>
            </a:r>
            <a:r>
              <a:rPr lang="en-US" dirty="0"/>
              <a:t>person who reasonably suspects that dominance is occurring in </a:t>
            </a:r>
            <a:r>
              <a:rPr lang="en-US" dirty="0" smtClean="0"/>
              <a:t>a standards </a:t>
            </a:r>
            <a:r>
              <a:rPr lang="en-US" dirty="0"/>
              <a:t>development project is encouraged to bring the issue to </a:t>
            </a:r>
            <a:r>
              <a:rPr lang="en-US" dirty="0" smtClean="0"/>
              <a:t>the attention </a:t>
            </a:r>
            <a:r>
              <a:rPr lang="en-US" dirty="0"/>
              <a:t>of the Standards Committee or the project’s IEEE-SA </a:t>
            </a:r>
            <a:r>
              <a:rPr lang="en-US" dirty="0" smtClean="0"/>
              <a:t>Program Manager</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73577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a:t>
            </a:r>
            <a:r>
              <a:rPr lang="en-US" dirty="0"/>
              <a:t>P</a:t>
            </a:r>
            <a:r>
              <a:rPr lang="en-US" dirty="0" smtClean="0"/>
              <a:t>olicy Documents</a:t>
            </a:r>
            <a:endParaRPr lang="en-US" dirty="0"/>
          </a:p>
        </p:txBody>
      </p:sp>
      <p:sp>
        <p:nvSpPr>
          <p:cNvPr id="3" name="Content Placeholder 2"/>
          <p:cNvSpPr>
            <a:spLocks noGrp="1"/>
          </p:cNvSpPr>
          <p:nvPr>
            <p:ph idx="1"/>
          </p:nvPr>
        </p:nvSpPr>
        <p:spPr>
          <a:xfrm>
            <a:off x="731521" y="2221992"/>
            <a:ext cx="8288867" cy="4407408"/>
          </a:xfrm>
        </p:spPr>
        <p:txBody>
          <a:bodyPr>
            <a:normAutofit fontScale="92500" lnSpcReduction="20000"/>
          </a:bodyPr>
          <a:lstStyle/>
          <a:p>
            <a:r>
              <a:rPr lang="en-US" dirty="0" smtClean="0"/>
              <a:t>IEEE Code of Ethics</a:t>
            </a:r>
          </a:p>
          <a:p>
            <a:pPr lvl="1"/>
            <a:r>
              <a:rPr lang="en-US" dirty="0" smtClean="0">
                <a:hlinkClick r:id="rId3"/>
              </a:rPr>
              <a:t>http://www.ieee.org/about/corporate/governance/p7-8.html</a:t>
            </a:r>
            <a:r>
              <a:rPr lang="en-US" dirty="0" smtClean="0"/>
              <a:t> </a:t>
            </a:r>
          </a:p>
          <a:p>
            <a:r>
              <a:rPr lang="en-US" dirty="0" smtClean="0"/>
              <a:t>IEEE Standards Association (IEEE-SA) Affiliation FAQ</a:t>
            </a:r>
          </a:p>
          <a:p>
            <a:pPr lvl="1"/>
            <a:r>
              <a:rPr lang="en-US" dirty="0" smtClean="0">
                <a:hlinkClick r:id="rId4"/>
              </a:rPr>
              <a:t>http</a:t>
            </a:r>
            <a:r>
              <a:rPr lang="en-US" dirty="0">
                <a:hlinkClick r:id="rId4"/>
              </a:rPr>
              <a:t>://</a:t>
            </a:r>
            <a:r>
              <a:rPr lang="en-US" dirty="0" smtClean="0">
                <a:hlinkClick r:id="rId4"/>
              </a:rPr>
              <a:t>standards.ieee.org/faqs/affiliation.html</a:t>
            </a:r>
            <a:r>
              <a:rPr lang="en-US" dirty="0" smtClean="0"/>
              <a:t> </a:t>
            </a:r>
          </a:p>
          <a:p>
            <a:r>
              <a:rPr lang="en-US" dirty="0" smtClean="0"/>
              <a:t>Antitrust and </a:t>
            </a:r>
            <a:r>
              <a:rPr lang="en-US" dirty="0"/>
              <a:t>Competition </a:t>
            </a:r>
            <a:r>
              <a:rPr lang="en-US" dirty="0" smtClean="0"/>
              <a:t>Policy</a:t>
            </a:r>
          </a:p>
          <a:p>
            <a:pPr lvl="1"/>
            <a:r>
              <a:rPr lang="en-US" dirty="0" smtClean="0">
                <a:hlinkClick r:id="rId5"/>
              </a:rPr>
              <a:t>http</a:t>
            </a:r>
            <a:r>
              <a:rPr lang="en-US" dirty="0">
                <a:hlinkClick r:id="rId5"/>
              </a:rPr>
              <a:t>://</a:t>
            </a:r>
            <a:r>
              <a:rPr lang="en-US" dirty="0" smtClean="0">
                <a:hlinkClick r:id="rId5"/>
              </a:rPr>
              <a:t>standards.ieee.org/resources/antitrust-guidelines.pdf</a:t>
            </a:r>
            <a:r>
              <a:rPr lang="en-US" dirty="0" smtClean="0"/>
              <a:t>  </a:t>
            </a:r>
            <a:endParaRPr lang="en-US" dirty="0" smtClean="0">
              <a:hlinkClick r:id="rId6"/>
            </a:endParaRPr>
          </a:p>
          <a:p>
            <a:r>
              <a:rPr lang="en-US" dirty="0" smtClean="0"/>
              <a:t>Letter of Assurance Form</a:t>
            </a:r>
          </a:p>
          <a:p>
            <a:pPr lvl="1"/>
            <a:r>
              <a:rPr lang="en-US" dirty="0">
                <a:hlinkClick r:id="rId7"/>
              </a:rPr>
              <a:t>http://</a:t>
            </a:r>
            <a:r>
              <a:rPr lang="en-US" dirty="0" smtClean="0">
                <a:hlinkClick r:id="rId7"/>
              </a:rPr>
              <a:t>standards.ieee.org/develop/policies/bylaws/sect6-7.html#loa</a:t>
            </a:r>
            <a:r>
              <a:rPr lang="en-US" dirty="0" smtClean="0"/>
              <a:t> </a:t>
            </a:r>
          </a:p>
          <a:p>
            <a:pPr lvl="1"/>
            <a:r>
              <a:rPr lang="en-US" dirty="0" smtClean="0">
                <a:hlinkClick r:id="rId6"/>
              </a:rPr>
              <a:t>https</a:t>
            </a:r>
            <a:r>
              <a:rPr lang="en-US" dirty="0">
                <a:hlinkClick r:id="rId6"/>
              </a:rPr>
              <a:t>://development.standards.ieee.org/myproject/Public//mytools/mob/loa.pdf</a:t>
            </a:r>
            <a:endParaRPr lang="en-US" dirty="0" smtClean="0">
              <a:hlinkClick r:id="rId6"/>
            </a:endParaRPr>
          </a:p>
          <a:p>
            <a:r>
              <a:rPr lang="en-US" dirty="0" smtClean="0"/>
              <a:t>IEEE-SA Patent Committee FAQ &amp; Patent slides</a:t>
            </a:r>
          </a:p>
          <a:p>
            <a:pPr lvl="1"/>
            <a:r>
              <a:rPr lang="en-US" dirty="0" smtClean="0">
                <a:hlinkClick r:id="rId8"/>
              </a:rPr>
              <a:t>http</a:t>
            </a:r>
            <a:r>
              <a:rPr lang="en-US" dirty="0">
                <a:hlinkClick r:id="rId8"/>
              </a:rPr>
              <a:t>://</a:t>
            </a:r>
            <a:r>
              <a:rPr lang="en-US" dirty="0" smtClean="0">
                <a:hlinkClick r:id="rId8"/>
              </a:rPr>
              <a:t>standards.ieee.org/board/pat/faq.pdf</a:t>
            </a:r>
            <a:r>
              <a:rPr lang="en-US" dirty="0" smtClean="0"/>
              <a:t> and </a:t>
            </a:r>
            <a:r>
              <a:rPr lang="en-US" dirty="0" smtClean="0">
                <a:hlinkClick r:id="rId6"/>
              </a:rPr>
              <a:t>http</a:t>
            </a:r>
            <a:r>
              <a:rPr lang="en-US" dirty="0">
                <a:hlinkClick r:id="rId6"/>
              </a:rPr>
              <a:t>://</a:t>
            </a:r>
            <a:r>
              <a:rPr lang="en-US" dirty="0" smtClean="0">
                <a:hlinkClick r:id="rId6"/>
              </a:rPr>
              <a:t>standards.ieee.org/board/pat/pat-slideset.ppt</a:t>
            </a:r>
            <a:r>
              <a:rPr lang="en-US" dirty="0" smtClean="0"/>
              <a:t> </a:t>
            </a:r>
            <a:endParaRPr lang="en-US"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214347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Rules Documents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current version of the IEEE-SA Standards Board Bylaws is available at: </a:t>
            </a:r>
          </a:p>
          <a:p>
            <a:pPr lvl="1">
              <a:buNone/>
            </a:pPr>
            <a:r>
              <a:rPr lang="en-US" sz="1440" dirty="0">
                <a:hlinkClick r:id="rId3"/>
              </a:rPr>
              <a:t>http://standards.ieee.org/develop/policies/bylaws/index.html</a:t>
            </a:r>
            <a:r>
              <a:rPr lang="en-US" sz="1440" dirty="0"/>
              <a:t> (HTML version) </a:t>
            </a:r>
          </a:p>
          <a:p>
            <a:pPr lvl="1">
              <a:buNone/>
            </a:pPr>
            <a:r>
              <a:rPr lang="en-US" sz="1440" dirty="0">
                <a:hlinkClick r:id="rId4"/>
              </a:rPr>
              <a:t>http://standards.ieee.org/develop/policies/bylaws/sb_bylaws.pdf</a:t>
            </a:r>
            <a:r>
              <a:rPr lang="en-US" sz="1440" dirty="0"/>
              <a:t> (PDF version)</a:t>
            </a:r>
            <a:r>
              <a:rPr lang="en-US" sz="1120" dirty="0"/>
              <a:t> </a:t>
            </a:r>
          </a:p>
          <a:p>
            <a:pPr>
              <a:buNone/>
            </a:pPr>
            <a:r>
              <a:rPr lang="en-US" sz="1280" dirty="0"/>
              <a:t/>
            </a:r>
            <a:br>
              <a:rPr lang="en-US" sz="1280" dirty="0"/>
            </a:br>
            <a:endParaRPr lang="en-US" sz="1280" dirty="0"/>
          </a:p>
          <a:p>
            <a:r>
              <a:rPr lang="en-US" dirty="0" smtClean="0"/>
              <a:t>The current version of the IEEE-SA Standards Board Operations Manual is available at: </a:t>
            </a:r>
          </a:p>
          <a:p>
            <a:pPr lvl="1">
              <a:buNone/>
            </a:pPr>
            <a:r>
              <a:rPr lang="en-US" sz="1440" dirty="0">
                <a:hlinkClick r:id="rId5"/>
              </a:rPr>
              <a:t>http://standards.ieee.org/develop/policies/opman/index.html</a:t>
            </a:r>
            <a:r>
              <a:rPr lang="en-US" sz="1440" dirty="0"/>
              <a:t> (HTML version) </a:t>
            </a:r>
          </a:p>
          <a:p>
            <a:pPr lvl="1">
              <a:buNone/>
            </a:pPr>
            <a:r>
              <a:rPr lang="en-US" sz="1440" dirty="0">
                <a:hlinkClick r:id="rId6"/>
              </a:rPr>
              <a:t>http://standards.ieee.org/develop/policies/opman/sb_om.pdf</a:t>
            </a:r>
            <a:r>
              <a:rPr lang="en-US" sz="1440" dirty="0"/>
              <a:t> (PDF version) </a:t>
            </a:r>
            <a:endParaRPr lang="en-US" sz="1280"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174777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Ground Rules</a:t>
            </a:r>
            <a:endParaRPr lang="en-US" dirty="0"/>
          </a:p>
        </p:txBody>
      </p:sp>
      <p:sp>
        <p:nvSpPr>
          <p:cNvPr id="3" name="Content Placeholder 2"/>
          <p:cNvSpPr>
            <a:spLocks noGrp="1"/>
          </p:cNvSpPr>
          <p:nvPr>
            <p:ph idx="1"/>
          </p:nvPr>
        </p:nvSpPr>
        <p:spPr/>
        <p:txBody>
          <a:bodyPr/>
          <a:lstStyle/>
          <a:p>
            <a:pPr indent="-365760"/>
            <a:r>
              <a:rPr lang="en-US" dirty="0">
                <a:cs typeface="DejaVu Sans" pitchFamily="34" charset="0"/>
              </a:rPr>
              <a:t>Respect … give it, get it</a:t>
            </a:r>
          </a:p>
          <a:p>
            <a:pPr indent="-365760"/>
            <a:r>
              <a:rPr lang="en-US" dirty="0">
                <a:cs typeface="DejaVu Sans" pitchFamily="34" charset="0"/>
              </a:rPr>
              <a:t>NO product pitches</a:t>
            </a:r>
          </a:p>
          <a:p>
            <a:pPr indent="-365760"/>
            <a:r>
              <a:rPr lang="en-US" dirty="0">
                <a:cs typeface="DejaVu Sans" pitchFamily="34" charset="0"/>
              </a:rPr>
              <a:t>NO corporate pitches</a:t>
            </a:r>
          </a:p>
          <a:p>
            <a:pPr indent="-365760"/>
            <a:r>
              <a:rPr lang="en-US" dirty="0">
                <a:cs typeface="DejaVu Sans" pitchFamily="34" charset="0"/>
              </a:rPr>
              <a:t>NO prices</a:t>
            </a:r>
          </a:p>
          <a:p>
            <a:pPr indent="-365760"/>
            <a:r>
              <a:rPr lang="en-US" dirty="0">
                <a:cs typeface="DejaVu Sans" pitchFamily="34" charset="0"/>
              </a:rPr>
              <a:t>NO restrictive notices – </a:t>
            </a:r>
            <a:r>
              <a:rPr lang="en-US" dirty="0" smtClean="0">
                <a:cs typeface="DejaVu Sans" pitchFamily="34" charset="0"/>
              </a:rPr>
              <a:t>(no confidentially notices in email)</a:t>
            </a:r>
            <a:endParaRPr lang="en-US" dirty="0">
              <a:cs typeface="DejaVu Sans" pitchFamily="34" charset="0"/>
            </a:endParaRPr>
          </a:p>
          <a:p>
            <a:pPr indent="-365760"/>
            <a:r>
              <a:rPr lang="en-US" dirty="0">
                <a:cs typeface="DejaVu Sans" pitchFamily="34" charset="0"/>
              </a:rPr>
              <a:t>Presentations must be openly </a:t>
            </a:r>
            <a:r>
              <a:rPr lang="en-US" dirty="0" smtClean="0">
                <a:cs typeface="DejaVu Sans" pitchFamily="34" charset="0"/>
              </a:rPr>
              <a:t>available</a:t>
            </a:r>
            <a:endParaRPr lang="en-US" dirty="0">
              <a:cs typeface="DejaVu Sans" pitchFamily="34" charset="0"/>
            </a:endParaRP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97366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dirty="0" smtClean="0"/>
              <a:t>IEEE 802 Rules Documents </a:t>
            </a:r>
          </a:p>
        </p:txBody>
      </p:sp>
      <p:sp>
        <p:nvSpPr>
          <p:cNvPr id="8198" name="Rectangle 3"/>
          <p:cNvSpPr>
            <a:spLocks noGrp="1" noChangeArrowheads="1"/>
          </p:cNvSpPr>
          <p:nvPr>
            <p:ph idx="1"/>
          </p:nvPr>
        </p:nvSpPr>
        <p:spPr>
          <a:noFill/>
        </p:spPr>
        <p:txBody>
          <a:bodyPr/>
          <a:lstStyle/>
          <a:p>
            <a:r>
              <a:rPr lang="en-US" sz="1600" dirty="0"/>
              <a:t>IEEE 802 Policies &amp; Procedures (Approved June 2014)</a:t>
            </a:r>
          </a:p>
          <a:p>
            <a:pPr lvl="1"/>
            <a:r>
              <a:rPr lang="en-US" sz="1440" dirty="0">
                <a:hlinkClick r:id="rId3"/>
              </a:rPr>
              <a:t>http://standards.ieee.org/board/aud/LMSC.pdf</a:t>
            </a:r>
            <a:endParaRPr lang="en-US" sz="1440" dirty="0"/>
          </a:p>
          <a:p>
            <a:r>
              <a:rPr lang="en-US" sz="1600" dirty="0"/>
              <a:t>IEEE 802 Operations Manual (Approved 13 July 2018)</a:t>
            </a:r>
          </a:p>
          <a:p>
            <a:pPr lvl="1">
              <a:lnSpc>
                <a:spcPct val="80000"/>
              </a:lnSpc>
              <a:defRPr/>
            </a:pPr>
            <a:r>
              <a:rPr lang="en-US" altLang="en-US" sz="1440" dirty="0">
                <a:hlinkClick r:id="rId4"/>
              </a:rPr>
              <a:t>https://mentor.ieee.org/802-ec/dcn/17/ec-17-0090-22-0PNP-ieee-802-lmsc-operations-manual.pdf</a:t>
            </a:r>
            <a:r>
              <a:rPr lang="en-US" altLang="en-US" sz="1440" dirty="0"/>
              <a:t> </a:t>
            </a:r>
          </a:p>
          <a:p>
            <a:pPr>
              <a:lnSpc>
                <a:spcPct val="80000"/>
              </a:lnSpc>
              <a:defRPr/>
            </a:pPr>
            <a:r>
              <a:rPr lang="en-US" sz="1600" dirty="0"/>
              <a:t>IEEE 802 Working Group Policies &amp; Procedures (29 July 2016)</a:t>
            </a:r>
            <a:r>
              <a:rPr lang="en-US" altLang="en-US" sz="1600" dirty="0"/>
              <a:t> </a:t>
            </a:r>
          </a:p>
          <a:p>
            <a:pPr lvl="1"/>
            <a:r>
              <a:rPr lang="en-US" altLang="en-US" sz="1440" dirty="0">
                <a:hlinkClick r:id="rId5"/>
              </a:rPr>
              <a:t>http://www.ieee802.org/PNP/approved/IEEE_802_WG_PandP_v19.pdf</a:t>
            </a:r>
            <a:r>
              <a:rPr lang="en-US" altLang="en-US" sz="1440" dirty="0"/>
              <a:t> </a:t>
            </a:r>
          </a:p>
          <a:p>
            <a:r>
              <a:rPr lang="en-US" sz="1600" dirty="0"/>
              <a:t>IEEE 802 LMSC Chair's Guidelines (Approved 13 July 2018)</a:t>
            </a:r>
            <a:endParaRPr lang="en-US" sz="1600" dirty="0">
              <a:hlinkClick r:id="rId6"/>
            </a:endParaRPr>
          </a:p>
          <a:p>
            <a:pPr lvl="1"/>
            <a:r>
              <a:rPr lang="en-US" sz="1440" dirty="0">
                <a:hlinkClick r:id="rId7"/>
              </a:rPr>
              <a:t>https://mentor.ieee.org/802-ec/dcn/17/ec-17-0120-27-0PNP-ieee-802-lmsc-chairs-guidelines.pdf</a:t>
            </a:r>
            <a:r>
              <a:rPr lang="en-US" sz="1440" dirty="0"/>
              <a:t> </a:t>
            </a:r>
          </a:p>
          <a:p>
            <a:r>
              <a:rPr lang="en-US" sz="1600" dirty="0"/>
              <a:t>Participation in IEEE 802 Meetings</a:t>
            </a:r>
          </a:p>
          <a:p>
            <a:pPr lvl="1"/>
            <a:r>
              <a:rPr lang="en-US" sz="1440" u="sng" dirty="0">
                <a:hlinkClick r:id="rId8"/>
              </a:rPr>
              <a:t>https://mentor.ieee.org/802-ec/dcn/16/ec-16-0180-05-00EC-ieee-802-participation-slide.pptx</a:t>
            </a:r>
            <a:endParaRPr lang="en-US" sz="1440" u="sng" dirty="0"/>
          </a:p>
          <a:p>
            <a:pPr lvl="1"/>
            <a:endParaRPr lang="en-US" sz="1280" dirty="0"/>
          </a:p>
          <a:p>
            <a:r>
              <a:rPr lang="en-US" sz="1280" dirty="0"/>
              <a:t>Policies and Procedures hierarchy: </a:t>
            </a:r>
            <a:r>
              <a:rPr lang="en-US" sz="1280" b="0" dirty="0">
                <a:hlinkClick r:id="rId9"/>
              </a:rPr>
              <a:t>http://www.ieee802.org/11/Rules/rules.shtml</a:t>
            </a:r>
            <a:endParaRPr lang="en-US" sz="1280" b="0" dirty="0"/>
          </a:p>
          <a:p>
            <a:pPr marL="274320" lvl="1" indent="-274320">
              <a:buFontTx/>
              <a:buChar char="•"/>
            </a:pPr>
            <a:r>
              <a:rPr lang="en-US" altLang="en-US" sz="1280" b="1" dirty="0"/>
              <a:t>IEEE 802 Procedural document website: </a:t>
            </a:r>
            <a:r>
              <a:rPr lang="en-US" altLang="en-US" sz="1280" dirty="0">
                <a:hlinkClick r:id="rId10"/>
              </a:rPr>
              <a:t>http://www.ieee802.org/devdocs.shtml</a:t>
            </a:r>
            <a:r>
              <a:rPr lang="en-US" altLang="en-US" sz="1280" dirty="0"/>
              <a:t> </a:t>
            </a:r>
          </a:p>
          <a:p>
            <a:endParaRPr lang="en-US" dirty="0" smtClean="0"/>
          </a:p>
          <a:p>
            <a:pPr lvl="1"/>
            <a:endParaRPr lang="en-US" sz="1440" dirty="0"/>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8195" name="Footer Placeholder 4"/>
          <p:cNvSpPr>
            <a:spLocks noGrp="1"/>
          </p:cNvSpPr>
          <p:nvPr>
            <p:ph type="ftr" idx="14"/>
          </p:nvPr>
        </p:nvSpPr>
        <p:spPr>
          <a:prstGeom prst="rect">
            <a:avLst/>
          </a:prstGeom>
          <a:noFill/>
        </p:spPr>
        <p:txBody>
          <a:bodyPr/>
          <a:lstStyle/>
          <a:p>
            <a:r>
              <a:rPr lang="en-US" smtClean="0"/>
              <a:t>Benjamin Rolfe BCA/MERL</a:t>
            </a:r>
            <a:endParaRPr lang="en-US"/>
          </a:p>
        </p:txBody>
      </p:sp>
      <p:sp>
        <p:nvSpPr>
          <p:cNvPr id="8194" name="Date Placeholder 3"/>
          <p:cNvSpPr>
            <a:spLocks noGrp="1"/>
          </p:cNvSpPr>
          <p:nvPr>
            <p:ph type="dt" idx="15"/>
          </p:nvPr>
        </p:nvSpPr>
        <p:spPr>
          <a:prstGeom prst="rect">
            <a:avLst/>
          </a:prstGeom>
          <a:noFill/>
        </p:spPr>
        <p:txBody>
          <a:bodyPr/>
          <a:lstStyle/>
          <a:p>
            <a:r>
              <a:rPr lang="en-US" smtClean="0"/>
              <a:t>October 2020</a:t>
            </a:r>
            <a:endParaRPr lang="en-US"/>
          </a:p>
        </p:txBody>
      </p:sp>
    </p:spTree>
    <p:extLst>
      <p:ext uri="{BB962C8B-B14F-4D97-AF65-F5344CB8AC3E}">
        <p14:creationId xmlns:p14="http://schemas.microsoft.com/office/powerpoint/2010/main" val="3955237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802.19 Operations Manual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ieee802.org/19/pub/IEEE%20802.19%20Operations%20Manual.pdf</a:t>
            </a:r>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87978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 xmlns:a16="http://schemas.microsoft.com/office/drawing/2014/main"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14 2020</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661" t="14363" r="30411" b="24855"/>
          <a:stretch/>
        </p:blipFill>
        <p:spPr>
          <a:xfrm>
            <a:off x="2125134" y="2133600"/>
            <a:ext cx="5501640" cy="3775636"/>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
        <p:nvSpPr>
          <p:cNvPr id="8" name="TextBox 7"/>
          <p:cNvSpPr txBox="1"/>
          <p:nvPr/>
        </p:nvSpPr>
        <p:spPr>
          <a:xfrm>
            <a:off x="3539067" y="5933706"/>
            <a:ext cx="259080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892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 </a:t>
            </a:r>
            <a:r>
              <a:rPr lang="en-US" sz="3600" dirty="0" smtClean="0"/>
              <a:t>October 14, </a:t>
            </a:r>
            <a:r>
              <a:rPr lang="en-US" sz="3600" dirty="0" smtClean="0"/>
              <a:t>2020</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7" name="TextBox 6"/>
          <p:cNvSpPr txBox="1"/>
          <p:nvPr/>
        </p:nvSpPr>
        <p:spPr>
          <a:xfrm>
            <a:off x="743373" y="1981200"/>
            <a:ext cx="8476828" cy="2677656"/>
          </a:xfrm>
          <a:prstGeom prst="rect">
            <a:avLst/>
          </a:prstGeom>
          <a:noFill/>
        </p:spPr>
        <p:txBody>
          <a:bodyPr wrap="square" rtlCol="0">
            <a:spAutoFit/>
          </a:bodyPr>
          <a:lstStyle/>
          <a:p>
            <a:pPr marL="457200" indent="-457200">
              <a:buFont typeface="Arial" panose="020B0604020202020204" pitchFamily="34" charset="0"/>
              <a:buChar char="•"/>
            </a:pP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Meeting preamble (the usual slides)</a:t>
            </a:r>
          </a:p>
          <a:p>
            <a:pPr marL="514350" indent="-514350">
              <a:buFont typeface="+mj-lt"/>
              <a:buAutoNum type="arabicPeriod"/>
            </a:pPr>
            <a:r>
              <a:rPr lang="en-US" sz="2400" dirty="0" smtClean="0">
                <a:solidFill>
                  <a:schemeClr val="accent2">
                    <a:lumMod val="75000"/>
                  </a:schemeClr>
                </a:solidFill>
              </a:rPr>
              <a:t>Ballot Results</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Comment Review and Resolution</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Virtual Plenary</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t>
            </a:r>
            <a:r>
              <a:rPr lang="en-US" dirty="0" err="1" smtClean="0"/>
              <a:t>Plenar</a:t>
            </a:r>
            <a:endParaRPr lang="en-US" dirty="0"/>
          </a:p>
        </p:txBody>
      </p:sp>
      <p:sp>
        <p:nvSpPr>
          <p:cNvPr id="3" name="Content Placeholder 2"/>
          <p:cNvSpPr>
            <a:spLocks noGrp="1"/>
          </p:cNvSpPr>
          <p:nvPr>
            <p:ph idx="1"/>
          </p:nvPr>
        </p:nvSpPr>
        <p:spPr/>
        <p:txBody>
          <a:bodyPr/>
          <a:lstStyle/>
          <a:p>
            <a:r>
              <a:rPr lang="en-US" b="0" dirty="0"/>
              <a:t>30 October 2020 </a:t>
            </a:r>
            <a:r>
              <a:rPr lang="en-US" b="0" dirty="0" smtClean="0"/>
              <a:t>to </a:t>
            </a:r>
            <a:r>
              <a:rPr lang="en-US" b="0" dirty="0"/>
              <a:t>13 November </a:t>
            </a:r>
            <a:r>
              <a:rPr lang="en-US" b="0" dirty="0" smtClean="0"/>
              <a:t>2020</a:t>
            </a:r>
          </a:p>
          <a:p>
            <a:r>
              <a:rPr lang="en-US" b="0" dirty="0"/>
              <a:t>Calendar: </a:t>
            </a:r>
            <a:r>
              <a:rPr lang="en-US" b="0" dirty="0">
                <a:hlinkClick r:id="rId2"/>
              </a:rPr>
              <a:t>https://</a:t>
            </a:r>
            <a:r>
              <a:rPr lang="en-US" b="0" dirty="0" smtClean="0">
                <a:hlinkClick r:id="rId2"/>
              </a:rPr>
              <a:t>grouper.ieee.org/groups/802/802tele_calendar.html</a:t>
            </a:r>
            <a:endParaRPr lang="en-US" b="0" dirty="0" smtClean="0"/>
          </a:p>
          <a:p>
            <a:r>
              <a:rPr lang="en-US" b="0" smtClean="0"/>
              <a:t>Current TG </a:t>
            </a:r>
            <a:r>
              <a:rPr lang="en-US" b="0" dirty="0" smtClean="0"/>
              <a:t>Plan:  2 Meetings, usual time slots</a:t>
            </a:r>
          </a:p>
          <a:p>
            <a:r>
              <a:rPr lang="en-US" b="0" dirty="0" smtClean="0"/>
              <a:t>Can add time slots during plenary as needed</a:t>
            </a:r>
          </a:p>
          <a:p>
            <a:pPr lvl="1"/>
            <a:r>
              <a:rPr lang="en-US" dirty="0" smtClean="0"/>
              <a:t>Just like a normal plenary </a:t>
            </a:r>
          </a:p>
          <a:p>
            <a:pPr marL="0" indent="0">
              <a:buNone/>
            </a:pP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86103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2" name="Title 1"/>
          <p:cNvSpPr>
            <a:spLocks noGrp="1"/>
          </p:cNvSpPr>
          <p:nvPr>
            <p:ph type="title"/>
          </p:nvPr>
        </p:nvSpPr>
        <p:spPr>
          <a:solidFill>
            <a:schemeClr val="accent1">
              <a:lumMod val="20000"/>
              <a:lumOff val="80000"/>
            </a:schemeClr>
          </a:solidFill>
        </p:spPr>
        <p:txBody>
          <a:bodyPr/>
          <a:lstStyle/>
          <a:p>
            <a:r>
              <a:rPr lang="en-US" dirty="0" smtClean="0"/>
              <a:t>Any Other Business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207" y="2209800"/>
            <a:ext cx="4877493" cy="3657600"/>
          </a:xfrm>
          <a:prstGeom prst="rect">
            <a:avLst/>
          </a:prstGeom>
        </p:spPr>
      </p:pic>
    </p:spTree>
    <p:extLst>
      <p:ext uri="{BB962C8B-B14F-4D97-AF65-F5344CB8AC3E}">
        <p14:creationId xmlns:p14="http://schemas.microsoft.com/office/powerpoint/2010/main" val="28067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Preamble</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3" name="Rectangle 2"/>
          <p:cNvSpPr/>
          <p:nvPr/>
        </p:nvSpPr>
        <p:spPr>
          <a:xfrm>
            <a:off x="1180254" y="3200400"/>
            <a:ext cx="7391400" cy="482761"/>
          </a:xfrm>
          <a:prstGeom prst="rect">
            <a:avLst/>
          </a:prstGeom>
        </p:spPr>
        <p:txBody>
          <a:bodyPr wrap="square">
            <a:spAutoFit/>
          </a:bodyPr>
          <a:lstStyle/>
          <a:p>
            <a:pPr algn="ctr"/>
            <a:r>
              <a:rPr lang="en-US" dirty="0" smtClean="0">
                <a:solidFill>
                  <a:schemeClr val="tx1"/>
                </a:solidFill>
                <a:hlinkClick r:id="rId2" tooltip="IEEE 802 LMSC Meeting Slides"/>
              </a:rPr>
              <a:t>https</a:t>
            </a:r>
            <a:r>
              <a:rPr lang="en-US" dirty="0">
                <a:solidFill>
                  <a:schemeClr val="tx1"/>
                </a:solidFill>
                <a:hlinkClick r:id="rId2" tooltip="IEEE 802 LMSC Meeting Slides"/>
              </a:rPr>
              <a:t>://grouper.ieee.org/groups/802/sapolicies.shtml</a:t>
            </a:r>
            <a:endParaRPr lang="en-US" dirty="0">
              <a:solidFill>
                <a:schemeClr val="tx1"/>
              </a:solidFill>
            </a:endParaRPr>
          </a:p>
        </p:txBody>
      </p:sp>
      <p:sp>
        <p:nvSpPr>
          <p:cNvPr id="7" name="TextBox 6"/>
          <p:cNvSpPr txBox="1"/>
          <p:nvPr/>
        </p:nvSpPr>
        <p:spPr>
          <a:xfrm>
            <a:off x="1180254" y="2286000"/>
            <a:ext cx="7391400" cy="482761"/>
          </a:xfrm>
          <a:prstGeom prst="rect">
            <a:avLst/>
          </a:prstGeom>
          <a:solidFill>
            <a:schemeClr val="accent2"/>
          </a:solidFill>
        </p:spPr>
        <p:txBody>
          <a:bodyPr wrap="square" rtlCol="0">
            <a:spAutoFit/>
          </a:bodyPr>
          <a:lstStyle/>
          <a:p>
            <a:pPr algn="ctr"/>
            <a:r>
              <a:rPr lang="en-US" dirty="0" smtClean="0">
                <a:latin typeface="Arial" panose="020B0604020202020204" pitchFamily="34" charset="0"/>
                <a:cs typeface="Arial" panose="020B0604020202020204" pitchFamily="34" charset="0"/>
              </a:rPr>
              <a:t>Meeting Slides can be found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vert="horz" wrap="square" lIns="72390" tIns="35560" rIns="72390" bIns="35560" numCol="1" anchor="ctr" anchorCtr="0" compatLnSpc="1">
            <a:prstTxWarp prst="textNoShape">
              <a:avLst/>
            </a:prstTxWarp>
          </a:bodyPr>
          <a:lstStyle/>
          <a:p>
            <a:r>
              <a:rPr lang="en-US" altLang="en-US" u="sng" dirty="0">
                <a:solidFill>
                  <a:schemeClr val="tx1"/>
                </a:solidFill>
                <a:latin typeface="Calibri" panose="020F0502020204030204" pitchFamily="34" charset="0"/>
                <a:cs typeface="Calibri" panose="020F0502020204030204" pitchFamily="34" charset="0"/>
              </a:rPr>
              <a:t>Instructions for the WG Chair</a:t>
            </a:r>
            <a:endParaRPr lang="en-US" altLang="en-US" u="sng" dirty="0">
              <a:latin typeface="Calibri" panose="020F0502020204030204" pitchFamily="34" charset="0"/>
              <a:cs typeface="Calibri" panose="020F0502020204030204" pitchFamily="34" charset="0"/>
            </a:endParaRPr>
          </a:p>
        </p:txBody>
      </p:sp>
      <p:sp>
        <p:nvSpPr>
          <p:cNvPr id="7170" name="Rectangle 1027"/>
          <p:cNvSpPr>
            <a:spLocks noGrp="1" noChangeArrowheads="1"/>
          </p:cNvSpPr>
          <p:nvPr>
            <p:ph idx="1"/>
          </p:nvPr>
        </p:nvSpPr>
        <p:spPr>
          <a:xfrm>
            <a:off x="304800" y="2131061"/>
            <a:ext cx="9083040" cy="3963670"/>
          </a:xfrm>
        </p:spPr>
        <p:txBody>
          <a:bodyPr vert="horz" wrap="square" lIns="72390" tIns="35560" rIns="72390" bIns="35560" numCol="1" anchor="t" anchorCtr="0" compatLnSpc="1">
            <a:prstTxWarp prst="textNoShape">
              <a:avLst/>
            </a:prstTxWarp>
          </a:bodyPr>
          <a:lstStyle/>
          <a:p>
            <a:pPr>
              <a:lnSpc>
                <a:spcPct val="80000"/>
              </a:lnSpc>
              <a:spcAft>
                <a:spcPct val="30000"/>
              </a:spcAft>
              <a:buFont typeface="Monotype Sorts"/>
              <a:buNone/>
            </a:pPr>
            <a:r>
              <a:rPr lang="en-US" altLang="en-US" sz="1440" dirty="0"/>
              <a:t>	</a:t>
            </a:r>
            <a:r>
              <a:rPr lang="en-US" altLang="en-US" sz="1600" dirty="0">
                <a:solidFill>
                  <a:schemeClr val="tx1"/>
                </a:solidFill>
                <a:cs typeface="Calibri" panose="020F0502020204030204" pitchFamily="34" charset="0"/>
              </a:rPr>
              <a:t>The IEEE-SA strongly recommends that at each WG meeting the chair or a designee:</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Show slides #1 through #4 of this presentation</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Advise the WG attendees that:</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IEEE’s patent policy is described in Clause 6 of the </a:t>
            </a:r>
            <a:r>
              <a:rPr lang="en-US" altLang="en-US" sz="1120" i="1" dirty="0">
                <a:solidFill>
                  <a:schemeClr val="tx1"/>
                </a:solidFill>
                <a:cs typeface="Calibri" panose="020F0502020204030204" pitchFamily="34" charset="0"/>
              </a:rPr>
              <a:t>IEEE-SA Standards Board Bylaws</a:t>
            </a:r>
            <a:r>
              <a:rPr lang="en-US" altLang="en-US" sz="1120" dirty="0">
                <a:solidFill>
                  <a:schemeClr val="tx1"/>
                </a:solidFill>
                <a:cs typeface="Calibri" panose="020F0502020204030204" pitchFamily="34" charset="0"/>
              </a:rPr>
              <a:t>;</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Early identification of patent claims which may be essential for the use of standards under development is strongly encouraged;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120" dirty="0">
                <a:solidFill>
                  <a:schemeClr val="tx1"/>
                </a:solidFill>
                <a:cs typeface="Calibri" panose="020F0502020204030204" pitchFamily="34" charset="0"/>
              </a:rPr>
            </a:br>
            <a:endParaRPr lang="en-US" altLang="en-US" sz="1280" dirty="0">
              <a:solidFill>
                <a:schemeClr val="tx1"/>
              </a:solidFill>
              <a:cs typeface="Calibri" panose="020F0502020204030204" pitchFamily="34" charset="0"/>
            </a:endParaRPr>
          </a:p>
          <a:p>
            <a:pPr lvl="1">
              <a:lnSpc>
                <a:spcPct val="2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Instruct the WG Secretary to record in the minutes of the relevant WG meeting:</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foregoing information was provided and that slides 1 through 4 (and this slide 0, if applicable) were shown;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nSpc>
                <a:spcPct val="80000"/>
              </a:lnSpc>
              <a:buSzPct val="150000"/>
              <a:buFont typeface="Arial" panose="020B0604020202020204" pitchFamily="34" charset="0"/>
              <a:buChar char="•"/>
            </a:pPr>
            <a:endParaRPr lang="en-US" altLang="en-US" sz="1120" dirty="0">
              <a:solidFill>
                <a:schemeClr val="tx1"/>
              </a:solidFill>
              <a:cs typeface="Calibri" panose="020F0502020204030204" pitchFamily="34" charset="0"/>
            </a:endParaRP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The WG Chair shall ensure that a request is made to any identified holders of potential essential patent claim(s) to complete and submit a Letter of Assurance.</a:t>
            </a: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It is recommended that the WG Chair review the guidance in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6.3.5 and in FAQs 14 and 15 on inclusion of potential Essential Patent Claims by incorporation or by reference. </a:t>
            </a:r>
          </a:p>
          <a:p>
            <a:pPr lvl="1">
              <a:lnSpc>
                <a:spcPct val="80000"/>
              </a:lnSpc>
              <a:spcBef>
                <a:spcPct val="5000"/>
              </a:spcBef>
              <a:buFont typeface="Monotype Sorts"/>
              <a:buNone/>
            </a:pPr>
            <a:endParaRPr lang="en-US" altLang="en-US" sz="1120" dirty="0">
              <a:solidFill>
                <a:schemeClr val="tx1"/>
              </a:solidFill>
              <a:cs typeface="Calibri" panose="020F0502020204030204" pitchFamily="34" charset="0"/>
            </a:endParaRPr>
          </a:p>
          <a:p>
            <a:pPr lvl="1">
              <a:lnSpc>
                <a:spcPct val="80000"/>
              </a:lnSpc>
              <a:spcBef>
                <a:spcPct val="5000"/>
              </a:spcBef>
              <a:buFont typeface="Monotype Sorts"/>
              <a:buNone/>
            </a:pPr>
            <a:r>
              <a:rPr lang="en-US" altLang="en-US" sz="1120" dirty="0">
                <a:solidFill>
                  <a:schemeClr val="tx1"/>
                </a:solidFill>
                <a:cs typeface="Calibri" panose="020F0502020204030204" pitchFamily="34" charset="0"/>
              </a:rPr>
              <a:t>	Note: </a:t>
            </a:r>
            <a:r>
              <a:rPr lang="en-US" altLang="en-US" sz="1120" b="1" dirty="0">
                <a:solidFill>
                  <a:schemeClr val="tx1"/>
                </a:solidFill>
                <a:cs typeface="Calibri" panose="020F0502020204030204" pitchFamily="34" charset="0"/>
              </a:rPr>
              <a:t>WG</a:t>
            </a:r>
            <a:r>
              <a:rPr lang="en-US" altLang="en-US" sz="1120" dirty="0">
                <a:solidFill>
                  <a:schemeClr val="tx1"/>
                </a:solidFill>
                <a:cs typeface="Calibri" panose="020F0502020204030204" pitchFamily="34" charset="0"/>
              </a:rPr>
              <a:t> includes Working Groups, Task Groups, and other standards-developing committees with a PAR approved by the IEEE-SA Standards Board.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7172" name="Rectangle 1028"/>
          <p:cNvSpPr>
            <a:spLocks noChangeArrowheads="1"/>
          </p:cNvSpPr>
          <p:nvPr/>
        </p:nvSpPr>
        <p:spPr bwMode="auto">
          <a:xfrm>
            <a:off x="1767840" y="731520"/>
            <a:ext cx="6217920" cy="85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560" b="1" u="sng"/>
          </a:p>
        </p:txBody>
      </p:sp>
      <p:sp>
        <p:nvSpPr>
          <p:cNvPr id="7173" name="Rectangle 1029"/>
          <p:cNvSpPr>
            <a:spLocks noChangeArrowheads="1"/>
          </p:cNvSpPr>
          <p:nvPr/>
        </p:nvSpPr>
        <p:spPr bwMode="auto">
          <a:xfrm>
            <a:off x="1524000" y="1584960"/>
            <a:ext cx="6766560" cy="445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440"/>
          </a:p>
        </p:txBody>
      </p:sp>
      <p:sp>
        <p:nvSpPr>
          <p:cNvPr id="7174" name="Text Box 1030"/>
          <p:cNvSpPr txBox="1">
            <a:spLocks noChangeArrowheads="1"/>
          </p:cNvSpPr>
          <p:nvPr/>
        </p:nvSpPr>
        <p:spPr bwMode="auto">
          <a:xfrm>
            <a:off x="1219201" y="6156960"/>
            <a:ext cx="158889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120" b="1" dirty="0">
                <a:solidFill>
                  <a:schemeClr val="tx1"/>
                </a:solidFill>
                <a:latin typeface="Times New Roman" panose="02020603050405020304" pitchFamily="18" charset="0"/>
              </a:rPr>
              <a:t>(Optional to be shown)</a:t>
            </a:r>
          </a:p>
        </p:txBody>
      </p:sp>
    </p:spTree>
    <p:extLst>
      <p:ext uri="{BB962C8B-B14F-4D97-AF65-F5344CB8AC3E}">
        <p14:creationId xmlns:p14="http://schemas.microsoft.com/office/powerpoint/2010/main" val="11953306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p:cNvSpPr>
            <a:spLocks noGrp="1" noChangeArrowheads="1"/>
          </p:cNvSpPr>
          <p:nvPr>
            <p:ph idx="1"/>
          </p:nvPr>
        </p:nvSpPr>
        <p:spPr/>
        <p:txBody>
          <a:bodyPr>
            <a:normAutofit lnSpcReduction="10000"/>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365760" lvl="1" indent="0" algn="ctr">
              <a:defRPr/>
            </a:pPr>
            <a:r>
              <a:rPr lang="en-US" altLang="en-US" sz="2560" b="1" dirty="0">
                <a:solidFill>
                  <a:schemeClr val="tx1"/>
                </a:solidFill>
                <a:cs typeface="Calibri" panose="020F0502020204030204" pitchFamily="34" charset="0"/>
              </a:rPr>
              <a:t>Early identification of holders of potential Essential Patent Claims is encouraged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8196" name="Text Box 1028"/>
          <p:cNvSpPr txBox="1">
            <a:spLocks noChangeArrowheads="1"/>
          </p:cNvSpPr>
          <p:nvPr/>
        </p:nvSpPr>
        <p:spPr bwMode="auto">
          <a:xfrm>
            <a:off x="743373" y="6389977"/>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#1</a:t>
            </a:r>
          </a:p>
        </p:txBody>
      </p:sp>
    </p:spTree>
    <p:extLst>
      <p:ext uri="{BB962C8B-B14F-4D97-AF65-F5344CB8AC3E}">
        <p14:creationId xmlns:p14="http://schemas.microsoft.com/office/powerpoint/2010/main" val="79107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p:cNvSpPr>
            <a:spLocks noGrp="1" noChangeArrowheads="1"/>
          </p:cNvSpPr>
          <p:nvPr>
            <p:ph idx="1"/>
          </p:nvPr>
        </p:nvSpPr>
        <p:spPr/>
        <p:txBody>
          <a:bodyPr/>
          <a:lstStyle/>
          <a:p>
            <a:pPr>
              <a:buSzPct val="150000"/>
              <a:buFont typeface="Arial" panose="020B0604020202020204" pitchFamily="34" charset="0"/>
              <a:buChar char="•"/>
              <a:defRPr/>
            </a:pPr>
            <a:r>
              <a:rPr lang="en-US" altLang="en-US" sz="1600" dirty="0">
                <a:solidFill>
                  <a:schemeClr val="tx1"/>
                </a:solidFill>
                <a:cs typeface="Calibri" pitchFamily="34" charset="0"/>
              </a:rPr>
              <a:t>Cause an LOA to be submitted to the IEEE-SA (patcom@ieee.org);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Provide the chair of this group with the identity of the holder(s) of any and all such claims as soon as possible;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Speak up now and respond to this Call for Potentially Essential Patents</a:t>
            </a:r>
          </a:p>
          <a:p>
            <a:pPr marL="0" indent="0">
              <a:defRPr/>
            </a:pPr>
            <a:r>
              <a:rPr lang="en-US" altLang="en-US" sz="1600" dirty="0">
                <a:solidFill>
                  <a:schemeClr val="tx1"/>
                </a:solidFill>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1600" dirty="0">
                <a:solidFill>
                  <a:schemeClr val="tx1"/>
                </a:solidFill>
                <a:cs typeface="Calibri" pitchFamily="34" charset="0"/>
              </a:rPr>
            </a:br>
            <a:endParaRPr lang="en-US" altLang="en-US" sz="1600" dirty="0">
              <a:solidFill>
                <a:schemeClr val="tx1"/>
              </a:solidFill>
              <a:cs typeface="Calibri" pitchFamily="34" charset="0"/>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9220" name="Text Box 6"/>
          <p:cNvSpPr txBox="1">
            <a:spLocks noChangeArrowheads="1"/>
          </p:cNvSpPr>
          <p:nvPr/>
        </p:nvSpPr>
        <p:spPr bwMode="auto">
          <a:xfrm>
            <a:off x="719328" y="643231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#2</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919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p:cNvSpPr>
            <a:spLocks noGrp="1" noChangeArrowheads="1"/>
          </p:cNvSpPr>
          <p:nvPr>
            <p:ph idx="1"/>
          </p:nvPr>
        </p:nvSpPr>
        <p:spPr>
          <a:xfrm>
            <a:off x="731521" y="1952417"/>
            <a:ext cx="8288867" cy="4524583"/>
          </a:xfrm>
        </p:spPr>
        <p:txBody>
          <a:bodyPr>
            <a:normAutofit/>
          </a:bodyPr>
          <a:lstStyle/>
          <a:p>
            <a:pPr>
              <a:lnSpc>
                <a:spcPct val="80000"/>
              </a:lnSpc>
              <a:spcAft>
                <a:spcPct val="40000"/>
              </a:spcAft>
              <a:buSzPct val="150000"/>
              <a:buFont typeface="Arial" panose="020B0604020202020204" pitchFamily="34" charset="0"/>
              <a:buChar char="•"/>
              <a:defRPr/>
            </a:pPr>
            <a:r>
              <a:rPr lang="en-US" altLang="en-US" sz="1600" dirty="0">
                <a:solidFill>
                  <a:schemeClr val="tx1"/>
                </a:solidFill>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280" dirty="0">
                <a:solidFill>
                  <a:schemeClr val="tx1"/>
                </a:solidFill>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840" dirty="0">
                <a:solidFill>
                  <a:schemeClr val="tx1"/>
                </a:solidFill>
                <a:cs typeface="Calibri" panose="020F0502020204030204" pitchFamily="34" charset="0"/>
              </a:rPr>
              <a:t>---------------------------------------------------------------   </a:t>
            </a:r>
            <a:endParaRPr lang="en-US" altLang="en-US" sz="1120" dirty="0">
              <a:solidFill>
                <a:schemeClr val="tx1"/>
              </a:solidFill>
              <a:cs typeface="Calibri" panose="020F0502020204030204" pitchFamily="34" charset="0"/>
            </a:endParaRPr>
          </a:p>
          <a:p>
            <a:pPr algn="ctr">
              <a:lnSpc>
                <a:spcPct val="80000"/>
              </a:lnSpc>
              <a:buFont typeface="Monotype Sorts"/>
              <a:buNone/>
              <a:defRPr/>
            </a:pPr>
            <a:r>
              <a:rPr lang="en-US" altLang="en-US" sz="1120" dirty="0">
                <a:solidFill>
                  <a:schemeClr val="tx1"/>
                </a:solidFill>
                <a:cs typeface="Calibri" panose="020F0502020204030204" pitchFamily="34" charset="0"/>
              </a:rPr>
              <a:t>For more details, see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clause 5.3.10 and </a:t>
            </a:r>
            <a:br>
              <a:rPr lang="en-US" altLang="en-US" sz="1120" dirty="0">
                <a:solidFill>
                  <a:schemeClr val="tx1"/>
                </a:solidFill>
                <a:cs typeface="Calibri" panose="020F0502020204030204" pitchFamily="34" charset="0"/>
              </a:rPr>
            </a:br>
            <a:r>
              <a:rPr lang="en-US" altLang="en-US" sz="1120" i="1" dirty="0">
                <a:solidFill>
                  <a:schemeClr val="tx1"/>
                </a:solidFill>
                <a:cs typeface="Calibri" panose="020F0502020204030204" pitchFamily="34" charset="0"/>
              </a:rPr>
              <a:t>Antitrust and Competition Policy: What You Need to Know </a:t>
            </a:r>
            <a:r>
              <a:rPr lang="en-US" altLang="en-US" sz="1120" dirty="0">
                <a:solidFill>
                  <a:schemeClr val="tx1"/>
                </a:solidFill>
                <a:cs typeface="Calibri" panose="020F0502020204030204" pitchFamily="34" charset="0"/>
              </a:rPr>
              <a:t>at http://standards.ieee.org/develop/policies/antitrust.pdf</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0244" name="Text Box 1028"/>
          <p:cNvSpPr txBox="1">
            <a:spLocks noChangeArrowheads="1"/>
          </p:cNvSpPr>
          <p:nvPr/>
        </p:nvSpPr>
        <p:spPr bwMode="auto">
          <a:xfrm>
            <a:off x="743373" y="647700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#3</a:t>
            </a:r>
          </a:p>
        </p:txBody>
      </p:sp>
    </p:spTree>
    <p:extLst>
      <p:ext uri="{BB962C8B-B14F-4D97-AF65-F5344CB8AC3E}">
        <p14:creationId xmlns:p14="http://schemas.microsoft.com/office/powerpoint/2010/main" val="426340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u="sng">
                <a:solidFill>
                  <a:schemeClr val="tx1"/>
                </a:solidFill>
                <a:latin typeface="Calibri" panose="020F0502020204030204" pitchFamily="34" charset="0"/>
                <a:cs typeface="Calibri" panose="020F0502020204030204" pitchFamily="34" charset="0"/>
              </a:rPr>
              <a:t>Patent-related information</a:t>
            </a:r>
            <a:endParaRPr lang="en-US" altLang="en-US" u="sng"/>
          </a:p>
        </p:txBody>
      </p:sp>
      <p:sp>
        <p:nvSpPr>
          <p:cNvPr id="5" name="Content Placeholder 4"/>
          <p:cNvSpPr>
            <a:spLocks noGrp="1"/>
          </p:cNvSpPr>
          <p:nvPr>
            <p:ph idx="1"/>
          </p:nvPr>
        </p:nvSpPr>
        <p:spPr/>
        <p:txBody>
          <a:bodyPr/>
          <a:lstStyle/>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The patent policy and the procedures used to execute that policy are documented in the:</a:t>
            </a: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Bylaws</a:t>
            </a:r>
            <a:r>
              <a:rPr lang="en-US" altLang="en-US" sz="1600" b="1" dirty="0">
                <a:solidFill>
                  <a:schemeClr val="tx1"/>
                </a:solidFill>
                <a:cs typeface="Calibri" panose="020F0502020204030204" pitchFamily="34" charset="0"/>
              </a:rPr>
              <a:t> </a:t>
            </a:r>
            <a:br>
              <a:rPr lang="en-US" altLang="en-US" sz="1600" b="1" dirty="0">
                <a:solidFill>
                  <a:schemeClr val="tx1"/>
                </a:solidFill>
                <a:cs typeface="Calibri" panose="020F0502020204030204" pitchFamily="34" charset="0"/>
              </a:rPr>
            </a:b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3"/>
              </a:rPr>
              <a:t>http://standards.ieee.org/develop/policies/bylaws/sect6-7.html#6</a:t>
            </a:r>
            <a:r>
              <a:rPr lang="en-US" altLang="en-US" sz="1280" b="1" dirty="0" smtClean="0">
                <a:solidFill>
                  <a:schemeClr val="tx1"/>
                </a:solidFill>
                <a:cs typeface="Calibri" panose="020F0502020204030204" pitchFamily="34" charset="0"/>
              </a:rPr>
              <a:t>)</a:t>
            </a:r>
            <a:endParaRPr lang="en-US" altLang="en-US" sz="1280" b="1" dirty="0">
              <a:solidFill>
                <a:schemeClr val="tx1"/>
              </a:solidFill>
              <a:cs typeface="Calibri" panose="020F0502020204030204" pitchFamily="34" charset="0"/>
            </a:endParaRP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Operations Manual</a:t>
            </a:r>
            <a:r>
              <a:rPr lang="en-US" altLang="en-US" sz="1600" b="1" dirty="0">
                <a:solidFill>
                  <a:schemeClr val="tx1"/>
                </a:solidFill>
                <a:cs typeface="Calibri" panose="020F0502020204030204" pitchFamily="34" charset="0"/>
              </a:rPr>
              <a:t> </a:t>
            </a: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4"/>
              </a:rPr>
              <a:t>http://</a:t>
            </a:r>
            <a:r>
              <a:rPr lang="en-US" altLang="en-US" sz="1280" b="1" dirty="0" smtClean="0">
                <a:solidFill>
                  <a:schemeClr val="tx1"/>
                </a:solidFill>
                <a:cs typeface="Calibri" panose="020F0502020204030204" pitchFamily="34" charset="0"/>
                <a:hlinkClick r:id="rId4"/>
              </a:rPr>
              <a:t>standards.ieee.org/develop/policies/opman/sect6.html#6.3</a:t>
            </a:r>
            <a:endParaRPr lang="en-US" altLang="en-US" sz="1280" b="1" dirty="0">
              <a:solidFill>
                <a:schemeClr val="tx1"/>
              </a:solidFill>
              <a:cs typeface="Calibri" panose="020F0502020204030204" pitchFamily="34" charset="0"/>
            </a:endParaRPr>
          </a:p>
          <a:p>
            <a:pPr lvl="1">
              <a:lnSpc>
                <a:spcPct val="90000"/>
              </a:lnSpc>
              <a:buFont typeface="Monotype Sorts"/>
              <a:buNone/>
            </a:pPr>
            <a:endParaRPr lang="en-US" altLang="en-US" dirty="0"/>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2560" b="1" dirty="0">
              <a:solidFill>
                <a:schemeClr val="tx1"/>
              </a:solidFill>
              <a:cs typeface="Calibri" panose="020F0502020204030204" pitchFamily="34" charset="0"/>
            </a:endParaRPr>
          </a:p>
          <a:p>
            <a:pPr lvl="1" algn="ctr">
              <a:lnSpc>
                <a:spcPct val="90000"/>
              </a:lnSpc>
              <a:spcBef>
                <a:spcPct val="0"/>
              </a:spcBef>
              <a:buFont typeface="Monotype Sorts"/>
              <a:buNone/>
            </a:pPr>
            <a:r>
              <a:rPr lang="en-US" altLang="en-US" sz="2560" b="1" dirty="0">
                <a:solidFill>
                  <a:schemeClr val="tx1"/>
                </a:solidFill>
                <a:cs typeface="Calibri" panose="020F0502020204030204" pitchFamily="34" charset="0"/>
              </a:rPr>
              <a:t>	If you have questions, contact the IEEE-SA Standards Board Patent Committee Administrator at patcom@ieee.org</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1267" name="Rectangle 3"/>
          <p:cNvSpPr>
            <a:spLocks noChangeArrowheads="1"/>
          </p:cNvSpPr>
          <p:nvPr/>
        </p:nvSpPr>
        <p:spPr bwMode="auto">
          <a:xfrm>
            <a:off x="1645920" y="1402080"/>
            <a:ext cx="658368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1920" b="1" u="sng">
              <a:latin typeface="Helvetica" panose="020B0604020202020204" pitchFamily="34" charset="0"/>
            </a:endParaRPr>
          </a:p>
        </p:txBody>
      </p:sp>
      <p:sp>
        <p:nvSpPr>
          <p:cNvPr id="11269" name="Text Box 7"/>
          <p:cNvSpPr txBox="1">
            <a:spLocks noChangeArrowheads="1"/>
          </p:cNvSpPr>
          <p:nvPr/>
        </p:nvSpPr>
        <p:spPr bwMode="auto">
          <a:xfrm>
            <a:off x="746421" y="6500709"/>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#4</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80704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35D6E-8E8E-F34A-B092-B630F318A70F}"/>
              </a:ext>
            </a:extLst>
          </p:cNvPr>
          <p:cNvSpPr>
            <a:spLocks noGrp="1"/>
          </p:cNvSpPr>
          <p:nvPr>
            <p:ph type="title"/>
          </p:nvPr>
        </p:nvSpPr>
        <p:spPr/>
        <p:txBody>
          <a:bodyPr>
            <a:normAutofit fontScale="90000"/>
          </a:bodyPr>
          <a:lstStyle/>
          <a:p>
            <a:r>
              <a:rPr lang="en-US" altLang="en-US" dirty="0"/>
              <a:t>Instructions for Chairs of </a:t>
            </a:r>
            <a:r>
              <a:rPr lang="en-US" altLang="en-US" dirty="0" smtClean="0"/>
              <a:t/>
            </a:r>
            <a:br>
              <a:rPr lang="en-US" altLang="en-US" dirty="0" smtClean="0"/>
            </a:br>
            <a:r>
              <a:rPr lang="en-US" altLang="en-US" dirty="0" smtClean="0"/>
              <a:t>standards </a:t>
            </a:r>
            <a:r>
              <a:rPr lang="en-US" altLang="en-US" dirty="0"/>
              <a:t>development activities</a:t>
            </a:r>
            <a:endParaRPr lang="en-US" dirty="0"/>
          </a:p>
        </p:txBody>
      </p:sp>
      <p:sp>
        <p:nvSpPr>
          <p:cNvPr id="3" name="Content Placeholder 2">
            <a:extLst>
              <a:ext uri="{FF2B5EF4-FFF2-40B4-BE49-F238E27FC236}">
                <a16:creationId xmlns:a16="http://schemas.microsoft.com/office/drawing/2014/main" xmlns=""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1706" dirty="0">
                <a:latin typeface="Montserrat" panose="00000500000000000000" pitchFamily="2" charset="0"/>
                <a:cs typeface="Calibri" pitchFamily="34" charset="0"/>
              </a:rPr>
              <a:t>At the beginning of each standards development meeting the chair or a designee is to:</a:t>
            </a:r>
          </a:p>
          <a:p>
            <a:pPr marL="365760" indent="-365760">
              <a:spcBef>
                <a:spcPts val="0"/>
              </a:spcBef>
              <a:spcAft>
                <a:spcPts val="0"/>
              </a:spcAft>
              <a:buClr>
                <a:srgbClr val="CC3300"/>
              </a:buClr>
              <a:buSzPct val="50000"/>
            </a:pPr>
            <a:endParaRPr lang="en-US" altLang="en-US" sz="2346" dirty="0">
              <a:cs typeface="Calibri" pitchFamily="34" charset="0"/>
            </a:endParaRPr>
          </a:p>
          <a:p>
            <a:pPr marL="1005840" lvl="2" indent="-274320">
              <a:buSzPct val="150000"/>
            </a:pPr>
            <a:r>
              <a:rPr lang="en-US" altLang="en-US" sz="1494" dirty="0"/>
              <a:t>Show the following slides (or provide them beforehand)</a:t>
            </a:r>
          </a:p>
          <a:p>
            <a:pPr marL="1005840" lvl="2" indent="-274320">
              <a:buSzPct val="150000"/>
            </a:pPr>
            <a:r>
              <a:rPr lang="en-US" altLang="en-US" sz="1494" dirty="0"/>
              <a:t>Advise the standards development group participants that: </a:t>
            </a:r>
          </a:p>
          <a:p>
            <a:pPr marL="1005840" lvl="2" indent="-274320">
              <a:buSzPct val="150000"/>
            </a:pPr>
            <a:r>
              <a:rPr lang="en-US" altLang="en-US" sz="1494" dirty="0"/>
              <a:t>IEEE SA’s copyright policy is described in Clause 7 of the IEEE SA Standards Board Bylaws and Clause 6.1 of the IEEE SA Standards Board Operations Manual;</a:t>
            </a:r>
          </a:p>
          <a:p>
            <a:pPr marL="1005840" lvl="2" indent="-274320">
              <a:buSzPct val="150000"/>
            </a:pPr>
            <a:r>
              <a:rPr lang="en-US" altLang="en-US" sz="1494" dirty="0"/>
              <a:t>Any material submitted during standards development, whether verbal, recorded, or in written form, is a Contribution and shall comply with the IEEE SA Copyright Policy; </a:t>
            </a:r>
          </a:p>
          <a:p>
            <a:pPr marL="1005840" lvl="2" indent="-274320">
              <a:buSzPct val="150000"/>
            </a:pPr>
            <a:r>
              <a:rPr lang="en-US" altLang="en-US" sz="1494" dirty="0"/>
              <a:t>Instruct the Secretary to record in the minutes of the relevant meeting: </a:t>
            </a:r>
          </a:p>
          <a:p>
            <a:pPr marL="1005840" lvl="2" indent="-274320">
              <a:buSzPct val="150000"/>
            </a:pPr>
            <a:r>
              <a:rPr lang="en-US" altLang="en-US" sz="1494"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xmlns="" id="{55A750C8-A4EC-EF46-8EBE-2438A1154D1B}"/>
              </a:ext>
            </a:extLst>
          </p:cNvPr>
          <p:cNvSpPr>
            <a:spLocks noGrp="1"/>
          </p:cNvSpPr>
          <p:nvPr>
            <p:ph type="sldNum" idx="12"/>
          </p:nvPr>
        </p:nvSpPr>
        <p:spPr/>
        <p:txBody>
          <a:bodyPr/>
          <a:lstStyle/>
          <a:p>
            <a:fld id="{A3979A82-1A5E-4C7B-AFC0-111CA6C3130A}" type="slidenum">
              <a:rPr lang="en-US" altLang="en-US" smtClean="0"/>
              <a:pPr/>
              <a:t>9</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637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13497</TotalTime>
  <Words>1830</Words>
  <Application>Microsoft Office PowerPoint</Application>
  <PresentationFormat>Custom</PresentationFormat>
  <Paragraphs>289</Paragraphs>
  <Slides>25</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Arial Unicode MS</vt:lpstr>
      <vt:lpstr>MS Gothic</vt:lpstr>
      <vt:lpstr>Arial</vt:lpstr>
      <vt:lpstr>Calibri</vt:lpstr>
      <vt:lpstr>Courier New</vt:lpstr>
      <vt:lpstr>DejaVu Sans</vt:lpstr>
      <vt:lpstr>Helvetica</vt:lpstr>
      <vt:lpstr>Monotype Sorts</vt:lpstr>
      <vt:lpstr>Montserrat</vt:lpstr>
      <vt:lpstr>Tahoma</vt:lpstr>
      <vt:lpstr>Times New Roman</vt:lpstr>
      <vt:lpstr>Office Theme</vt:lpstr>
      <vt:lpstr>Document</vt:lpstr>
      <vt:lpstr>Sub 1 GHz Task Group Meeting Slides</vt:lpstr>
      <vt:lpstr>Sub-1GHz Coexistence Task Group</vt:lpstr>
      <vt:lpstr>Meeting Preamble</vt:lpstr>
      <vt:lpstr>Instructions for the WG Chair</vt:lpstr>
      <vt:lpstr>Participants have a duty to inform the IEEE</vt:lpstr>
      <vt:lpstr>Ways to inform IEEE</vt:lpstr>
      <vt:lpstr>Other guidelines for IEEE WG meetings</vt:lpstr>
      <vt:lpstr>Patent-related information</vt:lpstr>
      <vt:lpstr>Instructions for Chairs of  standards development activities</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Policy Documents</vt:lpstr>
      <vt:lpstr>IEEE SA Rules Documents</vt:lpstr>
      <vt:lpstr>IEEE 802 Ground Rules</vt:lpstr>
      <vt:lpstr>IEEE 802 Rules Documents </vt:lpstr>
      <vt:lpstr>IEEE 802.19 Operations Manual</vt:lpstr>
      <vt:lpstr>October 14 2020</vt:lpstr>
      <vt:lpstr>Agenda – October 14, 2020</vt:lpstr>
      <vt:lpstr>Ballot Results</vt:lpstr>
      <vt:lpstr>Comment Summary</vt:lpstr>
      <vt:lpstr>Virtual Plenar</vt:lpstr>
      <vt:lpstr>Any Other Business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285</cp:revision>
  <cp:lastPrinted>2015-01-08T23:35:49Z</cp:lastPrinted>
  <dcterms:created xsi:type="dcterms:W3CDTF">2014-10-30T17:06:39Z</dcterms:created>
  <dcterms:modified xsi:type="dcterms:W3CDTF">2020-10-13T21:45:24Z</dcterms:modified>
</cp:coreProperties>
</file>