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21" r:id="rId22"/>
    <p:sldId id="322" r:id="rId23"/>
    <p:sldId id="319" r:id="rId24"/>
    <p:sldId id="314" r:id="rId2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74" d="100"/>
          <a:sy n="74" d="100"/>
        </p:scale>
        <p:origin x="902" y="7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8/18/2020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August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August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802.19-20/0016r12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August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2020-06-03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4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August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August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August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August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August </a:t>
            </a:r>
            <a:r>
              <a:rPr lang="en-US" sz="3600" dirty="0" smtClean="0"/>
              <a:t>19, </a:t>
            </a:r>
            <a:r>
              <a:rPr lang="en-US" sz="3600" dirty="0" smtClean="0"/>
              <a:t>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
        <p:nvSpPr>
          <p:cNvPr id="7" name="TextBox 6"/>
          <p:cNvSpPr txBox="1"/>
          <p:nvPr/>
        </p:nvSpPr>
        <p:spPr>
          <a:xfrm>
            <a:off x="743373" y="1981200"/>
            <a:ext cx="8476828" cy="2677656"/>
          </a:xfrm>
          <a:prstGeom prst="rect">
            <a:avLst/>
          </a:prstGeom>
          <a:noFill/>
        </p:spPr>
        <p:txBody>
          <a:bodyPr wrap="square" rtlCol="0">
            <a:spAutoFit/>
          </a:bodyPr>
          <a:lstStyle/>
          <a:p>
            <a:pPr marL="457200" indent="-457200">
              <a:buFont typeface="Arial" panose="020B0604020202020204" pitchFamily="34" charset="0"/>
              <a:buChar char="•"/>
            </a:pP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Meeting preamble (the usual slides)</a:t>
            </a:r>
          </a:p>
          <a:p>
            <a:pPr marL="514350" indent="-514350">
              <a:buFont typeface="+mj-lt"/>
              <a:buAutoNum type="arabicPeriod"/>
            </a:pPr>
            <a:r>
              <a:rPr lang="en-US" sz="2400" dirty="0" smtClean="0">
                <a:solidFill>
                  <a:schemeClr val="accent2">
                    <a:lumMod val="75000"/>
                  </a:schemeClr>
                </a:solidFill>
              </a:rPr>
              <a:t>Review </a:t>
            </a:r>
            <a:r>
              <a:rPr lang="en-US" sz="2400" dirty="0">
                <a:solidFill>
                  <a:schemeClr val="accent2">
                    <a:lumMod val="75000"/>
                  </a:schemeClr>
                </a:solidFill>
              </a:rPr>
              <a:t>and reminder of Working Group electronic motion</a:t>
            </a:r>
          </a:p>
          <a:p>
            <a:pPr marL="514350" indent="-514350">
              <a:buFont typeface="+mj-lt"/>
              <a:buAutoNum type="arabicPeriod"/>
            </a:pPr>
            <a:r>
              <a:rPr lang="en-US" sz="2400" dirty="0" smtClean="0">
                <a:solidFill>
                  <a:schemeClr val="accent2">
                    <a:lumMod val="75000"/>
                  </a:schemeClr>
                </a:solidFill>
              </a:rPr>
              <a:t>Reminder </a:t>
            </a:r>
            <a:r>
              <a:rPr lang="en-US" sz="2400" dirty="0">
                <a:solidFill>
                  <a:schemeClr val="accent2">
                    <a:lumMod val="75000"/>
                  </a:schemeClr>
                </a:solidFill>
              </a:rPr>
              <a:t>of Standards Association ballot invitation </a:t>
            </a:r>
          </a:p>
          <a:p>
            <a:pPr marL="514350" indent="-514350">
              <a:buFont typeface="+mj-lt"/>
              <a:buAutoNum type="arabicPeriod"/>
            </a:pPr>
            <a:r>
              <a:rPr lang="en-US" sz="2400" dirty="0" smtClean="0">
                <a:solidFill>
                  <a:schemeClr val="accent2">
                    <a:lumMod val="75000"/>
                  </a:schemeClr>
                </a:solidFill>
              </a:rPr>
              <a:t>Plan </a:t>
            </a:r>
            <a:r>
              <a:rPr lang="en-US" sz="2400" dirty="0">
                <a:solidFill>
                  <a:schemeClr val="accent2">
                    <a:lumMod val="75000"/>
                  </a:schemeClr>
                </a:solidFill>
              </a:rPr>
              <a:t>and schedule for Standards Association balloting</a:t>
            </a:r>
          </a:p>
          <a:p>
            <a:pPr marL="514350" indent="-514350">
              <a:buFont typeface="+mj-lt"/>
              <a:buAutoNum type="arabicPeriod"/>
            </a:pPr>
            <a:r>
              <a:rPr lang="en-US" sz="2400" dirty="0" smtClean="0">
                <a:solidFill>
                  <a:schemeClr val="accent2">
                    <a:lumMod val="75000"/>
                  </a:schemeClr>
                </a:solidFill>
              </a:rPr>
              <a:t>Any </a:t>
            </a:r>
            <a:r>
              <a:rPr lang="en-US" sz="2400" dirty="0">
                <a:solidFill>
                  <a:schemeClr val="accent2">
                    <a:lumMod val="75000"/>
                  </a:schemeClr>
                </a:solidFill>
              </a:rPr>
              <a:t>other business.</a:t>
            </a:r>
          </a:p>
          <a:p>
            <a:endParaRPr lang="en-US" sz="24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Working Group Electronic Motion</a:t>
            </a:r>
            <a:endParaRPr lang="en-US" dirty="0"/>
          </a:p>
        </p:txBody>
      </p:sp>
      <p:sp>
        <p:nvSpPr>
          <p:cNvPr id="3" name="Content Placeholder 2"/>
          <p:cNvSpPr>
            <a:spLocks noGrp="1"/>
          </p:cNvSpPr>
          <p:nvPr>
            <p:ph idx="1"/>
          </p:nvPr>
        </p:nvSpPr>
        <p:spPr/>
        <p:txBody>
          <a:bodyPr>
            <a:normAutofit/>
          </a:bodyPr>
          <a:lstStyle/>
          <a:p>
            <a:r>
              <a:rPr lang="en-US" dirty="0" smtClean="0"/>
              <a:t>To approve beginning SA ballot and confirm CSD</a:t>
            </a:r>
          </a:p>
          <a:p>
            <a:r>
              <a:rPr lang="en-US" dirty="0" err="1" smtClean="0"/>
              <a:t>ePoll</a:t>
            </a:r>
            <a:r>
              <a:rPr lang="en-US" dirty="0" smtClean="0"/>
              <a:t> open now</a:t>
            </a:r>
          </a:p>
          <a:p>
            <a:r>
              <a:rPr lang="en-US" dirty="0" smtClean="0"/>
              <a:t>Please vote</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2971654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Standards Association ballot invitation </a:t>
            </a:r>
          </a:p>
        </p:txBody>
      </p:sp>
      <p:sp>
        <p:nvSpPr>
          <p:cNvPr id="3" name="Content Placeholder 2"/>
          <p:cNvSpPr>
            <a:spLocks noGrp="1"/>
          </p:cNvSpPr>
          <p:nvPr>
            <p:ph idx="1"/>
          </p:nvPr>
        </p:nvSpPr>
        <p:spPr/>
        <p:txBody>
          <a:bodyPr/>
          <a:lstStyle/>
          <a:p>
            <a:r>
              <a:rPr lang="en-US" dirty="0" smtClean="0"/>
              <a:t>Closes 20-August</a:t>
            </a:r>
          </a:p>
          <a:p>
            <a:r>
              <a:rPr lang="en-US" dirty="0" smtClean="0"/>
              <a:t>Go to </a:t>
            </a:r>
            <a:r>
              <a:rPr lang="en-US" dirty="0" err="1" smtClean="0"/>
              <a:t>myBallot</a:t>
            </a:r>
            <a:r>
              <a:rPr lang="en-US" dirty="0" smtClean="0"/>
              <a:t> -&gt; open invitations</a:t>
            </a:r>
          </a:p>
          <a:p>
            <a:r>
              <a:rPr lang="en-US" dirty="0" smtClean="0"/>
              <a:t>Must be Standards Association Member</a:t>
            </a:r>
          </a:p>
          <a:p>
            <a:pPr lvl="1"/>
            <a:r>
              <a:rPr lang="en-US" dirty="0" smtClean="0"/>
              <a:t>If not add to your IEEE membership</a:t>
            </a:r>
          </a:p>
          <a:p>
            <a:pPr lvl="1"/>
            <a:r>
              <a:rPr lang="en-US" dirty="0" smtClean="0"/>
              <a:t>Note if you add anything now you must renew your IEEE membership for next year</a:t>
            </a:r>
          </a:p>
          <a:p>
            <a:pPr lvl="1"/>
            <a:r>
              <a:rPr lang="en-US" dirty="0" smtClean="0"/>
              <a:t>You can join just one ballot (but we didn’t figure out how)</a:t>
            </a:r>
          </a:p>
          <a:p>
            <a:pPr lvl="1"/>
            <a:r>
              <a:rPr lang="en-US" dirty="0" smtClean="0"/>
              <a:t>Can Join SA without being an IEEE member but it costs more</a:t>
            </a:r>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2352552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and schedule for Standards Association balloting</a:t>
            </a:r>
          </a:p>
        </p:txBody>
      </p:sp>
      <p:sp>
        <p:nvSpPr>
          <p:cNvPr id="3" name="Content Placeholder 2"/>
          <p:cNvSpPr>
            <a:spLocks noGrp="1"/>
          </p:cNvSpPr>
          <p:nvPr>
            <p:ph idx="1"/>
          </p:nvPr>
        </p:nvSpPr>
        <p:spPr>
          <a:xfrm>
            <a:off x="731520" y="1867750"/>
            <a:ext cx="8288868" cy="4837850"/>
          </a:xfrm>
        </p:spPr>
        <p:txBody>
          <a:bodyPr>
            <a:normAutofit/>
          </a:bodyPr>
          <a:lstStyle/>
          <a:p>
            <a:endParaRPr lang="en-US" dirty="0" smtClean="0"/>
          </a:p>
          <a:p>
            <a:r>
              <a:rPr lang="en-US" dirty="0" smtClean="0"/>
              <a:t>Ballot pool formation</a:t>
            </a:r>
          </a:p>
          <a:p>
            <a:pPr lvl="1"/>
            <a:r>
              <a:rPr lang="en-US" dirty="0" smtClean="0"/>
              <a:t>Close with sufficient response and make-up</a:t>
            </a:r>
          </a:p>
          <a:p>
            <a:pPr lvl="1"/>
            <a:r>
              <a:rPr lang="en-US" dirty="0" smtClean="0"/>
              <a:t>Will extend if conditions not met</a:t>
            </a:r>
            <a:endParaRPr lang="en-US" dirty="0" smtClean="0"/>
          </a:p>
          <a:p>
            <a:r>
              <a:rPr lang="en-US" dirty="0" smtClean="0"/>
              <a:t>Working Group motion</a:t>
            </a:r>
          </a:p>
          <a:p>
            <a:pPr lvl="1"/>
            <a:r>
              <a:rPr lang="en-US" dirty="0" smtClean="0"/>
              <a:t>In progress now</a:t>
            </a:r>
            <a:endParaRPr lang="en-US" dirty="0" smtClean="0"/>
          </a:p>
          <a:p>
            <a:r>
              <a:rPr lang="en-US" dirty="0" smtClean="0"/>
              <a:t>802 EC approval </a:t>
            </a:r>
          </a:p>
          <a:p>
            <a:pPr lvl="1"/>
            <a:r>
              <a:rPr lang="en-US" dirty="0" smtClean="0"/>
              <a:t>Sept 1 meeting</a:t>
            </a:r>
          </a:p>
          <a:p>
            <a:r>
              <a:rPr lang="en-US" dirty="0" smtClean="0"/>
              <a:t>Initiate ballot with </a:t>
            </a:r>
            <a:r>
              <a:rPr lang="en-US" dirty="0" err="1" smtClean="0"/>
              <a:t>myBallot</a:t>
            </a:r>
            <a:endParaRPr lang="en-US" dirty="0" smtClean="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Tree>
    <p:extLst>
      <p:ext uri="{BB962C8B-B14F-4D97-AF65-F5344CB8AC3E}">
        <p14:creationId xmlns:p14="http://schemas.microsoft.com/office/powerpoint/2010/main" val="3890736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7207" y="2209800"/>
            <a:ext cx="4877493" cy="3657600"/>
          </a:xfrm>
          <a:prstGeom prst="rect">
            <a:avLst/>
          </a:prstGeom>
        </p:spPr>
      </p:pic>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August 2020</a:t>
            </a:r>
            <a:endParaRPr lang="en-GB" dirty="0"/>
          </a:p>
        </p:txBody>
      </p:sp>
      <p:sp>
        <p:nvSpPr>
          <p:cNvPr id="3" name="Rectangle 2"/>
          <p:cNvSpPr/>
          <p:nvPr/>
        </p:nvSpPr>
        <p:spPr>
          <a:xfrm>
            <a:off x="1180254" y="3200400"/>
            <a:ext cx="7391400" cy="482761"/>
          </a:xfrm>
          <a:prstGeom prst="rect">
            <a:avLst/>
          </a:prstGeom>
        </p:spPr>
        <p:txBody>
          <a:bodyPr wrap="square">
            <a:spAutoFit/>
          </a:bodyPr>
          <a:lstStyle/>
          <a:p>
            <a:pPr algn="ctr"/>
            <a:r>
              <a:rPr lang="en-US" dirty="0" smtClean="0">
                <a:solidFill>
                  <a:schemeClr val="tx1"/>
                </a:solidFill>
                <a:hlinkClick r:id="rId2" tooltip="IEEE 802 LMSC Meeting Slides"/>
              </a:rPr>
              <a:t>https</a:t>
            </a:r>
            <a:r>
              <a:rPr lang="en-US" dirty="0">
                <a:solidFill>
                  <a:schemeClr val="tx1"/>
                </a:solidFill>
                <a:hlinkClick r:id="rId2" tooltip="IEEE 802 LMSC Meeting Slides"/>
              </a:rPr>
              <a:t>://grouper.ieee.org/groups/802/sapolicies.shtml</a:t>
            </a:r>
            <a:endParaRPr lang="en-US" dirty="0">
              <a:solidFill>
                <a:schemeClr val="tx1"/>
              </a:solidFill>
            </a:endParaRPr>
          </a:p>
        </p:txBody>
      </p:sp>
      <p:sp>
        <p:nvSpPr>
          <p:cNvPr id="7" name="TextBox 6"/>
          <p:cNvSpPr txBox="1"/>
          <p:nvPr/>
        </p:nvSpPr>
        <p:spPr>
          <a:xfrm>
            <a:off x="1180254" y="2286000"/>
            <a:ext cx="7391400" cy="482761"/>
          </a:xfrm>
          <a:prstGeom prst="rect">
            <a:avLst/>
          </a:prstGeom>
          <a:solidFill>
            <a:schemeClr val="accent2"/>
          </a:solidFill>
        </p:spPr>
        <p:txBody>
          <a:bodyPr wrap="square" rtlCol="0">
            <a:spAutoFit/>
          </a:bodyPr>
          <a:lstStyle/>
          <a:p>
            <a:pPr algn="ctr"/>
            <a:r>
              <a:rPr lang="en-US" dirty="0" smtClean="0">
                <a:latin typeface="Arial" panose="020B0604020202020204" pitchFamily="34" charset="0"/>
                <a:cs typeface="Arial" panose="020B0604020202020204" pitchFamily="34" charset="0"/>
              </a:rPr>
              <a:t>Meeting Slides can be found here: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August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August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10689</TotalTime>
  <Words>1883</Words>
  <Application>Microsoft Office PowerPoint</Application>
  <PresentationFormat>Custom</PresentationFormat>
  <Paragraphs>284</Paragraphs>
  <Slides>24</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August 19, 2020</vt:lpstr>
      <vt:lpstr>Working Group Electronic Motion</vt:lpstr>
      <vt:lpstr>Standards Association ballot invitation </vt:lpstr>
      <vt:lpstr>Plan and schedule for Standards Association balloting</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281</cp:revision>
  <cp:lastPrinted>2015-01-08T23:35:49Z</cp:lastPrinted>
  <dcterms:created xsi:type="dcterms:W3CDTF">2014-10-30T17:06:39Z</dcterms:created>
  <dcterms:modified xsi:type="dcterms:W3CDTF">2020-08-19T03:54:44Z</dcterms:modified>
</cp:coreProperties>
</file>