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85" r:id="rId3"/>
    <p:sldId id="269" r:id="rId4"/>
    <p:sldId id="283" r:id="rId5"/>
    <p:sldId id="295"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310" r:id="rId21"/>
    <p:sldId id="312" r:id="rId22"/>
    <p:sldId id="315" r:id="rId23"/>
    <p:sldId id="319" r:id="rId24"/>
    <p:sldId id="314" r:id="rId25"/>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127" autoAdjust="0"/>
  </p:normalViewPr>
  <p:slideViewPr>
    <p:cSldViewPr>
      <p:cViewPr varScale="1">
        <p:scale>
          <a:sx n="84" d="100"/>
          <a:sy n="84" d="100"/>
        </p:scale>
        <p:origin x="1248"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5/20/2020</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633474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304844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2036944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1148531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4237936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802.11-18/0302r0</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84322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December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May,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802.19-20/0016r00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ec/dcn/16/ec-16-0180-05-00EC-ieee-802-participation-slide.pptx" TargetMode="External"/><Relationship Id="rId3" Type="http://schemas.openxmlformats.org/officeDocument/2006/relationships/hyperlink" Target="http://standards.ieee.org/board/aud/LMSC.pdf" TargetMode="External"/><Relationship Id="rId7" Type="http://schemas.openxmlformats.org/officeDocument/2006/relationships/hyperlink" Target="https://mentor.ieee.org/802-ec/dcn/17/ec-17-0120-27-0PNP-ieee-802-lmsc-chairs-guidelines.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9.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2-0PNP-ieee-802-lmsc-operations-manual.pdf" TargetMode="External"/><Relationship Id="rId9" Type="http://schemas.openxmlformats.org/officeDocument/2006/relationships/hyperlink" Target="http://www.ieee802.org/11/Rules/rules.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ieee802.org/19/pub/IEEE%20802.19%20Operations%20Manual.pdf"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December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Sub 1 GHz Task Group Meeting Slides</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2020-03-11</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312"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fontScale="90000"/>
          </a:bodyPr>
          <a:lstStyle/>
          <a:p>
            <a:r>
              <a:rPr lang="en-US" altLang="en-US" dirty="0"/>
              <a:t>Instructions for Chairs of </a:t>
            </a:r>
            <a:r>
              <a:rPr lang="en-US" altLang="en-US" dirty="0" smtClean="0"/>
              <a:t/>
            </a:r>
            <a:br>
              <a:rPr lang="en-US" altLang="en-US" dirty="0" smtClean="0"/>
            </a:br>
            <a:r>
              <a:rPr lang="en-US" altLang="en-US" dirty="0" smtClean="0"/>
              <a:t>standards </a:t>
            </a:r>
            <a:r>
              <a:rPr lang="en-US" altLang="en-US" dirty="0"/>
              <a:t>development activities</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1706" dirty="0">
                <a:latin typeface="Montserrat" panose="00000500000000000000" pitchFamily="2" charset="0"/>
                <a:cs typeface="Calibri" pitchFamily="34" charset="0"/>
              </a:rPr>
              <a:t>At the beginning of each standards development meeting the chair or a designee is to:</a:t>
            </a:r>
          </a:p>
          <a:p>
            <a:pPr marL="365760" indent="-365760">
              <a:spcBef>
                <a:spcPts val="0"/>
              </a:spcBef>
              <a:spcAft>
                <a:spcPts val="0"/>
              </a:spcAft>
              <a:buClr>
                <a:srgbClr val="CC3300"/>
              </a:buClr>
              <a:buSzPct val="50000"/>
            </a:pPr>
            <a:endParaRPr lang="en-US" altLang="en-US" sz="2346" dirty="0">
              <a:cs typeface="Calibri" pitchFamily="34" charset="0"/>
            </a:endParaRPr>
          </a:p>
          <a:p>
            <a:pPr marL="1005840" lvl="2" indent="-274320">
              <a:buSzPct val="150000"/>
            </a:pPr>
            <a:r>
              <a:rPr lang="en-US" altLang="en-US" sz="1494" dirty="0"/>
              <a:t>Show the following slides (or provide them beforehand)</a:t>
            </a:r>
          </a:p>
          <a:p>
            <a:pPr marL="1005840" lvl="2" indent="-274320">
              <a:buSzPct val="150000"/>
            </a:pPr>
            <a:r>
              <a:rPr lang="en-US" altLang="en-US" sz="1494" dirty="0"/>
              <a:t>Advise the standards development group participants that: </a:t>
            </a:r>
          </a:p>
          <a:p>
            <a:pPr marL="1005840" lvl="2" indent="-274320">
              <a:buSzPct val="150000"/>
            </a:pPr>
            <a:r>
              <a:rPr lang="en-US" altLang="en-US" sz="1494" dirty="0"/>
              <a:t>IEEE SA’s copyright policy is described in Clause 7 of the IEEE SA Standards Board Bylaws and Clause 6.1 of the IEEE SA Standards Board Operations Manual;</a:t>
            </a:r>
          </a:p>
          <a:p>
            <a:pPr marL="1005840" lvl="2" indent="-274320">
              <a:buSzPct val="150000"/>
            </a:pPr>
            <a:r>
              <a:rPr lang="en-US" altLang="en-US" sz="1494" dirty="0"/>
              <a:t>Any material submitted during standards development, whether verbal, recorded, or in written form, is a Contribution and shall comply with the IEEE SA Copyright Policy; </a:t>
            </a:r>
          </a:p>
          <a:p>
            <a:pPr marL="1005840" lvl="2" indent="-274320">
              <a:buSzPct val="150000"/>
            </a:pPr>
            <a:r>
              <a:rPr lang="en-US" altLang="en-US" sz="1494" dirty="0"/>
              <a:t>Instruct the Secretary to record in the minutes of the relevant meeting: </a:t>
            </a:r>
          </a:p>
          <a:p>
            <a:pPr marL="1005840" lvl="2" indent="-274320">
              <a:buSzPct val="150000"/>
            </a:pPr>
            <a:r>
              <a:rPr lang="en-US" altLang="en-US" sz="1494"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smtClean="0"/>
              <a:t>December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6375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706" dirty="0"/>
              <a:t>By participating in this activity, you agree to comply with the IEEE Code of Ethics, all applicable laws, and all IEEE policies and procedures including, but not limited to, the IEEE SA Copyright Policy. </a:t>
            </a:r>
          </a:p>
          <a:p>
            <a:pPr marL="365760" indent="-365760">
              <a:spcBef>
                <a:spcPts val="0"/>
              </a:spcBef>
              <a:spcAft>
                <a:spcPts val="0"/>
              </a:spcAft>
              <a:buClr>
                <a:srgbClr val="CC3300"/>
              </a:buClr>
              <a:buSzPct val="50000"/>
            </a:pPr>
            <a:endParaRPr lang="en-US" altLang="en-US" sz="2346" dirty="0">
              <a:cs typeface="Calibri" pitchFamily="34" charset="0"/>
            </a:endParaRPr>
          </a:p>
          <a:p>
            <a:pPr marL="685800" lvl="1" indent="-274320">
              <a:buSzPct val="150000"/>
              <a:buFont typeface="Arial" panose="020B0604020202020204" pitchFamily="34" charset="0"/>
              <a:buChar char="•"/>
            </a:pPr>
            <a:r>
              <a:rPr lang="en-US" altLang="en-US" sz="1654" dirty="0"/>
              <a:t>Previously Published material (copyright assertion indicated) shall not be presented/submitted to the Working Group nor incorporated into a Working Group draft unless permission is granted. </a:t>
            </a:r>
          </a:p>
          <a:p>
            <a:pPr marL="685800" lvl="1" indent="-274320">
              <a:buSzPct val="150000"/>
              <a:buFont typeface="Arial" panose="020B0604020202020204" pitchFamily="34" charset="0"/>
              <a:buChar char="•"/>
            </a:pPr>
            <a:r>
              <a:rPr lang="en-US" altLang="en-US" sz="1654" dirty="0"/>
              <a:t>Prior to presentation or submission, you shall notify the Working Group Chair of previously Published material and should assist the Chair in obtaining copyright permission acceptable to IEEE SA.</a:t>
            </a:r>
          </a:p>
          <a:p>
            <a:pPr marL="685800" lvl="1" indent="-274320">
              <a:buSzPct val="150000"/>
              <a:buFont typeface="Arial" panose="020B0604020202020204" pitchFamily="34" charset="0"/>
              <a:buChar char="•"/>
            </a:pPr>
            <a:r>
              <a:rPr lang="en-US" altLang="en-US" sz="1654" dirty="0"/>
              <a:t>For material that is not previously Published, IEEE is automatically granted a license to use any material that is presented or submitted.</a:t>
            </a:r>
          </a:p>
          <a:p>
            <a:pPr marL="1005840" lvl="2" indent="-274320">
              <a:buSzPct val="150000"/>
            </a:pPr>
            <a:endParaRPr lang="en-US" altLang="en-US" sz="1494"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5" name="Date Placeholder 4"/>
          <p:cNvSpPr>
            <a:spLocks noGrp="1"/>
          </p:cNvSpPr>
          <p:nvPr>
            <p:ph type="dt" idx="15"/>
          </p:nvPr>
        </p:nvSpPr>
        <p:spPr/>
        <p:txBody>
          <a:bodyPr/>
          <a:lstStyle/>
          <a:p>
            <a:r>
              <a:rPr lang="en-US" smtClean="0"/>
              <a:t>December 2019</a:t>
            </a:r>
            <a:endParaRPr lang="en-GB" dirty="0"/>
          </a:p>
        </p:txBody>
      </p:sp>
      <p:sp>
        <p:nvSpPr>
          <p:cNvPr id="6" name="Footer Placeholder 5"/>
          <p:cNvSpPr>
            <a:spLocks noGrp="1"/>
          </p:cNvSpPr>
          <p:nvPr>
            <p:ph type="ftr" idx="14"/>
          </p:nvPr>
        </p:nvSpPr>
        <p:spPr/>
        <p:txBody>
          <a:bodyPr/>
          <a:lstStyle/>
          <a:p>
            <a:r>
              <a:rPr lang="en-GB" smtClean="0"/>
              <a:t>Benjamin Rolfe BCA/MERL</a:t>
            </a:r>
            <a:endParaRPr lang="en-GB" dirty="0"/>
          </a:p>
        </p:txBody>
      </p:sp>
    </p:spTree>
    <p:extLst>
      <p:ext uri="{BB962C8B-B14F-4D97-AF65-F5344CB8AC3E}">
        <p14:creationId xmlns:p14="http://schemas.microsoft.com/office/powerpoint/2010/main" val="1499889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35D6E-8E8E-F34A-B092-B630F318A70F}"/>
              </a:ext>
            </a:extLst>
          </p:cNvPr>
          <p:cNvSpPr>
            <a:spLocks noGrp="1"/>
          </p:cNvSpPr>
          <p:nvPr>
            <p:ph type="title"/>
          </p:nvPr>
        </p:nvSpPr>
        <p:spPr/>
        <p:txBody>
          <a:bodyPr>
            <a:normAutofit/>
          </a:bodyPr>
          <a:lstStyle/>
          <a:p>
            <a:r>
              <a:rPr lang="en-US" altLang="en-US" dirty="0" smtClean="0"/>
              <a:t>IEEE SA </a:t>
            </a:r>
            <a:r>
              <a:rPr lang="en-US" altLang="en-US" dirty="0"/>
              <a:t>Copyright Policy</a:t>
            </a:r>
            <a:endParaRPr lang="en-US" dirty="0"/>
          </a:p>
        </p:txBody>
      </p:sp>
      <p:sp>
        <p:nvSpPr>
          <p:cNvPr id="3" name="Content Placeholder 2">
            <a:extLst>
              <a:ext uri="{FF2B5EF4-FFF2-40B4-BE49-F238E27FC236}">
                <a16:creationId xmlns:a16="http://schemas.microsoft.com/office/drawing/2014/main" xmlns="" id="{478FB917-1F5A-1546-A0E1-08C0CB91A062}"/>
              </a:ext>
            </a:extLst>
          </p:cNvPr>
          <p:cNvSpPr>
            <a:spLocks noGrp="1"/>
          </p:cNvSpPr>
          <p:nvPr>
            <p:ph idx="1"/>
          </p:nvPr>
        </p:nvSpPr>
        <p:spPr>
          <a:xfrm>
            <a:off x="731521" y="1752600"/>
            <a:ext cx="8288867" cy="5154509"/>
          </a:xfrm>
        </p:spPr>
        <p:txBody>
          <a:bodyPr>
            <a:normAutofit/>
          </a:bodyPr>
          <a:lstStyle/>
          <a:p>
            <a:pPr marL="960120" lvl="2" indent="-228600">
              <a:buSzPct val="150000"/>
            </a:pPr>
            <a:r>
              <a:rPr lang="en-US" dirty="0"/>
              <a:t>The IEEE SA Copyright Policy is described in the IEEE SA Standards Board Bylaws and IEEE SA Standards Board Operations </a:t>
            </a:r>
            <a:r>
              <a:rPr lang="en-US" dirty="0" smtClean="0"/>
              <a:t>Manual</a:t>
            </a:r>
            <a:endParaRPr lang="en-US" dirty="0"/>
          </a:p>
          <a:p>
            <a:pPr marL="1325880" lvl="3" indent="-228600">
              <a:buSzPct val="150000"/>
            </a:pPr>
            <a:r>
              <a:rPr lang="en-US" sz="1440" dirty="0"/>
              <a:t>IEEE SA Copyright Policy, see </a:t>
            </a:r>
            <a:br>
              <a:rPr lang="en-US" sz="1440" dirty="0"/>
            </a:br>
            <a:r>
              <a:rPr lang="en-US" sz="1440" dirty="0"/>
              <a:t>	Clause 7 of the IEEE SA Standards Board Bylaws</a:t>
            </a:r>
            <a:br>
              <a:rPr lang="en-US" sz="1440" dirty="0"/>
            </a:br>
            <a:r>
              <a:rPr lang="en-US" sz="1440" dirty="0"/>
              <a:t> 	</a:t>
            </a:r>
            <a:r>
              <a:rPr lang="en-US" dirty="0">
                <a:hlinkClick r:id="rId2"/>
              </a:rPr>
              <a:t>https://standards.ieee.org/about/policies/bylaws/sect6-7.html#7</a:t>
            </a:r>
            <a:r>
              <a:rPr lang="en-US" dirty="0"/>
              <a:t/>
            </a:r>
            <a:br>
              <a:rPr lang="en-US" dirty="0"/>
            </a:br>
            <a:r>
              <a:rPr lang="en-US" sz="1440" dirty="0"/>
              <a:t>	Clause 6.1 of the IEEE SA Standards Board Operations Manual</a:t>
            </a:r>
            <a:br>
              <a:rPr lang="en-US" sz="1440" dirty="0"/>
            </a:br>
            <a:r>
              <a:rPr lang="en-US" sz="1440" dirty="0"/>
              <a:t>	</a:t>
            </a:r>
            <a:r>
              <a:rPr lang="en-US" dirty="0">
                <a:hlinkClick r:id="rId3"/>
              </a:rPr>
              <a:t>https://</a:t>
            </a:r>
            <a:r>
              <a:rPr lang="en-US" dirty="0" smtClean="0">
                <a:hlinkClick r:id="rId3"/>
              </a:rPr>
              <a:t>standards.ieee.org/about/policies/opman/sect6.html</a:t>
            </a:r>
            <a:endParaRPr lang="en-US" dirty="0"/>
          </a:p>
          <a:p>
            <a:pPr marL="960120" lvl="2" indent="-228600">
              <a:buSzPct val="150000"/>
            </a:pPr>
            <a:r>
              <a:rPr lang="en-US" dirty="0"/>
              <a:t>IEEE SA Copyright Permission</a:t>
            </a:r>
          </a:p>
          <a:p>
            <a:pPr marL="1325880" lvl="3" indent="-228600">
              <a:buSzPct val="150000"/>
            </a:pPr>
            <a:r>
              <a:rPr lang="en-US" dirty="0">
                <a:hlinkClick r:id="rId4"/>
              </a:rPr>
              <a:t>https://</a:t>
            </a:r>
            <a:r>
              <a:rPr lang="en-US" dirty="0" smtClean="0">
                <a:hlinkClick r:id="rId4"/>
              </a:rPr>
              <a:t>standards.ieee.org/content/dam/ieee-standards/standards/web/documents/other/permissionltrs.zip</a:t>
            </a:r>
            <a:endParaRPr lang="en-US" dirty="0"/>
          </a:p>
          <a:p>
            <a:pPr marL="960120" lvl="2" indent="-228600">
              <a:buSzPct val="150000"/>
            </a:pPr>
            <a:r>
              <a:rPr lang="en-US" dirty="0"/>
              <a:t>IEEE SA Copyright FAQs</a:t>
            </a:r>
          </a:p>
          <a:p>
            <a:pPr marL="1325880" lvl="3" indent="-228600">
              <a:buSzPct val="150000"/>
            </a:pPr>
            <a:r>
              <a:rPr lang="en-US" dirty="0">
                <a:hlinkClick r:id="rId5"/>
              </a:rPr>
              <a:t>http://standards.ieee.org/faqs/copyrights.html/</a:t>
            </a:r>
            <a:endParaRPr lang="en-US" dirty="0"/>
          </a:p>
          <a:p>
            <a:pPr marL="960120" lvl="2" indent="-228600">
              <a:buSzPct val="150000"/>
            </a:pPr>
            <a:r>
              <a:rPr lang="en-US" dirty="0"/>
              <a:t>IEEE SA Best Practices for IEEE Standards Development </a:t>
            </a:r>
          </a:p>
          <a:p>
            <a:pPr marL="1325880" lvl="3" indent="-228600">
              <a:buSzPct val="150000"/>
            </a:pPr>
            <a:r>
              <a:rPr lang="en-US" dirty="0">
                <a:hlinkClick r:id="rId6"/>
              </a:rPr>
              <a:t>http://</a:t>
            </a:r>
            <a:r>
              <a:rPr lang="en-US" dirty="0" smtClean="0">
                <a:hlinkClick r:id="rId6"/>
              </a:rPr>
              <a:t>standards.ieee.org/develop/policies/best_practices_for_ieee_standards_development_051215.pdf</a:t>
            </a:r>
            <a:endParaRPr lang="en-US" dirty="0"/>
          </a:p>
          <a:p>
            <a:pPr marL="960120" lvl="2" indent="-228600">
              <a:buSzPct val="150000"/>
            </a:pPr>
            <a:r>
              <a:rPr lang="en-US" dirty="0"/>
              <a:t>Distribution of Draft Standards (see 6.1.3 of the SASB Operations Manual)</a:t>
            </a:r>
          </a:p>
          <a:p>
            <a:pPr marL="1325880" lvl="3" indent="-228600">
              <a:buSzPct val="150000"/>
            </a:pPr>
            <a:r>
              <a:rPr lang="en-US" dirty="0">
                <a:hlinkClick r:id="rId3"/>
              </a:rPr>
              <a:t>https://standards.ieee.org/about/policies/opman/sect6.html</a:t>
            </a:r>
            <a:endParaRPr lang="en-US" dirty="0"/>
          </a:p>
          <a:p>
            <a:pPr marL="960120" lvl="2" indent="-228600">
              <a:buSzPct val="150000"/>
            </a:pPr>
            <a:endParaRPr lang="en-US" altLang="en-US" sz="1280" dirty="0"/>
          </a:p>
        </p:txBody>
      </p:sp>
      <p:sp>
        <p:nvSpPr>
          <p:cNvPr id="4" name="Slide Number Placeholder 3">
            <a:extLst>
              <a:ext uri="{FF2B5EF4-FFF2-40B4-BE49-F238E27FC236}">
                <a16:creationId xmlns:a16="http://schemas.microsoft.com/office/drawing/2014/main" xmlns="" id="{55A750C8-A4EC-EF46-8EBE-2438A1154D1B}"/>
              </a:ext>
            </a:extLst>
          </p:cNvPr>
          <p:cNvSpPr>
            <a:spLocks noGrp="1"/>
          </p:cNvSpPr>
          <p:nvPr>
            <p:ph type="sldNum" idx="12"/>
          </p:nvPr>
        </p:nvSpPr>
        <p:spPr/>
        <p:txBody>
          <a:bodyPr/>
          <a:lstStyle/>
          <a:p>
            <a:fld id="{A3979A82-1A5E-4C7B-AFC0-111CA6C3130A}" type="slidenum">
              <a:rPr lang="en-US" altLang="en-US" smtClean="0"/>
              <a:pPr/>
              <a:t>12</a:t>
            </a:fld>
            <a:endParaRPr lang="en-US" altLang="en-US"/>
          </a:p>
        </p:txBody>
      </p:sp>
      <p:sp>
        <p:nvSpPr>
          <p:cNvPr id="6" name="Footer Placeholder 5"/>
          <p:cNvSpPr>
            <a:spLocks noGrp="1"/>
          </p:cNvSpPr>
          <p:nvPr>
            <p:ph type="ftr" idx="14"/>
          </p:nvPr>
        </p:nvSpPr>
        <p:spPr/>
        <p:txBody>
          <a:bodyPr/>
          <a:lstStyle/>
          <a:p>
            <a:r>
              <a:rPr lang="en-GB" smtClean="0"/>
              <a:t>Benjamin Rolfe BCA/MERL</a:t>
            </a:r>
            <a:endParaRPr lang="en-GB" dirty="0"/>
          </a:p>
        </p:txBody>
      </p:sp>
      <p:sp>
        <p:nvSpPr>
          <p:cNvPr id="5" name="Date Placeholder 4"/>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4271011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914401"/>
            <a:ext cx="8288868" cy="838200"/>
          </a:xfrm>
        </p:spPr>
        <p:txBody>
          <a:bodyPr>
            <a:noAutofit/>
          </a:bodyPr>
          <a:lstStyle/>
          <a:p>
            <a:r>
              <a:rPr lang="en-US" sz="3200" dirty="0"/>
              <a:t>Participant behavior in IEEE-SA activities is </a:t>
            </a:r>
            <a:r>
              <a:rPr lang="en-US" sz="3200" dirty="0" smtClean="0"/>
              <a:t>guided by </a:t>
            </a:r>
            <a:r>
              <a:rPr lang="en-US" sz="3200" dirty="0"/>
              <a:t>the IEEE Codes of Ethics &amp; Conduct</a:t>
            </a:r>
          </a:p>
        </p:txBody>
      </p:sp>
      <p:sp>
        <p:nvSpPr>
          <p:cNvPr id="3" name="Content Placeholder 2"/>
          <p:cNvSpPr>
            <a:spLocks noGrp="1"/>
          </p:cNvSpPr>
          <p:nvPr>
            <p:ph idx="1"/>
          </p:nvPr>
        </p:nvSpPr>
        <p:spPr>
          <a:xfrm>
            <a:off x="731520" y="2318173"/>
            <a:ext cx="8288868" cy="4387427"/>
          </a:xfrm>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440" dirty="0">
                <a:hlinkClick r:id="rId2"/>
              </a:rPr>
              <a:t>IEEE Code of Ethics</a:t>
            </a:r>
            <a:endParaRPr lang="en-US" sz="1440" dirty="0"/>
          </a:p>
          <a:p>
            <a:pPr lvl="1">
              <a:buFont typeface="Arial" panose="020B0604020202020204" pitchFamily="34" charset="0"/>
              <a:buChar char="•"/>
            </a:pPr>
            <a:r>
              <a:rPr lang="en-US" sz="1440" dirty="0">
                <a:hlinkClick r:id="rId3"/>
              </a:rPr>
              <a:t>IEEE Code of Conduct</a:t>
            </a:r>
            <a:endParaRPr lang="en-US" sz="144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440" dirty="0"/>
              <a:t>Uphold the highest standards of integrity, responsible behavior, and ethical and professional conduct</a:t>
            </a:r>
          </a:p>
          <a:p>
            <a:pPr lvl="1">
              <a:buFont typeface="Arial" panose="020B0604020202020204" pitchFamily="34" charset="0"/>
              <a:buChar char="•"/>
            </a:pPr>
            <a:r>
              <a:rPr lang="en-US" sz="1440" dirty="0"/>
              <a:t>Treat people fairly and with respect, to not engage in harassment, discrimination, or retaliation, and to protect people's privacy.</a:t>
            </a:r>
          </a:p>
          <a:p>
            <a:pPr lvl="1">
              <a:buFont typeface="Arial" panose="020B0604020202020204" pitchFamily="34" charset="0"/>
              <a:buChar char="•"/>
            </a:pPr>
            <a:r>
              <a:rPr lang="en-US" sz="1440" dirty="0"/>
              <a:t>Avoid injuring others, their property, reputation, or employment by false or malicious 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440" dirty="0">
                <a:hlinkClick r:id="rId4"/>
              </a:rPr>
              <a:t>http://www.ieee.org/about/corporate/governance</a:t>
            </a:r>
            <a:endParaRPr lang="en-US" sz="144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4159583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858864"/>
            <a:ext cx="8288868" cy="1136227"/>
          </a:xfrm>
        </p:spPr>
        <p:txBody>
          <a:bodyPr>
            <a:normAutofit fontScale="90000"/>
          </a:bodyPr>
          <a:lstStyle/>
          <a:p>
            <a:r>
              <a:rPr lang="en-US" dirty="0"/>
              <a:t>Participants in the IEEE-SA “individual process” </a:t>
            </a:r>
            <a:r>
              <a:rPr lang="en-US" dirty="0" smtClean="0"/>
              <a:t>shall act </a:t>
            </a:r>
            <a:r>
              <a:rPr lang="en-US" dirty="0"/>
              <a:t>independently of others, including employers</a:t>
            </a:r>
          </a:p>
        </p:txBody>
      </p:sp>
      <p:sp>
        <p:nvSpPr>
          <p:cNvPr id="3" name="Content Placeholder 2"/>
          <p:cNvSpPr>
            <a:spLocks noGrp="1"/>
          </p:cNvSpPr>
          <p:nvPr>
            <p:ph idx="1"/>
          </p:nvPr>
        </p:nvSpPr>
        <p:spPr>
          <a:xfrm>
            <a:off x="725085" y="2470573"/>
            <a:ext cx="8288868" cy="4387427"/>
          </a:xfrm>
        </p:spPr>
        <p:txBody>
          <a:bodyPr/>
          <a:lstStyle/>
          <a:p>
            <a:pPr>
              <a:buFont typeface="Arial" panose="020B0604020202020204" pitchFamily="34" charset="0"/>
              <a:buChar char="•"/>
            </a:pPr>
            <a:r>
              <a:rPr lang="en-US" sz="1600" dirty="0"/>
              <a:t>The </a:t>
            </a:r>
            <a:r>
              <a:rPr lang="en-US" sz="1600" dirty="0">
                <a:hlinkClick r:id="rId2"/>
              </a:rPr>
              <a:t>IEEE-SA Standards Board Bylaws </a:t>
            </a:r>
            <a:r>
              <a:rPr lang="en-US" sz="1600" dirty="0"/>
              <a:t>require that “participants in the IEEE standards development individual process shall act based on their qualifications and experience”</a:t>
            </a:r>
          </a:p>
          <a:p>
            <a:pPr>
              <a:buFont typeface="Arial" panose="020B0604020202020204" pitchFamily="34" charset="0"/>
              <a:buChar char="•"/>
            </a:pPr>
            <a:r>
              <a:rPr lang="en-US" sz="1600" dirty="0"/>
              <a:t>This means participants:</a:t>
            </a:r>
          </a:p>
          <a:p>
            <a:pPr lvl="1">
              <a:buFont typeface="Arial" panose="020B0604020202020204" pitchFamily="34" charset="0"/>
              <a:buChar char="•"/>
            </a:pPr>
            <a:r>
              <a:rPr lang="en-US" sz="1440" b="1" dirty="0">
                <a:solidFill>
                  <a:srgbClr val="00B050"/>
                </a:solidFill>
              </a:rPr>
              <a:t>Shall act &amp; vote </a:t>
            </a:r>
            <a:r>
              <a:rPr lang="en-US" sz="1440" dirty="0"/>
              <a:t>based on their personal &amp; independent opinions derived from their expertise, knowledge, and qualifications</a:t>
            </a:r>
          </a:p>
          <a:p>
            <a:pPr lvl="1">
              <a:buFont typeface="Arial" panose="020B0604020202020204" pitchFamily="34" charset="0"/>
              <a:buChar char="•"/>
            </a:pPr>
            <a:r>
              <a:rPr lang="en-US" sz="1440" b="1" dirty="0">
                <a:solidFill>
                  <a:srgbClr val="FF0000"/>
                </a:solidFill>
              </a:rPr>
              <a:t>Shall not act or vote </a:t>
            </a:r>
            <a:r>
              <a:rPr lang="en-US" sz="144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440" b="1" dirty="0">
                <a:solidFill>
                  <a:srgbClr val="FF0000"/>
                </a:solidFill>
              </a:rPr>
              <a:t>Shall not direct </a:t>
            </a:r>
            <a:r>
              <a:rPr lang="en-US" sz="144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600" dirty="0"/>
              <a:t>By participating in standards activities using the “</a:t>
            </a:r>
            <a:r>
              <a:rPr lang="en-US" sz="1600" i="1" dirty="0"/>
              <a:t>individual process</a:t>
            </a:r>
            <a:r>
              <a:rPr lang="en-US" sz="16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99868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033" y="936413"/>
            <a:ext cx="8288868" cy="1136227"/>
          </a:xfrm>
        </p:spPr>
        <p:txBody>
          <a:bodyPr>
            <a:normAutofit fontScale="90000"/>
          </a:bodyPr>
          <a:lstStyle/>
          <a:p>
            <a:r>
              <a:rPr lang="en-US" dirty="0"/>
              <a:t>IEEE-SA standards activities shall allow the fair </a:t>
            </a:r>
            <a:r>
              <a:rPr lang="en-US" dirty="0" smtClean="0"/>
              <a:t>&amp; equitable </a:t>
            </a:r>
            <a:r>
              <a:rPr lang="en-US" dirty="0"/>
              <a:t>consideration of all </a:t>
            </a:r>
            <a:r>
              <a:rPr lang="en-US" dirty="0" smtClean="0"/>
              <a:t>viewpoints</a:t>
            </a:r>
            <a:endParaRPr lang="en-US" dirty="0"/>
          </a:p>
        </p:txBody>
      </p:sp>
      <p:sp>
        <p:nvSpPr>
          <p:cNvPr id="3" name="Content Placeholder 2"/>
          <p:cNvSpPr>
            <a:spLocks noGrp="1"/>
          </p:cNvSpPr>
          <p:nvPr>
            <p:ph idx="1"/>
          </p:nvPr>
        </p:nvSpPr>
        <p:spPr>
          <a:xfrm>
            <a:off x="746421" y="2362200"/>
            <a:ext cx="8288868" cy="4387427"/>
          </a:xfrm>
        </p:spPr>
        <p:txBody>
          <a:bodyPr>
            <a:normAutofit fontScale="925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440" dirty="0"/>
              <a:t>This means no participant may exercise “</a:t>
            </a:r>
            <a:r>
              <a:rPr lang="en-US" sz="1440" i="1" dirty="0"/>
              <a:t>authority, leadership, or influence by reason of superior leverage, strength, or representation to the exclusion of fair and equitable consideration of other viewpoints</a:t>
            </a:r>
            <a:r>
              <a:rPr lang="en-US" sz="1440" dirty="0"/>
              <a:t>” or “</a:t>
            </a:r>
            <a:r>
              <a:rPr lang="en-US" sz="1440" i="1" dirty="0"/>
              <a:t>to hinder the progress of the standards development activity</a:t>
            </a:r>
            <a:r>
              <a:rPr lang="en-US" sz="144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735771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a:t>
            </a:r>
            <a:r>
              <a:rPr lang="en-US" dirty="0"/>
              <a:t>P</a:t>
            </a:r>
            <a:r>
              <a:rPr lang="en-US" dirty="0" smtClean="0"/>
              <a:t>olicy Documents</a:t>
            </a:r>
            <a:endParaRPr lang="en-US" dirty="0"/>
          </a:p>
        </p:txBody>
      </p:sp>
      <p:sp>
        <p:nvSpPr>
          <p:cNvPr id="3" name="Content Placeholder 2"/>
          <p:cNvSpPr>
            <a:spLocks noGrp="1"/>
          </p:cNvSpPr>
          <p:nvPr>
            <p:ph idx="1"/>
          </p:nvPr>
        </p:nvSpPr>
        <p:spPr>
          <a:xfrm>
            <a:off x="731521" y="2221992"/>
            <a:ext cx="8288867" cy="4407408"/>
          </a:xfrm>
        </p:spPr>
        <p:txBody>
          <a:bodyPr>
            <a:normAutofit fontScale="92500" lnSpcReduction="20000"/>
          </a:bodyPr>
          <a:lstStyle/>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a:hlinkClick r:id="rId7"/>
              </a:rPr>
              <a:t>http://</a:t>
            </a:r>
            <a:r>
              <a:rPr lang="en-US" dirty="0" smtClean="0">
                <a:hlinkClick r:id="rId7"/>
              </a:rPr>
              <a:t>standards.ieee.org/develop/policies/bylaws/sect6-7.html#loa</a:t>
            </a:r>
            <a:r>
              <a:rPr lang="en-US" dirty="0" smtClean="0"/>
              <a:t> </a:t>
            </a:r>
          </a:p>
          <a:p>
            <a:pPr lvl="1"/>
            <a:r>
              <a:rPr lang="en-US" dirty="0" smtClean="0">
                <a:hlinkClick r:id="rId6"/>
              </a:rPr>
              <a:t>https</a:t>
            </a:r>
            <a:r>
              <a:rPr lang="en-US" dirty="0">
                <a:hlinkClick r:id="rId6"/>
              </a:rPr>
              <a:t>://development.standards.ieee.org/myproject/Public//mytools/mob/loa.pdf</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2019</a:t>
            </a:r>
            <a:endParaRPr lang="en-US" dirty="0"/>
          </a:p>
        </p:txBody>
      </p:sp>
    </p:spTree>
    <p:extLst>
      <p:ext uri="{BB962C8B-B14F-4D97-AF65-F5344CB8AC3E}">
        <p14:creationId xmlns:p14="http://schemas.microsoft.com/office/powerpoint/2010/main" val="2143470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Rules Documents</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current version of the IEEE-SA Standards Board Bylaws is available at: </a:t>
            </a:r>
          </a:p>
          <a:p>
            <a:pPr lvl="1">
              <a:buNone/>
            </a:pPr>
            <a:r>
              <a:rPr lang="en-US" sz="1440" dirty="0">
                <a:hlinkClick r:id="rId3"/>
              </a:rPr>
              <a:t>http://standards.ieee.org/develop/policies/bylaws/index.html</a:t>
            </a:r>
            <a:r>
              <a:rPr lang="en-US" sz="1440" dirty="0"/>
              <a:t> (HTML version) </a:t>
            </a:r>
          </a:p>
          <a:p>
            <a:pPr lvl="1">
              <a:buNone/>
            </a:pPr>
            <a:r>
              <a:rPr lang="en-US" sz="1440" dirty="0">
                <a:hlinkClick r:id="rId4"/>
              </a:rPr>
              <a:t>http://standards.ieee.org/develop/policies/bylaws/sb_bylaws.pdf</a:t>
            </a:r>
            <a:r>
              <a:rPr lang="en-US" sz="1440" dirty="0"/>
              <a:t> (PDF version)</a:t>
            </a:r>
            <a:r>
              <a:rPr lang="en-US" sz="1120" dirty="0"/>
              <a:t> </a:t>
            </a:r>
          </a:p>
          <a:p>
            <a:pPr>
              <a:buNone/>
            </a:pPr>
            <a:r>
              <a:rPr lang="en-US" sz="1280" dirty="0"/>
              <a:t/>
            </a:r>
            <a:br>
              <a:rPr lang="en-US" sz="1280" dirty="0"/>
            </a:br>
            <a:endParaRPr lang="en-US" sz="1280" dirty="0"/>
          </a:p>
          <a:p>
            <a:r>
              <a:rPr lang="en-US" dirty="0" smtClean="0"/>
              <a:t>The current version of the IEEE-SA Standards Board Operations Manual is available at: </a:t>
            </a:r>
          </a:p>
          <a:p>
            <a:pPr lvl="1">
              <a:buNone/>
            </a:pPr>
            <a:r>
              <a:rPr lang="en-US" sz="1440" dirty="0">
                <a:hlinkClick r:id="rId5"/>
              </a:rPr>
              <a:t>http://standards.ieee.org/develop/policies/opman/index.html</a:t>
            </a:r>
            <a:r>
              <a:rPr lang="en-US" sz="1440" dirty="0"/>
              <a:t> (HTML version) </a:t>
            </a:r>
          </a:p>
          <a:p>
            <a:pPr lvl="1">
              <a:buNone/>
            </a:pPr>
            <a:r>
              <a:rPr lang="en-US" sz="1440" dirty="0">
                <a:hlinkClick r:id="rId6"/>
              </a:rPr>
              <a:t>http://standards.ieee.org/develop/policies/opman/sb_om.pdf</a:t>
            </a:r>
            <a:r>
              <a:rPr lang="en-US" sz="1440" dirty="0"/>
              <a:t> (PDF version) </a:t>
            </a:r>
            <a:endParaRPr lang="en-US" sz="1280" dirty="0"/>
          </a:p>
          <a:p>
            <a:pPr>
              <a:buNone/>
            </a:pPr>
            <a:endParaRPr lang="en-GB" sz="960"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4" name="Date Placeholder 3"/>
          <p:cNvSpPr>
            <a:spLocks noGrp="1"/>
          </p:cNvSpPr>
          <p:nvPr>
            <p:ph type="dt" idx="15"/>
          </p:nvPr>
        </p:nvSpPr>
        <p:spPr>
          <a:prstGeom prst="rect">
            <a:avLst/>
          </a:prstGeom>
        </p:spPr>
        <p:txBody>
          <a:bodyPr/>
          <a:lstStyle/>
          <a:p>
            <a:pPr>
              <a:defRPr/>
            </a:pPr>
            <a:r>
              <a:rPr lang="en-US" smtClean="0"/>
              <a:t>December 2019</a:t>
            </a:r>
            <a:endParaRPr lang="en-US" dirty="0"/>
          </a:p>
        </p:txBody>
      </p:sp>
    </p:spTree>
    <p:extLst>
      <p:ext uri="{BB962C8B-B14F-4D97-AF65-F5344CB8AC3E}">
        <p14:creationId xmlns:p14="http://schemas.microsoft.com/office/powerpoint/2010/main" val="17477706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 Ground Rules</a:t>
            </a:r>
            <a:endParaRPr lang="en-US" dirty="0"/>
          </a:p>
        </p:txBody>
      </p:sp>
      <p:sp>
        <p:nvSpPr>
          <p:cNvPr id="3" name="Content Placeholder 2"/>
          <p:cNvSpPr>
            <a:spLocks noGrp="1"/>
          </p:cNvSpPr>
          <p:nvPr>
            <p:ph idx="1"/>
          </p:nvPr>
        </p:nvSpPr>
        <p:spPr/>
        <p:txBody>
          <a:bodyPr/>
          <a:lstStyle/>
          <a:p>
            <a:pPr indent="-365760"/>
            <a:r>
              <a:rPr lang="en-US" dirty="0">
                <a:cs typeface="DejaVu Sans" pitchFamily="34" charset="0"/>
              </a:rPr>
              <a:t>Respect … give it, get it</a:t>
            </a:r>
          </a:p>
          <a:p>
            <a:pPr indent="-365760"/>
            <a:r>
              <a:rPr lang="en-US" dirty="0">
                <a:cs typeface="DejaVu Sans" pitchFamily="34" charset="0"/>
              </a:rPr>
              <a:t>NO product pitches</a:t>
            </a:r>
          </a:p>
          <a:p>
            <a:pPr indent="-365760"/>
            <a:r>
              <a:rPr lang="en-US" dirty="0">
                <a:cs typeface="DejaVu Sans" pitchFamily="34" charset="0"/>
              </a:rPr>
              <a:t>NO corporate pitches</a:t>
            </a:r>
          </a:p>
          <a:p>
            <a:pPr indent="-365760"/>
            <a:r>
              <a:rPr lang="en-US" dirty="0">
                <a:cs typeface="DejaVu Sans" pitchFamily="34" charset="0"/>
              </a:rPr>
              <a:t>NO prices</a:t>
            </a:r>
          </a:p>
          <a:p>
            <a:pPr indent="-365760"/>
            <a:r>
              <a:rPr lang="en-US" dirty="0">
                <a:cs typeface="DejaVu Sans" pitchFamily="34" charset="0"/>
              </a:rPr>
              <a:t>NO restrictive notices – </a:t>
            </a:r>
            <a:r>
              <a:rPr lang="en-US" dirty="0" smtClean="0">
                <a:cs typeface="DejaVu Sans" pitchFamily="34" charset="0"/>
              </a:rPr>
              <a:t>(no confidentially notices in email)</a:t>
            </a:r>
            <a:endParaRPr lang="en-US" dirty="0">
              <a:cs typeface="DejaVu Sans" pitchFamily="34" charset="0"/>
            </a:endParaRPr>
          </a:p>
          <a:p>
            <a:pPr indent="-365760"/>
            <a:r>
              <a:rPr lang="en-US" dirty="0">
                <a:cs typeface="DejaVu Sans" pitchFamily="34" charset="0"/>
              </a:rPr>
              <a:t>Presentations must be openly </a:t>
            </a:r>
            <a:r>
              <a:rPr lang="en-US" dirty="0" smtClean="0">
                <a:cs typeface="DejaVu Sans" pitchFamily="34" charset="0"/>
              </a:rPr>
              <a:t>available</a:t>
            </a:r>
            <a:endParaRPr lang="en-US" dirty="0">
              <a:cs typeface="DejaVu Sans" pitchFamily="34"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973662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smtClean="0"/>
              <a:t>IEEE 802 Rules Documents </a:t>
            </a:r>
          </a:p>
        </p:txBody>
      </p:sp>
      <p:sp>
        <p:nvSpPr>
          <p:cNvPr id="8198" name="Rectangle 3"/>
          <p:cNvSpPr>
            <a:spLocks noGrp="1" noChangeArrowheads="1"/>
          </p:cNvSpPr>
          <p:nvPr>
            <p:ph idx="1"/>
          </p:nvPr>
        </p:nvSpPr>
        <p:spPr>
          <a:noFill/>
        </p:spPr>
        <p:txBody>
          <a:bodyPr/>
          <a:lstStyle/>
          <a:p>
            <a:r>
              <a:rPr lang="en-US" sz="1600" dirty="0"/>
              <a:t>IEEE 802 Policies &amp; Procedures (Approved June 2014)</a:t>
            </a:r>
          </a:p>
          <a:p>
            <a:pPr lvl="1"/>
            <a:r>
              <a:rPr lang="en-US" sz="1440" dirty="0">
                <a:hlinkClick r:id="rId3"/>
              </a:rPr>
              <a:t>http://standards.ieee.org/board/aud/LMSC.pdf</a:t>
            </a:r>
            <a:endParaRPr lang="en-US" sz="1440" dirty="0"/>
          </a:p>
          <a:p>
            <a:r>
              <a:rPr lang="en-US" sz="1600" dirty="0"/>
              <a:t>IEEE 802 Operations Manual (Approved 13 July 2018)</a:t>
            </a:r>
          </a:p>
          <a:p>
            <a:pPr lvl="1">
              <a:lnSpc>
                <a:spcPct val="80000"/>
              </a:lnSpc>
              <a:defRPr/>
            </a:pPr>
            <a:r>
              <a:rPr lang="en-US" altLang="en-US" sz="1440" dirty="0">
                <a:hlinkClick r:id="rId4"/>
              </a:rPr>
              <a:t>https://mentor.ieee.org/802-ec/dcn/17/ec-17-0090-22-0PNP-ieee-802-lmsc-operations-manual.pdf</a:t>
            </a:r>
            <a:r>
              <a:rPr lang="en-US" altLang="en-US" sz="1440" dirty="0"/>
              <a:t> </a:t>
            </a:r>
          </a:p>
          <a:p>
            <a:pPr>
              <a:lnSpc>
                <a:spcPct val="80000"/>
              </a:lnSpc>
              <a:defRPr/>
            </a:pPr>
            <a:r>
              <a:rPr lang="en-US" sz="1600" dirty="0"/>
              <a:t>IEEE 802 Working Group Policies &amp; Procedures (29 July 2016)</a:t>
            </a:r>
            <a:r>
              <a:rPr lang="en-US" altLang="en-US" sz="1600" dirty="0"/>
              <a:t> </a:t>
            </a:r>
          </a:p>
          <a:p>
            <a:pPr lvl="1"/>
            <a:r>
              <a:rPr lang="en-US" altLang="en-US" sz="1440" dirty="0">
                <a:hlinkClick r:id="rId5"/>
              </a:rPr>
              <a:t>http://www.ieee802.org/PNP/approved/IEEE_802_WG_PandP_v19.pdf</a:t>
            </a:r>
            <a:r>
              <a:rPr lang="en-US" altLang="en-US" sz="1440" dirty="0"/>
              <a:t> </a:t>
            </a:r>
          </a:p>
          <a:p>
            <a:r>
              <a:rPr lang="en-US" sz="1600" dirty="0"/>
              <a:t>IEEE 802 LMSC Chair's Guidelines (Approved 13 July 2018)</a:t>
            </a:r>
            <a:endParaRPr lang="en-US" sz="1600" dirty="0">
              <a:hlinkClick r:id="rId6"/>
            </a:endParaRPr>
          </a:p>
          <a:p>
            <a:pPr lvl="1"/>
            <a:r>
              <a:rPr lang="en-US" sz="1440" dirty="0">
                <a:hlinkClick r:id="rId7"/>
              </a:rPr>
              <a:t>https://mentor.ieee.org/802-ec/dcn/17/ec-17-0120-27-0PNP-ieee-802-lmsc-chairs-guidelines.pdf</a:t>
            </a:r>
            <a:r>
              <a:rPr lang="en-US" sz="1440" dirty="0"/>
              <a:t> </a:t>
            </a:r>
          </a:p>
          <a:p>
            <a:r>
              <a:rPr lang="en-US" sz="1600" dirty="0"/>
              <a:t>Participation in IEEE 802 Meetings</a:t>
            </a:r>
          </a:p>
          <a:p>
            <a:pPr lvl="1"/>
            <a:r>
              <a:rPr lang="en-US" sz="1440" u="sng" dirty="0">
                <a:hlinkClick r:id="rId8"/>
              </a:rPr>
              <a:t>https://mentor.ieee.org/802-ec/dcn/16/ec-16-0180-05-00EC-ieee-802-participation-slide.pptx</a:t>
            </a:r>
            <a:endParaRPr lang="en-US" sz="1440" u="sng" dirty="0"/>
          </a:p>
          <a:p>
            <a:pPr lvl="1"/>
            <a:endParaRPr lang="en-US" sz="1280" dirty="0"/>
          </a:p>
          <a:p>
            <a:r>
              <a:rPr lang="en-US" sz="1280" dirty="0"/>
              <a:t>Policies and Procedures hierarchy: </a:t>
            </a:r>
            <a:r>
              <a:rPr lang="en-US" sz="1280" b="0" dirty="0">
                <a:hlinkClick r:id="rId9"/>
              </a:rPr>
              <a:t>http://www.ieee802.org/11/Rules/rules.shtml</a:t>
            </a:r>
            <a:endParaRPr lang="en-US" sz="1280" b="0" dirty="0"/>
          </a:p>
          <a:p>
            <a:pPr marL="274320" lvl="1" indent="-274320">
              <a:buFontTx/>
              <a:buChar char="•"/>
            </a:pPr>
            <a:r>
              <a:rPr lang="en-US" altLang="en-US" sz="1280" b="1" dirty="0"/>
              <a:t>IEEE 802 Procedural document website: </a:t>
            </a:r>
            <a:r>
              <a:rPr lang="en-US" altLang="en-US" sz="1280" dirty="0">
                <a:hlinkClick r:id="rId10"/>
              </a:rPr>
              <a:t>http://www.ieee802.org/devdocs.shtml</a:t>
            </a:r>
            <a:r>
              <a:rPr lang="en-US" altLang="en-US" sz="1280" dirty="0"/>
              <a:t> </a:t>
            </a:r>
          </a:p>
          <a:p>
            <a:endParaRPr lang="en-US" dirty="0" smtClean="0"/>
          </a:p>
          <a:p>
            <a:pPr lvl="1"/>
            <a:endParaRPr lang="en-US" sz="1440"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smtClean="0"/>
              <a:t>Benjamin Rolfe BCA/MERL</a:t>
            </a:r>
            <a:endParaRPr lang="en-US"/>
          </a:p>
        </p:txBody>
      </p:sp>
      <p:sp>
        <p:nvSpPr>
          <p:cNvPr id="8194" name="Date Placeholder 3"/>
          <p:cNvSpPr>
            <a:spLocks noGrp="1"/>
          </p:cNvSpPr>
          <p:nvPr>
            <p:ph type="dt" idx="15"/>
          </p:nvPr>
        </p:nvSpPr>
        <p:spPr>
          <a:prstGeom prst="rect">
            <a:avLst/>
          </a:prstGeom>
          <a:noFill/>
        </p:spPr>
        <p:txBody>
          <a:bodyPr/>
          <a:lstStyle/>
          <a:p>
            <a:r>
              <a:rPr lang="en-US" smtClean="0"/>
              <a:t>December 2019</a:t>
            </a:r>
            <a:endParaRPr lang="en-US"/>
          </a:p>
        </p:txBody>
      </p:sp>
    </p:spTree>
    <p:extLst>
      <p:ext uri="{BB962C8B-B14F-4D97-AF65-F5344CB8AC3E}">
        <p14:creationId xmlns:p14="http://schemas.microsoft.com/office/powerpoint/2010/main" val="39552372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802.19 Operations Manual</a:t>
            </a:r>
            <a:endParaRPr lang="en-US" dirty="0"/>
          </a:p>
        </p:txBody>
      </p:sp>
      <p:sp>
        <p:nvSpPr>
          <p:cNvPr id="3" name="Content Placeholder 2"/>
          <p:cNvSpPr>
            <a:spLocks noGrp="1"/>
          </p:cNvSpPr>
          <p:nvPr>
            <p:ph idx="1"/>
          </p:nvPr>
        </p:nvSpPr>
        <p:spPr/>
        <p:txBody>
          <a:bodyPr/>
          <a:lstStyle/>
          <a:p>
            <a:r>
              <a:rPr lang="en-US" dirty="0">
                <a:hlinkClick r:id="rId2"/>
              </a:rPr>
              <a:t>http://</a:t>
            </a:r>
            <a:r>
              <a:rPr lang="en-US" dirty="0" smtClean="0">
                <a:hlinkClick r:id="rId2"/>
              </a:rPr>
              <a:t>ieee802.org/19/pub/IEEE%20802.19%20Operations%20Manual.pdf</a:t>
            </a: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1879785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Comment Resolution</a:t>
            </a:r>
            <a:endParaRPr lang="en-US" dirty="0"/>
          </a:p>
        </p:txBody>
      </p:sp>
      <p:sp>
        <p:nvSpPr>
          <p:cNvPr id="3" name="Content Placeholder 2"/>
          <p:cNvSpPr>
            <a:spLocks noGrp="1"/>
          </p:cNvSpPr>
          <p:nvPr>
            <p:ph idx="1"/>
          </p:nvPr>
        </p:nvSpPr>
        <p:spPr/>
        <p:txBody>
          <a:bodyPr/>
          <a:lstStyle/>
          <a:p>
            <a:r>
              <a:rPr lang="en-US" dirty="0" smtClean="0"/>
              <a:t>Status of editorials (JG)</a:t>
            </a:r>
          </a:p>
          <a:p>
            <a:pPr lvl="1"/>
            <a:r>
              <a:rPr lang="en-US" dirty="0" smtClean="0"/>
              <a:t>Discussion of editorial comments </a:t>
            </a:r>
            <a:r>
              <a:rPr lang="en-US" dirty="0" smtClean="0"/>
              <a:t>as needed</a:t>
            </a:r>
          </a:p>
          <a:p>
            <a:r>
              <a:rPr lang="en-US" dirty="0" smtClean="0"/>
              <a:t>Technical </a:t>
            </a:r>
            <a:endParaRPr lang="en-US" dirty="0" smtClean="0"/>
          </a:p>
          <a:p>
            <a:pPr lvl="1"/>
            <a:r>
              <a:rPr lang="en-US" dirty="0" smtClean="0"/>
              <a:t>Status and Discussion of assigned comments</a:t>
            </a:r>
          </a:p>
          <a:p>
            <a:pPr lvl="1"/>
            <a:endParaRPr lang="en-US" dirty="0"/>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393587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a:bodyPr>
          <a:lstStyle/>
          <a:p>
            <a:pPr lvl="1"/>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290031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a:t>
            </a:r>
            <a:r>
              <a:rPr lang="en-US" dirty="0" smtClean="0"/>
              <a:t>Motions</a:t>
            </a:r>
            <a:endParaRPr lang="en-US" dirty="0"/>
          </a:p>
        </p:txBody>
      </p:sp>
      <p:sp>
        <p:nvSpPr>
          <p:cNvPr id="3" name="Content Placeholder 2"/>
          <p:cNvSpPr>
            <a:spLocks noGrp="1"/>
          </p:cNvSpPr>
          <p:nvPr>
            <p:ph idx="1"/>
          </p:nvPr>
        </p:nvSpPr>
        <p:spPr>
          <a:xfrm>
            <a:off x="731520" y="1867750"/>
            <a:ext cx="8288868" cy="4837850"/>
          </a:xfrm>
        </p:spPr>
        <p:txBody>
          <a:bodyPr>
            <a:normAutofit fontScale="92500" lnSpcReduction="20000"/>
          </a:bodyPr>
          <a:lstStyle/>
          <a:p>
            <a:pPr marL="0" indent="0">
              <a:buNone/>
            </a:pPr>
            <a:r>
              <a:rPr lang="en-US" dirty="0"/>
              <a:t>Approve Comment Resolutions:</a:t>
            </a:r>
          </a:p>
          <a:p>
            <a:pPr marL="487693" lvl="1" indent="0">
              <a:buNone/>
            </a:pPr>
            <a:r>
              <a:rPr lang="en-US" dirty="0"/>
              <a:t>Move that the comment resolutions contained in document 19-20-0015-zz be approved and direct the Technical Editor to apply resolutions to produce P802-19.3-D04.</a:t>
            </a:r>
          </a:p>
          <a:p>
            <a:pPr marL="487693" lvl="1" indent="0">
              <a:buNone/>
            </a:pPr>
            <a:r>
              <a:rPr lang="en-US" dirty="0"/>
              <a:t>Moved by:  </a:t>
            </a:r>
          </a:p>
          <a:p>
            <a:pPr marL="487693" lvl="1" indent="0">
              <a:buNone/>
            </a:pPr>
            <a:r>
              <a:rPr lang="en-US" dirty="0"/>
              <a:t>Seconded by: </a:t>
            </a:r>
          </a:p>
          <a:p>
            <a:pPr marL="487693" lvl="1" indent="0">
              <a:buNone/>
            </a:pPr>
            <a:r>
              <a:rPr lang="en-US" dirty="0"/>
              <a:t>Discussion: </a:t>
            </a:r>
            <a:endParaRPr lang="en-US" dirty="0" smtClean="0"/>
          </a:p>
          <a:p>
            <a:pPr marL="487693" lvl="1" indent="0">
              <a:buNone/>
            </a:pPr>
            <a:endParaRPr lang="en-US" dirty="0"/>
          </a:p>
          <a:p>
            <a:pPr marL="0" indent="0">
              <a:buNone/>
            </a:pPr>
            <a:r>
              <a:rPr lang="en-US" dirty="0" smtClean="0"/>
              <a:t>Initiate recirculation:</a:t>
            </a:r>
            <a:endParaRPr lang="en-US" dirty="0" smtClean="0"/>
          </a:p>
          <a:p>
            <a:pPr marL="487693" lvl="1" indent="0">
              <a:buNone/>
            </a:pPr>
            <a:r>
              <a:rPr lang="en-US" dirty="0"/>
              <a:t>Move </a:t>
            </a:r>
            <a:r>
              <a:rPr lang="en-US" dirty="0"/>
              <a:t>that </a:t>
            </a:r>
            <a:r>
              <a:rPr lang="en-US" dirty="0"/>
              <a:t>802.19 </a:t>
            </a:r>
            <a:r>
              <a:rPr lang="en-US" dirty="0"/>
              <a:t>WG start a WG </a:t>
            </a:r>
            <a:r>
              <a:rPr lang="en-US" dirty="0"/>
              <a:t>Electronic Ballot recirculating Draft  P802-19.3-D04 to approve to </a:t>
            </a:r>
            <a:r>
              <a:rPr lang="en-US" dirty="0"/>
              <a:t>forward document </a:t>
            </a:r>
            <a:r>
              <a:rPr lang="en-US" dirty="0"/>
              <a:t>P802-19.3-D04 to Standards Association Ballot.</a:t>
            </a:r>
          </a:p>
          <a:p>
            <a:pPr marL="487693" lvl="1" indent="0">
              <a:buNone/>
            </a:pPr>
            <a:r>
              <a:rPr lang="en-US" dirty="0"/>
              <a:t>Moved </a:t>
            </a:r>
            <a:r>
              <a:rPr lang="en-US" dirty="0"/>
              <a:t>by:  </a:t>
            </a:r>
          </a:p>
          <a:p>
            <a:pPr marL="487693" lvl="1" indent="0">
              <a:buNone/>
            </a:pPr>
            <a:r>
              <a:rPr lang="en-US" dirty="0"/>
              <a:t>Seconded by: </a:t>
            </a:r>
          </a:p>
          <a:p>
            <a:pPr marL="487693" lvl="1" indent="0">
              <a:buNone/>
            </a:pPr>
            <a:r>
              <a:rPr lang="en-US" dirty="0"/>
              <a:t>Discussion: </a:t>
            </a:r>
          </a:p>
          <a:p>
            <a:pPr marL="487693" lvl="1"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907365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280670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smtClean="0"/>
              <a:t>Agenda – </a:t>
            </a:r>
            <a:r>
              <a:rPr lang="en-US" sz="3600" dirty="0" smtClean="0"/>
              <a:t>May 20, </a:t>
            </a:r>
            <a:r>
              <a:rPr lang="en-US" sz="3600" dirty="0" smtClean="0"/>
              <a:t>2020</a:t>
            </a:r>
            <a:endParaRPr lang="en-US" sz="3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
        <p:nvSpPr>
          <p:cNvPr id="7" name="TextBox 6"/>
          <p:cNvSpPr txBox="1"/>
          <p:nvPr/>
        </p:nvSpPr>
        <p:spPr>
          <a:xfrm>
            <a:off x="1066800" y="1981200"/>
            <a:ext cx="4307589" cy="3539430"/>
          </a:xfrm>
          <a:prstGeom prst="rect">
            <a:avLst/>
          </a:prstGeom>
          <a:noFill/>
        </p:spPr>
        <p:txBody>
          <a:bodyPr wrap="none" rtlCol="0">
            <a:spAutoFit/>
          </a:bodyPr>
          <a:lstStyle/>
          <a:p>
            <a:pPr marL="457200" indent="-457200">
              <a:buFont typeface="Arial" panose="020B0604020202020204" pitchFamily="34" charset="0"/>
              <a:buChar char="•"/>
            </a:pPr>
            <a:endParaRPr lang="en-US" sz="3200" dirty="0">
              <a:solidFill>
                <a:schemeClr val="accent2">
                  <a:lumMod val="75000"/>
                </a:schemeClr>
              </a:solidFill>
            </a:endParaRPr>
          </a:p>
          <a:p>
            <a:pPr marL="514350" indent="-514350">
              <a:buFont typeface="+mj-lt"/>
              <a:buAutoNum type="arabicPeriod"/>
            </a:pPr>
            <a:r>
              <a:rPr lang="en-US" sz="3200" dirty="0">
                <a:solidFill>
                  <a:schemeClr val="accent2">
                    <a:lumMod val="75000"/>
                  </a:schemeClr>
                </a:solidFill>
              </a:rPr>
              <a:t> </a:t>
            </a:r>
            <a:r>
              <a:rPr lang="en-US" sz="3200" dirty="0" smtClean="0">
                <a:solidFill>
                  <a:schemeClr val="accent2">
                    <a:lumMod val="75000"/>
                  </a:schemeClr>
                </a:solidFill>
              </a:rPr>
              <a:t>Meeting </a:t>
            </a:r>
            <a:r>
              <a:rPr lang="en-US" sz="3200" dirty="0">
                <a:solidFill>
                  <a:schemeClr val="accent2">
                    <a:lumMod val="75000"/>
                  </a:schemeClr>
                </a:solidFill>
              </a:rPr>
              <a:t>preamble</a:t>
            </a:r>
          </a:p>
          <a:p>
            <a:pPr marL="514350" indent="-514350">
              <a:buFont typeface="+mj-lt"/>
              <a:buAutoNum type="arabicPeriod"/>
            </a:pPr>
            <a:r>
              <a:rPr lang="en-US" sz="3200" dirty="0" smtClean="0">
                <a:solidFill>
                  <a:schemeClr val="accent2">
                    <a:lumMod val="75000"/>
                  </a:schemeClr>
                </a:solidFill>
              </a:rPr>
              <a:t> Agree </a:t>
            </a:r>
            <a:r>
              <a:rPr lang="en-US" sz="3200" dirty="0">
                <a:solidFill>
                  <a:schemeClr val="accent2">
                    <a:lumMod val="75000"/>
                  </a:schemeClr>
                </a:solidFill>
              </a:rPr>
              <a:t>on agenda</a:t>
            </a:r>
          </a:p>
          <a:p>
            <a:pPr marL="514350" indent="-514350">
              <a:buFont typeface="+mj-lt"/>
              <a:buAutoNum type="arabicPeriod"/>
            </a:pPr>
            <a:r>
              <a:rPr lang="en-US" sz="3200" dirty="0" smtClean="0">
                <a:solidFill>
                  <a:schemeClr val="accent2">
                    <a:lumMod val="75000"/>
                  </a:schemeClr>
                </a:solidFill>
              </a:rPr>
              <a:t> Comment Resolution</a:t>
            </a: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Next </a:t>
            </a:r>
            <a:r>
              <a:rPr lang="en-US" sz="3200" dirty="0" smtClean="0">
                <a:solidFill>
                  <a:schemeClr val="accent2">
                    <a:lumMod val="75000"/>
                  </a:schemeClr>
                </a:solidFill>
              </a:rPr>
              <a:t>steps</a:t>
            </a:r>
            <a:endParaRPr lang="en-US" sz="3200" dirty="0">
              <a:solidFill>
                <a:schemeClr val="accent2">
                  <a:lumMod val="75000"/>
                </a:schemeClr>
              </a:solidFill>
            </a:endParaRPr>
          </a:p>
          <a:p>
            <a:pPr marL="514350" indent="-514350">
              <a:buFont typeface="+mj-lt"/>
              <a:buAutoNum type="arabicPeriod"/>
            </a:pPr>
            <a:r>
              <a:rPr lang="en-US" sz="3200" dirty="0" smtClean="0">
                <a:solidFill>
                  <a:schemeClr val="accent2">
                    <a:lumMod val="75000"/>
                  </a:schemeClr>
                </a:solidFill>
              </a:rPr>
              <a:t> </a:t>
            </a:r>
            <a:r>
              <a:rPr lang="en-US" sz="3200" dirty="0" err="1">
                <a:solidFill>
                  <a:schemeClr val="accent2">
                    <a:lumMod val="75000"/>
                  </a:schemeClr>
                </a:solidFill>
              </a:rPr>
              <a:t>AoB</a:t>
            </a:r>
            <a:endParaRPr lang="en-US" sz="3200" dirty="0">
              <a:solidFill>
                <a:schemeClr val="accent2">
                  <a:lumMod val="75000"/>
                </a:schemeClr>
              </a:solidFill>
            </a:endParaRPr>
          </a:p>
          <a:p>
            <a:r>
              <a:rPr lang="en-US" sz="3200" dirty="0" smtClean="0">
                <a:solidFill>
                  <a:schemeClr val="accent2">
                    <a:lumMod val="75000"/>
                  </a:schemeClr>
                </a:solidFill>
              </a:rPr>
              <a:t> </a:t>
            </a:r>
            <a:endParaRPr lang="en-US" sz="3200" dirty="0">
              <a:solidFill>
                <a:schemeClr val="accent2">
                  <a:lumMod val="75000"/>
                </a:schemeClr>
              </a:solidFill>
            </a:endParaRPr>
          </a:p>
        </p:txBody>
      </p:sp>
    </p:spTree>
    <p:extLst>
      <p:ext uri="{BB962C8B-B14F-4D97-AF65-F5344CB8AC3E}">
        <p14:creationId xmlns:p14="http://schemas.microsoft.com/office/powerpoint/2010/main" val="2376408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Preamble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December 2019</a:t>
            </a:r>
            <a:endParaRPr lang="en-GB" dirty="0"/>
          </a:p>
        </p:txBody>
      </p:sp>
    </p:spTree>
    <p:extLst>
      <p:ext uri="{BB962C8B-B14F-4D97-AF65-F5344CB8AC3E}">
        <p14:creationId xmlns:p14="http://schemas.microsoft.com/office/powerpoint/2010/main" val="383538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72390" tIns="35560" rIns="72390" bIns="3556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04800" y="2131061"/>
            <a:ext cx="9083040" cy="3963670"/>
          </a:xfrm>
        </p:spPr>
        <p:txBody>
          <a:bodyPr vert="horz" wrap="square" lIns="72390" tIns="35560" rIns="72390" bIns="35560" numCol="1" anchor="t" anchorCtr="0" compatLnSpc="1">
            <a:prstTxWarp prst="textNoShape">
              <a:avLst/>
            </a:prstTxWarp>
          </a:bodyPr>
          <a:lstStyle/>
          <a:p>
            <a:pPr>
              <a:lnSpc>
                <a:spcPct val="80000"/>
              </a:lnSpc>
              <a:spcAft>
                <a:spcPct val="30000"/>
              </a:spcAft>
              <a:buFont typeface="Monotype Sorts"/>
              <a:buNone/>
            </a:pPr>
            <a:r>
              <a:rPr lang="en-US" altLang="en-US" sz="1440" dirty="0"/>
              <a:t>	</a:t>
            </a:r>
            <a:r>
              <a:rPr lang="en-US" altLang="en-US" sz="1600" dirty="0">
                <a:solidFill>
                  <a:schemeClr val="tx1"/>
                </a:solidFill>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Advise the WG attendees that:</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IEEE’s patent policy is described in Clause 6 of the </a:t>
            </a:r>
            <a:r>
              <a:rPr lang="en-US" altLang="en-US" sz="1120" i="1" dirty="0">
                <a:solidFill>
                  <a:schemeClr val="tx1"/>
                </a:solidFill>
                <a:cs typeface="Calibri" panose="020F0502020204030204" pitchFamily="34" charset="0"/>
              </a:rPr>
              <a:t>IEEE-SA Standards Board Bylaws</a:t>
            </a:r>
            <a:r>
              <a:rPr lang="en-US" altLang="en-US" sz="1120" dirty="0">
                <a:solidFill>
                  <a:schemeClr val="tx1"/>
                </a:solidFill>
                <a:cs typeface="Calibri" panose="020F0502020204030204" pitchFamily="34" charset="0"/>
              </a:rPr>
              <a:t>;</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120" dirty="0">
                <a:solidFill>
                  <a:schemeClr val="tx1"/>
                </a:solidFill>
                <a:cs typeface="Calibri" panose="020F0502020204030204" pitchFamily="34" charset="0"/>
              </a:rPr>
            </a:br>
            <a:endParaRPr lang="en-US" altLang="en-US" sz="1280" dirty="0">
              <a:solidFill>
                <a:schemeClr val="tx1"/>
              </a:solidFill>
              <a:cs typeface="Calibri" panose="020F0502020204030204" pitchFamily="34" charset="0"/>
            </a:endParaRPr>
          </a:p>
          <a:p>
            <a:pPr lvl="1">
              <a:lnSpc>
                <a:spcPct val="20000"/>
              </a:lnSpc>
              <a:buSzPct val="150000"/>
              <a:buFont typeface="Arial" panose="020B0604020202020204" pitchFamily="34" charset="0"/>
              <a:buChar char="•"/>
            </a:pPr>
            <a:r>
              <a:rPr lang="en-US" altLang="en-US" sz="1280" b="1" dirty="0">
                <a:solidFill>
                  <a:schemeClr val="tx1"/>
                </a:solidFill>
                <a:cs typeface="Calibri" panose="020F0502020204030204" pitchFamily="34" charset="0"/>
              </a:rPr>
              <a:t>Instruct the WG Secretary to record in the minutes of the relevant WG meeting:</a:t>
            </a:r>
            <a:r>
              <a:rPr lang="en-US" altLang="en-US" sz="1280" dirty="0">
                <a:solidFill>
                  <a:schemeClr val="tx1"/>
                </a:solidFill>
                <a:cs typeface="Calibri" panose="020F0502020204030204" pitchFamily="34" charset="0"/>
              </a:rPr>
              <a:t>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120" dirty="0">
                <a:solidFill>
                  <a:schemeClr val="tx1"/>
                </a:solidFill>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120" dirty="0">
              <a:solidFill>
                <a:schemeClr val="tx1"/>
              </a:solidFill>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120" dirty="0">
                <a:solidFill>
                  <a:schemeClr val="tx1"/>
                </a:solidFill>
                <a:cs typeface="Calibri" panose="020F0502020204030204" pitchFamily="34" charset="0"/>
              </a:rPr>
              <a:t>It is recommended that the WG Chair review the guidance in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20" dirty="0">
              <a:solidFill>
                <a:schemeClr val="tx1"/>
              </a:solidFill>
              <a:cs typeface="Calibri" panose="020F0502020204030204" pitchFamily="34" charset="0"/>
            </a:endParaRPr>
          </a:p>
          <a:p>
            <a:pPr lvl="1">
              <a:lnSpc>
                <a:spcPct val="80000"/>
              </a:lnSpc>
              <a:spcBef>
                <a:spcPct val="5000"/>
              </a:spcBef>
              <a:buFont typeface="Monotype Sorts"/>
              <a:buNone/>
            </a:pPr>
            <a:r>
              <a:rPr lang="en-US" altLang="en-US" sz="1120" dirty="0">
                <a:solidFill>
                  <a:schemeClr val="tx1"/>
                </a:solidFill>
                <a:cs typeface="Calibri" panose="020F0502020204030204" pitchFamily="34" charset="0"/>
              </a:rPr>
              <a:t>	Note: </a:t>
            </a:r>
            <a:r>
              <a:rPr lang="en-US" altLang="en-US" sz="1120" b="1" dirty="0">
                <a:solidFill>
                  <a:schemeClr val="tx1"/>
                </a:solidFill>
                <a:cs typeface="Calibri" panose="020F0502020204030204" pitchFamily="34" charset="0"/>
              </a:rPr>
              <a:t>WG</a:t>
            </a:r>
            <a:r>
              <a:rPr lang="en-US" altLang="en-US" sz="1120" dirty="0">
                <a:solidFill>
                  <a:schemeClr val="tx1"/>
                </a:solidFill>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7172" name="Rectangle 1028"/>
          <p:cNvSpPr>
            <a:spLocks noChangeArrowheads="1"/>
          </p:cNvSpPr>
          <p:nvPr/>
        </p:nvSpPr>
        <p:spPr bwMode="auto">
          <a:xfrm>
            <a:off x="1767840" y="731520"/>
            <a:ext cx="6217920" cy="855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560" b="1" u="sng"/>
          </a:p>
        </p:txBody>
      </p:sp>
      <p:sp>
        <p:nvSpPr>
          <p:cNvPr id="7173" name="Rectangle 1029"/>
          <p:cNvSpPr>
            <a:spLocks noChangeArrowheads="1"/>
          </p:cNvSpPr>
          <p:nvPr/>
        </p:nvSpPr>
        <p:spPr bwMode="auto">
          <a:xfrm>
            <a:off x="1524000" y="1584960"/>
            <a:ext cx="6766560" cy="445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440"/>
          </a:p>
        </p:txBody>
      </p:sp>
      <p:sp>
        <p:nvSpPr>
          <p:cNvPr id="7174" name="Text Box 1030"/>
          <p:cNvSpPr txBox="1">
            <a:spLocks noChangeArrowheads="1"/>
          </p:cNvSpPr>
          <p:nvPr/>
        </p:nvSpPr>
        <p:spPr bwMode="auto">
          <a:xfrm>
            <a:off x="1219201" y="6156960"/>
            <a:ext cx="1588897" cy="26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12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119533064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normAutofit lnSpcReduction="10000"/>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65760" lvl="1" indent="0" algn="ctr">
              <a:defRPr/>
            </a:pPr>
            <a:r>
              <a:rPr lang="en-US" altLang="en-US" sz="2560" b="1" dirty="0">
                <a:solidFill>
                  <a:schemeClr val="tx1"/>
                </a:solidFill>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8196" name="Text Box 1028"/>
          <p:cNvSpPr txBox="1">
            <a:spLocks noChangeArrowheads="1"/>
          </p:cNvSpPr>
          <p:nvPr/>
        </p:nvSpPr>
        <p:spPr bwMode="auto">
          <a:xfrm>
            <a:off x="743373" y="6389977"/>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791070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600" dirty="0">
                <a:solidFill>
                  <a:schemeClr val="tx1"/>
                </a:solidFill>
                <a:cs typeface="Calibri" pitchFamily="34" charset="0"/>
              </a:rPr>
              <a:t>Cause an LOA to be submitted to the IEEE-SA (patcom@ieee.org);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Provide the chair of this group with the identity of the holder(s) of any and all such claims as soon as possible; or</a:t>
            </a:r>
          </a:p>
          <a:p>
            <a:pPr marL="0" indent="0">
              <a:buSzPct val="150000"/>
              <a:defRPr/>
            </a:pPr>
            <a:endParaRPr lang="en-US" altLang="en-US" sz="1600" dirty="0">
              <a:solidFill>
                <a:schemeClr val="tx1"/>
              </a:solidFill>
              <a:cs typeface="Calibri" pitchFamily="34" charset="0"/>
            </a:endParaRPr>
          </a:p>
          <a:p>
            <a:pPr>
              <a:buSzPct val="150000"/>
              <a:buFont typeface="Arial" panose="020B0604020202020204" pitchFamily="34" charset="0"/>
              <a:buChar char="•"/>
              <a:defRPr/>
            </a:pPr>
            <a:r>
              <a:rPr lang="en-US" altLang="en-US" sz="1600" dirty="0">
                <a:solidFill>
                  <a:schemeClr val="tx1"/>
                </a:solidFill>
                <a:cs typeface="Calibri" pitchFamily="34" charset="0"/>
              </a:rPr>
              <a:t>Speak up now and respond to this Call for Potentially Essential Patents</a:t>
            </a:r>
          </a:p>
          <a:p>
            <a:pPr marL="0" indent="0">
              <a:defRPr/>
            </a:pPr>
            <a:r>
              <a:rPr lang="en-US" altLang="en-US" sz="1600"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600" dirty="0">
                <a:solidFill>
                  <a:schemeClr val="tx1"/>
                </a:solidFill>
                <a:cs typeface="Calibri" pitchFamily="34" charset="0"/>
              </a:rPr>
            </a:br>
            <a:endParaRPr lang="en-US" altLang="en-US" sz="1600" dirty="0">
              <a:solidFill>
                <a:schemeClr val="tx1"/>
              </a:solidFill>
              <a:cs typeface="Calibri"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9220" name="Text Box 6"/>
          <p:cNvSpPr txBox="1">
            <a:spLocks noChangeArrowheads="1"/>
          </p:cNvSpPr>
          <p:nvPr/>
        </p:nvSpPr>
        <p:spPr bwMode="auto">
          <a:xfrm>
            <a:off x="719328" y="643231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#2</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191963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731521" y="1952417"/>
            <a:ext cx="8288867" cy="4524583"/>
          </a:xfrm>
        </p:spPr>
        <p:txBody>
          <a:bodyPr>
            <a:normAutofit/>
          </a:bodyPr>
          <a:lstStyle/>
          <a:p>
            <a:pPr>
              <a:lnSpc>
                <a:spcPct val="80000"/>
              </a:lnSpc>
              <a:spcAft>
                <a:spcPct val="40000"/>
              </a:spcAft>
              <a:buSzPct val="150000"/>
              <a:buFont typeface="Arial" panose="020B0604020202020204" pitchFamily="34" charset="0"/>
              <a:buChar char="•"/>
              <a:defRPr/>
            </a:pPr>
            <a:r>
              <a:rPr lang="en-US" altLang="en-US" sz="1600"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80"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440" b="1" dirty="0">
                <a:solidFill>
                  <a:schemeClr val="tx1"/>
                </a:solidFill>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840" dirty="0">
                <a:solidFill>
                  <a:schemeClr val="tx1"/>
                </a:solidFill>
                <a:cs typeface="Calibri" panose="020F0502020204030204" pitchFamily="34" charset="0"/>
              </a:rPr>
              <a:t>---------------------------------------------------------------   </a:t>
            </a:r>
            <a:endParaRPr lang="en-US" altLang="en-US" sz="1120" dirty="0">
              <a:solidFill>
                <a:schemeClr val="tx1"/>
              </a:solidFill>
              <a:cs typeface="Calibri" panose="020F0502020204030204" pitchFamily="34" charset="0"/>
            </a:endParaRPr>
          </a:p>
          <a:p>
            <a:pPr algn="ctr">
              <a:lnSpc>
                <a:spcPct val="80000"/>
              </a:lnSpc>
              <a:buFont typeface="Monotype Sorts"/>
              <a:buNone/>
              <a:defRPr/>
            </a:pPr>
            <a:r>
              <a:rPr lang="en-US" altLang="en-US" sz="1120" dirty="0">
                <a:solidFill>
                  <a:schemeClr val="tx1"/>
                </a:solidFill>
                <a:cs typeface="Calibri" panose="020F0502020204030204" pitchFamily="34" charset="0"/>
              </a:rPr>
              <a:t>For more details, see </a:t>
            </a:r>
            <a:r>
              <a:rPr lang="en-US" altLang="en-US" sz="1120" i="1" dirty="0">
                <a:solidFill>
                  <a:schemeClr val="tx1"/>
                </a:solidFill>
                <a:cs typeface="Calibri" panose="020F0502020204030204" pitchFamily="34" charset="0"/>
              </a:rPr>
              <a:t>IEEE-SA Standards Board Operations Manual</a:t>
            </a:r>
            <a:r>
              <a:rPr lang="en-US" altLang="en-US" sz="1120" dirty="0">
                <a:solidFill>
                  <a:schemeClr val="tx1"/>
                </a:solidFill>
                <a:cs typeface="Calibri" panose="020F0502020204030204" pitchFamily="34" charset="0"/>
              </a:rPr>
              <a:t>, clause 5.3.10 and </a:t>
            </a:r>
            <a:br>
              <a:rPr lang="en-US" altLang="en-US" sz="1120" dirty="0">
                <a:solidFill>
                  <a:schemeClr val="tx1"/>
                </a:solidFill>
                <a:cs typeface="Calibri" panose="020F0502020204030204" pitchFamily="34" charset="0"/>
              </a:rPr>
            </a:br>
            <a:r>
              <a:rPr lang="en-US" altLang="en-US" sz="1120" i="1" dirty="0">
                <a:solidFill>
                  <a:schemeClr val="tx1"/>
                </a:solidFill>
                <a:cs typeface="Calibri" panose="020F0502020204030204" pitchFamily="34" charset="0"/>
              </a:rPr>
              <a:t>Antitrust and Competition Policy: What You Need to Know </a:t>
            </a:r>
            <a:r>
              <a:rPr lang="en-US" altLang="en-US" sz="1120"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10244" name="Text Box 1028"/>
          <p:cNvSpPr txBox="1">
            <a:spLocks noChangeArrowheads="1"/>
          </p:cNvSpPr>
          <p:nvPr/>
        </p:nvSpPr>
        <p:spPr bwMode="auto">
          <a:xfrm>
            <a:off x="743373" y="6477000"/>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42634053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Bylaws</a:t>
            </a:r>
            <a:r>
              <a:rPr lang="en-US" altLang="en-US" sz="1600" b="1" dirty="0">
                <a:solidFill>
                  <a:schemeClr val="tx1"/>
                </a:solidFill>
                <a:cs typeface="Calibri" panose="020F0502020204030204" pitchFamily="34" charset="0"/>
              </a:rPr>
              <a:t> </a:t>
            </a:r>
            <a:br>
              <a:rPr lang="en-US" altLang="en-US" sz="1600" b="1" dirty="0">
                <a:solidFill>
                  <a:schemeClr val="tx1"/>
                </a:solidFill>
                <a:cs typeface="Calibri" panose="020F0502020204030204" pitchFamily="34" charset="0"/>
              </a:rPr>
            </a:b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3"/>
              </a:rPr>
              <a:t>http://standards.ieee.org/develop/policies/bylaws/sect6-7.html#6</a:t>
            </a:r>
            <a:r>
              <a:rPr lang="en-US" altLang="en-US" sz="1280" b="1" dirty="0" smtClean="0">
                <a:solidFill>
                  <a:schemeClr val="tx1"/>
                </a:solidFill>
                <a:cs typeface="Calibri" panose="020F0502020204030204" pitchFamily="34" charset="0"/>
              </a:rPr>
              <a:t>)</a:t>
            </a:r>
            <a:endParaRPr lang="en-US" altLang="en-US" sz="1280" b="1" dirty="0">
              <a:solidFill>
                <a:schemeClr val="tx1"/>
              </a:solidFill>
              <a:cs typeface="Calibri" panose="020F0502020204030204" pitchFamily="34" charset="0"/>
            </a:endParaRPr>
          </a:p>
          <a:p>
            <a:pPr lvl="2">
              <a:lnSpc>
                <a:spcPct val="90000"/>
              </a:lnSpc>
              <a:buSzPct val="150000"/>
              <a:buFont typeface="Arial" panose="020B0604020202020204" pitchFamily="34" charset="0"/>
              <a:buChar char="•"/>
            </a:pPr>
            <a:r>
              <a:rPr lang="en-US" altLang="en-US" sz="1600" b="1" i="1" dirty="0">
                <a:solidFill>
                  <a:schemeClr val="tx1"/>
                </a:solidFill>
                <a:cs typeface="Calibri" panose="020F0502020204030204" pitchFamily="34" charset="0"/>
              </a:rPr>
              <a:t>IEEE-SA Standards Board Operations Manual</a:t>
            </a:r>
            <a:r>
              <a:rPr lang="en-US" altLang="en-US" sz="1600" b="1" dirty="0">
                <a:solidFill>
                  <a:schemeClr val="tx1"/>
                </a:solidFill>
                <a:cs typeface="Calibri" panose="020F0502020204030204" pitchFamily="34" charset="0"/>
              </a:rPr>
              <a:t> </a:t>
            </a:r>
            <a:r>
              <a:rPr lang="en-US" altLang="en-US" sz="1280" b="1" dirty="0">
                <a:solidFill>
                  <a:schemeClr val="tx1"/>
                </a:solidFill>
                <a:cs typeface="Calibri" panose="020F0502020204030204" pitchFamily="34" charset="0"/>
              </a:rPr>
              <a:t>(</a:t>
            </a:r>
            <a:r>
              <a:rPr lang="en-US" altLang="en-US" sz="1280" b="1" dirty="0">
                <a:solidFill>
                  <a:schemeClr val="tx1"/>
                </a:solidFill>
                <a:cs typeface="Calibri" panose="020F0502020204030204" pitchFamily="34" charset="0"/>
                <a:hlinkClick r:id="rId4"/>
              </a:rPr>
              <a:t>http://</a:t>
            </a:r>
            <a:r>
              <a:rPr lang="en-US" altLang="en-US" sz="1280" b="1" dirty="0" smtClean="0">
                <a:solidFill>
                  <a:schemeClr val="tx1"/>
                </a:solidFill>
                <a:cs typeface="Calibri" panose="020F0502020204030204" pitchFamily="34" charset="0"/>
                <a:hlinkClick r:id="rId4"/>
              </a:rPr>
              <a:t>standards.ieee.org/develop/policies/opman/sect6.html#6.3</a:t>
            </a:r>
            <a:endParaRPr lang="en-US" altLang="en-US" sz="1280" b="1" dirty="0">
              <a:solidFill>
                <a:schemeClr val="tx1"/>
              </a:solidFill>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560" b="1" dirty="0">
              <a:solidFill>
                <a:schemeClr val="tx1"/>
              </a:solidFill>
              <a:cs typeface="Calibri" panose="020F0502020204030204" pitchFamily="34" charset="0"/>
            </a:endParaRPr>
          </a:p>
          <a:p>
            <a:pPr lvl="1" algn="ctr">
              <a:lnSpc>
                <a:spcPct val="90000"/>
              </a:lnSpc>
              <a:spcBef>
                <a:spcPct val="0"/>
              </a:spcBef>
              <a:buFont typeface="Monotype Sorts"/>
              <a:buNone/>
            </a:pPr>
            <a:r>
              <a:rPr lang="en-US" altLang="en-US" sz="2560"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smtClean="0"/>
              <a:t>Benjamin Rolfe BCA/MERL</a:t>
            </a:r>
            <a:endParaRPr lang="en-US"/>
          </a:p>
        </p:txBody>
      </p:sp>
      <p:sp>
        <p:nvSpPr>
          <p:cNvPr id="2" name="Date Placeholder 1"/>
          <p:cNvSpPr>
            <a:spLocks noGrp="1"/>
          </p:cNvSpPr>
          <p:nvPr>
            <p:ph type="dt" idx="15"/>
          </p:nvPr>
        </p:nvSpPr>
        <p:spPr>
          <a:prstGeom prst="rect">
            <a:avLst/>
          </a:prstGeom>
        </p:spPr>
        <p:txBody>
          <a:bodyPr/>
          <a:lstStyle/>
          <a:p>
            <a:pPr>
              <a:defRPr/>
            </a:pPr>
            <a:r>
              <a:rPr lang="en-US" smtClean="0"/>
              <a:t>December 2019</a:t>
            </a:r>
            <a:endParaRPr lang="en-US" dirty="0"/>
          </a:p>
        </p:txBody>
      </p:sp>
      <p:sp>
        <p:nvSpPr>
          <p:cNvPr id="11267" name="Rectangle 3"/>
          <p:cNvSpPr>
            <a:spLocks noChangeArrowheads="1"/>
          </p:cNvSpPr>
          <p:nvPr/>
        </p:nvSpPr>
        <p:spPr bwMode="auto">
          <a:xfrm>
            <a:off x="1645920" y="1402080"/>
            <a:ext cx="658368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920" b="1" u="sng">
              <a:latin typeface="Helvetica" panose="020B0604020202020204" pitchFamily="34" charset="0"/>
            </a:endParaRPr>
          </a:p>
        </p:txBody>
      </p:sp>
      <p:sp>
        <p:nvSpPr>
          <p:cNvPr id="11269" name="Text Box 7"/>
          <p:cNvSpPr txBox="1">
            <a:spLocks noChangeArrowheads="1"/>
          </p:cNvSpPr>
          <p:nvPr/>
        </p:nvSpPr>
        <p:spPr bwMode="auto">
          <a:xfrm>
            <a:off x="746421" y="6500709"/>
            <a:ext cx="806631" cy="31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40" b="1" u="sng" dirty="0">
                <a:solidFill>
                  <a:schemeClr val="tx1"/>
                </a:solidFill>
                <a:latin typeface="Times New Roman" panose="02020603050405020304" pitchFamily="18" charset="0"/>
              </a:rPr>
              <a:t>Slide #4</a:t>
            </a:r>
            <a:endParaRPr lang="en-US" altLang="en-US" sz="192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58070445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9672</TotalTime>
  <Words>1832</Words>
  <Application>Microsoft Office PowerPoint</Application>
  <PresentationFormat>Custom</PresentationFormat>
  <Paragraphs>279</Paragraphs>
  <Slides>24</Slides>
  <Notes>7</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6" baseType="lpstr">
      <vt:lpstr>Arial Unicode MS</vt:lpstr>
      <vt:lpstr>MS Gothic</vt:lpstr>
      <vt:lpstr>Arial</vt:lpstr>
      <vt:lpstr>Calibri</vt:lpstr>
      <vt:lpstr>Courier New</vt:lpstr>
      <vt:lpstr>DejaVu Sans</vt:lpstr>
      <vt:lpstr>Helvetica</vt:lpstr>
      <vt:lpstr>Monotype Sorts</vt:lpstr>
      <vt:lpstr>Montserrat</vt:lpstr>
      <vt:lpstr>Times New Roman</vt:lpstr>
      <vt:lpstr>Office Theme</vt:lpstr>
      <vt:lpstr>Document</vt:lpstr>
      <vt:lpstr>Sub 1 GHz Task Group Meeting Slides</vt:lpstr>
      <vt:lpstr>Sub-1GHz Coexistence Task Group</vt:lpstr>
      <vt:lpstr>Agenda – May 20, 2020</vt:lpstr>
      <vt:lpstr>Meeting Preamble</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802.19 Operations Manual</vt:lpstr>
      <vt:lpstr>Comment Resolution</vt:lpstr>
      <vt:lpstr>Next Steps</vt:lpstr>
      <vt:lpstr>Task Group Motions</vt:lpstr>
      <vt:lpstr>Any Other Business</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250</cp:revision>
  <cp:lastPrinted>2015-01-08T23:35:49Z</cp:lastPrinted>
  <dcterms:created xsi:type="dcterms:W3CDTF">2014-10-30T17:06:39Z</dcterms:created>
  <dcterms:modified xsi:type="dcterms:W3CDTF">2020-05-20T19:46:02Z</dcterms:modified>
</cp:coreProperties>
</file>