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2"/>
  </p:notesMasterIdLst>
  <p:handoutMasterIdLst>
    <p:handoutMasterId r:id="rId33"/>
  </p:handoutMasterIdLst>
  <p:sldIdLst>
    <p:sldId id="256" r:id="rId2"/>
    <p:sldId id="285" r:id="rId3"/>
    <p:sldId id="320" r:id="rId4"/>
    <p:sldId id="269" r:id="rId5"/>
    <p:sldId id="283" r:id="rId6"/>
    <p:sldId id="295" r:id="rId7"/>
    <p:sldId id="296" r:id="rId8"/>
    <p:sldId id="297" r:id="rId9"/>
    <p:sldId id="298" r:id="rId10"/>
    <p:sldId id="299" r:id="rId11"/>
    <p:sldId id="300" r:id="rId12"/>
    <p:sldId id="301" r:id="rId13"/>
    <p:sldId id="302" r:id="rId14"/>
    <p:sldId id="303" r:id="rId15"/>
    <p:sldId id="304" r:id="rId16"/>
    <p:sldId id="305" r:id="rId17"/>
    <p:sldId id="306" r:id="rId18"/>
    <p:sldId id="307" r:id="rId19"/>
    <p:sldId id="308" r:id="rId20"/>
    <p:sldId id="309" r:id="rId21"/>
    <p:sldId id="310" r:id="rId22"/>
    <p:sldId id="312" r:id="rId23"/>
    <p:sldId id="315" r:id="rId24"/>
    <p:sldId id="313" r:id="rId25"/>
    <p:sldId id="292" r:id="rId26"/>
    <p:sldId id="314" r:id="rId27"/>
    <p:sldId id="316" r:id="rId28"/>
    <p:sldId id="319" r:id="rId29"/>
    <p:sldId id="317" r:id="rId30"/>
    <p:sldId id="318" r:id="rId31"/>
  </p:sldIdLst>
  <p:sldSz cx="9753600" cy="7315200"/>
  <p:notesSz cx="7315200" cy="9601200"/>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p15:guide id="1" orient="horz" pos="2980" userDrawn="1">
          <p15:clr>
            <a:srgbClr val="A4A3A4"/>
          </p15:clr>
        </p15:guide>
        <p15:guide id="2" pos="2279"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127" autoAdjust="0"/>
  </p:normalViewPr>
  <p:slideViewPr>
    <p:cSldViewPr>
      <p:cViewPr varScale="1">
        <p:scale>
          <a:sx n="84" d="100"/>
          <a:sy n="84" d="100"/>
        </p:scale>
        <p:origin x="1248" y="67"/>
      </p:cViewPr>
      <p:guideLst>
        <p:guide orient="horz" pos="2304"/>
        <p:guide pos="3072"/>
      </p:guideLst>
    </p:cSldViewPr>
  </p:slideViewPr>
  <p:outlineViewPr>
    <p:cViewPr varScale="1">
      <p:scale>
        <a:sx n="170" d="200"/>
        <a:sy n="170" d="200"/>
      </p:scale>
      <p:origin x="0" y="-5499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64" d="100"/>
          <a:sy n="64" d="100"/>
        </p:scale>
        <p:origin x="3101" y="394"/>
      </p:cViewPr>
      <p:guideLst>
        <p:guide orient="horz" pos="2980"/>
        <p:guide pos="2279"/>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55" cy="479567"/>
          </a:xfrm>
          <a:prstGeom prst="rect">
            <a:avLst/>
          </a:prstGeom>
        </p:spPr>
        <p:txBody>
          <a:bodyPr vert="horz" lIns="95390" tIns="47695" rIns="95390" bIns="47695" rtlCol="0"/>
          <a:lstStyle>
            <a:lvl1pPr algn="l">
              <a:defRPr sz="1300"/>
            </a:lvl1pPr>
          </a:lstStyle>
          <a:p>
            <a:r>
              <a:rPr lang="en-US" smtClean="0"/>
              <a:t>doc.: IEEE 802.19-19-0065r0</a:t>
            </a:r>
            <a:endParaRPr lang="en-US" dirty="0"/>
          </a:p>
        </p:txBody>
      </p:sp>
      <p:sp>
        <p:nvSpPr>
          <p:cNvPr id="3" name="Date Placeholder 2"/>
          <p:cNvSpPr>
            <a:spLocks noGrp="1"/>
          </p:cNvSpPr>
          <p:nvPr>
            <p:ph type="dt" sz="quarter" idx="1"/>
          </p:nvPr>
        </p:nvSpPr>
        <p:spPr>
          <a:xfrm>
            <a:off x="4143271" y="0"/>
            <a:ext cx="3170255" cy="479567"/>
          </a:xfrm>
          <a:prstGeom prst="rect">
            <a:avLst/>
          </a:prstGeom>
        </p:spPr>
        <p:txBody>
          <a:bodyPr vert="horz" lIns="95390" tIns="47695" rIns="95390" bIns="47695" rtlCol="0"/>
          <a:lstStyle>
            <a:lvl1pPr algn="r">
              <a:defRPr sz="1300"/>
            </a:lvl1pPr>
          </a:lstStyle>
          <a:p>
            <a:fld id="{B87CCAAF-252C-4847-8D16-EDD6B40E4912}" type="datetimeFigureOut">
              <a:rPr lang="en-US" smtClean="0"/>
              <a:pPr/>
              <a:t>3/18/2020</a:t>
            </a:fld>
            <a:endParaRPr lang="en-US" dirty="0"/>
          </a:p>
        </p:txBody>
      </p:sp>
      <p:sp>
        <p:nvSpPr>
          <p:cNvPr id="4" name="Footer Placeholder 3"/>
          <p:cNvSpPr>
            <a:spLocks noGrp="1"/>
          </p:cNvSpPr>
          <p:nvPr>
            <p:ph type="ftr" sz="quarter" idx="2"/>
          </p:nvPr>
        </p:nvSpPr>
        <p:spPr>
          <a:xfrm>
            <a:off x="0" y="9119991"/>
            <a:ext cx="3170255" cy="479567"/>
          </a:xfrm>
          <a:prstGeom prst="rect">
            <a:avLst/>
          </a:prstGeom>
        </p:spPr>
        <p:txBody>
          <a:bodyPr vert="horz" lIns="95390" tIns="47695" rIns="95390" bIns="47695" rtlCol="0" anchor="b"/>
          <a:lstStyle>
            <a:lvl1pPr algn="l">
              <a:defRPr sz="1300"/>
            </a:lvl1pPr>
          </a:lstStyle>
          <a:p>
            <a:r>
              <a:rPr lang="en-US" smtClean="0"/>
              <a:t>Benjamin A. Rolfe (BCA)</a:t>
            </a:r>
            <a:endParaRPr lang="en-US" dirty="0"/>
          </a:p>
        </p:txBody>
      </p:sp>
      <p:sp>
        <p:nvSpPr>
          <p:cNvPr id="5" name="Slide Number Placeholder 4"/>
          <p:cNvSpPr>
            <a:spLocks noGrp="1"/>
          </p:cNvSpPr>
          <p:nvPr>
            <p:ph type="sldNum" sz="quarter" idx="3"/>
          </p:nvPr>
        </p:nvSpPr>
        <p:spPr>
          <a:xfrm>
            <a:off x="4143271" y="9119991"/>
            <a:ext cx="3170255" cy="479567"/>
          </a:xfrm>
          <a:prstGeom prst="rect">
            <a:avLst/>
          </a:prstGeom>
        </p:spPr>
        <p:txBody>
          <a:bodyPr vert="horz" lIns="95390" tIns="47695" rIns="95390" bIns="47695" rtlCol="0" anchor="b"/>
          <a:lstStyle>
            <a:lvl1pPr algn="r">
              <a:defRPr sz="13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1"/>
            <a:ext cx="7315200" cy="9601200"/>
          </a:xfrm>
          <a:prstGeom prst="roundRect">
            <a:avLst>
              <a:gd name="adj" fmla="val 19"/>
            </a:avLst>
          </a:prstGeom>
          <a:solidFill>
            <a:srgbClr val="FFFFFF"/>
          </a:solidFill>
          <a:ln w="9525">
            <a:noFill/>
            <a:round/>
            <a:headEnd/>
            <a:tailEnd/>
          </a:ln>
          <a:effectLst/>
        </p:spPr>
        <p:txBody>
          <a:bodyPr wrap="none" lIns="95390" tIns="47695" rIns="95390" bIns="47695" anchor="ctr"/>
          <a:lstStyle/>
          <a:p>
            <a:endParaRPr lang="en-GB" dirty="0"/>
          </a:p>
        </p:txBody>
      </p:sp>
      <p:sp>
        <p:nvSpPr>
          <p:cNvPr id="2050" name="Rectangle 2"/>
          <p:cNvSpPr>
            <a:spLocks noGrp="1" noChangeArrowheads="1"/>
          </p:cNvSpPr>
          <p:nvPr>
            <p:ph type="hdr"/>
          </p:nvPr>
        </p:nvSpPr>
        <p:spPr bwMode="auto">
          <a:xfrm>
            <a:off x="5950299" y="100184"/>
            <a:ext cx="674914"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smtClean="0"/>
              <a:t>doc.: IEEE 802.19-19-0065r0</a:t>
            </a:r>
            <a:endParaRPr lang="en-US" dirty="0"/>
          </a:p>
        </p:txBody>
      </p:sp>
      <p:sp>
        <p:nvSpPr>
          <p:cNvPr id="2051" name="Rectangle 3"/>
          <p:cNvSpPr>
            <a:spLocks noGrp="1" noChangeArrowheads="1"/>
          </p:cNvSpPr>
          <p:nvPr>
            <p:ph type="dt"/>
          </p:nvPr>
        </p:nvSpPr>
        <p:spPr bwMode="auto">
          <a:xfrm>
            <a:off x="689987" y="100184"/>
            <a:ext cx="870857"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265238" y="725488"/>
            <a:ext cx="4783137" cy="358775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74690" y="4560818"/>
            <a:ext cx="5364146" cy="4319390"/>
          </a:xfrm>
          <a:prstGeom prst="rect">
            <a:avLst/>
          </a:prstGeom>
          <a:noFill/>
          <a:ln w="9525">
            <a:noFill/>
            <a:round/>
            <a:headEnd/>
            <a:tailEnd/>
          </a:ln>
          <a:effectLst/>
        </p:spPr>
        <p:txBody>
          <a:bodyPr vert="horz" wrap="square" lIns="97644" tIns="48071" rIns="97644" bIns="48071"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652199" y="9295723"/>
            <a:ext cx="973015" cy="18722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76951" algn="l"/>
                <a:tab pos="1430853" algn="l"/>
                <a:tab pos="2384755" algn="l"/>
                <a:tab pos="3338657" algn="l"/>
                <a:tab pos="4292559" algn="l"/>
                <a:tab pos="5246461" algn="l"/>
                <a:tab pos="6200364" algn="l"/>
                <a:tab pos="7154266" algn="l"/>
                <a:tab pos="8108168" algn="l"/>
                <a:tab pos="9062070" algn="l"/>
                <a:tab pos="10015972" algn="l"/>
                <a:tab pos="10969874" algn="l"/>
              </a:tabLst>
              <a:defRPr sz="1300">
                <a:solidFill>
                  <a:srgbClr val="000000"/>
                </a:solidFill>
                <a:cs typeface="Arial Unicode MS" charset="0"/>
              </a:defRPr>
            </a:lvl1pPr>
          </a:lstStyle>
          <a:p>
            <a:r>
              <a:rPr lang="en-US" smtClean="0"/>
              <a:t>Benjamin A. Rolfe (BCA)</a:t>
            </a:r>
            <a:endParaRPr lang="en-US" dirty="0"/>
          </a:p>
        </p:txBody>
      </p:sp>
      <p:sp>
        <p:nvSpPr>
          <p:cNvPr id="2055" name="Rectangle 7"/>
          <p:cNvSpPr>
            <a:spLocks noGrp="1" noChangeArrowheads="1"/>
          </p:cNvSpPr>
          <p:nvPr>
            <p:ph type="sldNum"/>
          </p:nvPr>
        </p:nvSpPr>
        <p:spPr bwMode="auto">
          <a:xfrm>
            <a:off x="3399693" y="9295722"/>
            <a:ext cx="539262" cy="37610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3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62001" y="9295723"/>
            <a:ext cx="777457" cy="200055"/>
          </a:xfrm>
          <a:prstGeom prst="rect">
            <a:avLst/>
          </a:prstGeom>
          <a:noFill/>
          <a:ln w="9525">
            <a:noFill/>
            <a:round/>
            <a:headEnd/>
            <a:tailEnd/>
          </a:ln>
          <a:effectLst/>
        </p:spPr>
        <p:txBody>
          <a:bodyPr wrap="none" lIns="0" tIns="0" rIns="0" bIns="0">
            <a:spAutoFit/>
          </a:bodyPr>
          <a:lstStyle/>
          <a:p>
            <a:pPr>
              <a:tabLst>
                <a:tab pos="0" algn="l"/>
                <a:tab pos="953902" algn="l"/>
                <a:tab pos="1907804" algn="l"/>
                <a:tab pos="2861706" algn="l"/>
                <a:tab pos="3815608" algn="l"/>
                <a:tab pos="4769510" algn="l"/>
                <a:tab pos="5723412" algn="l"/>
                <a:tab pos="6677315" algn="l"/>
                <a:tab pos="7631217" algn="l"/>
                <a:tab pos="8585119" algn="l"/>
                <a:tab pos="9539021" algn="l"/>
                <a:tab pos="10492923" algn="l"/>
              </a:tabLst>
            </a:pPr>
            <a:r>
              <a:rPr lang="en-US" sz="1300" dirty="0">
                <a:solidFill>
                  <a:srgbClr val="000000"/>
                </a:solidFill>
              </a:rPr>
              <a:t>Submission</a:t>
            </a:r>
          </a:p>
        </p:txBody>
      </p:sp>
      <p:sp>
        <p:nvSpPr>
          <p:cNvPr id="2057" name="Line 9"/>
          <p:cNvSpPr>
            <a:spLocks noChangeShapeType="1"/>
          </p:cNvSpPr>
          <p:nvPr/>
        </p:nvSpPr>
        <p:spPr bwMode="auto">
          <a:xfrm>
            <a:off x="763675" y="9294081"/>
            <a:ext cx="5787851"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
        <p:nvSpPr>
          <p:cNvPr id="2058" name="Line 10"/>
          <p:cNvSpPr>
            <a:spLocks noChangeShapeType="1"/>
          </p:cNvSpPr>
          <p:nvPr/>
        </p:nvSpPr>
        <p:spPr bwMode="auto">
          <a:xfrm>
            <a:off x="683288" y="307121"/>
            <a:ext cx="5948624"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802.19-19-0065r0</a:t>
            </a:r>
            <a:endParaRPr lang="en-US" dirty="0"/>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smtClean="0"/>
              <a:t>Benjamin A. Rolfe (BCA)</a:t>
            </a:r>
            <a:endParaRPr lang="en-US" dirty="0"/>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217527" y="725921"/>
            <a:ext cx="4880149" cy="3588543"/>
          </a:xfrm>
          <a:prstGeom prst="rect">
            <a:avLst/>
          </a:prstGeom>
          <a:solidFill>
            <a:srgbClr val="FFFFFF"/>
          </a:solidFill>
          <a:ln w="9525">
            <a:solidFill>
              <a:srgbClr val="000000"/>
            </a:solidFill>
            <a:miter lim="800000"/>
            <a:headEnd/>
            <a:tailEnd/>
          </a:ln>
          <a:effectLst/>
        </p:spPr>
        <p:txBody>
          <a:bodyPr wrap="none" lIns="95390" tIns="47695" rIns="95390" bIns="47695" anchor="ctr"/>
          <a:lstStyle/>
          <a:p>
            <a:endParaRPr lang="en-GB" dirty="0"/>
          </a:p>
        </p:txBody>
      </p:sp>
      <p:sp>
        <p:nvSpPr>
          <p:cNvPr id="12290" name="Rectangle 2"/>
          <p:cNvSpPr txBox="1">
            <a:spLocks noGrp="1" noChangeArrowheads="1"/>
          </p:cNvSpPr>
          <p:nvPr>
            <p:ph type="body"/>
          </p:nvPr>
        </p:nvSpPr>
        <p:spPr bwMode="auto">
          <a:xfrm>
            <a:off x="974690" y="4560817"/>
            <a:ext cx="5365820" cy="4417932"/>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5820ECF4-AB99-46EC-B73F-73EF1F3C0FFB}" type="slidenum">
              <a:rPr lang="en-US" altLang="en-US" sz="1300"/>
              <a:pPr>
                <a:spcBef>
                  <a:spcPct val="0"/>
                </a:spcBef>
              </a:pPr>
              <a:t>6</a:t>
            </a:fld>
            <a:endParaRPr lang="en-US" altLang="en-US" sz="1300"/>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7" tIns="46985" rIns="95647" bIns="46985"/>
          <a:lstStyle/>
          <a:p>
            <a:endParaRPr lang="en-GB" altLang="en-US" smtClean="0"/>
          </a:p>
        </p:txBody>
      </p:sp>
      <p:sp>
        <p:nvSpPr>
          <p:cNvPr id="13316" name="Rectangle 1027"/>
          <p:cNvSpPr>
            <a:spLocks noGrp="1" noRot="1" noChangeAspect="1" noChangeArrowheads="1" noTextEdit="1"/>
          </p:cNvSpPr>
          <p:nvPr>
            <p:ph type="sldImg"/>
          </p:nvPr>
        </p:nvSpPr>
        <p:spPr>
          <a:ln w="12700" cap="flat">
            <a:solidFill>
              <a:schemeClr val="tx1"/>
            </a:solidFill>
          </a:ln>
        </p:spPr>
      </p:sp>
    </p:spTree>
    <p:extLst>
      <p:ext uri="{BB962C8B-B14F-4D97-AF65-F5344CB8AC3E}">
        <p14:creationId xmlns:p14="http://schemas.microsoft.com/office/powerpoint/2010/main" val="263347469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10</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230484499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11</a:t>
            </a:fld>
            <a:endParaRPr lang="en-US"/>
          </a:p>
        </p:txBody>
      </p:sp>
    </p:spTree>
    <p:extLst>
      <p:ext uri="{BB962C8B-B14F-4D97-AF65-F5344CB8AC3E}">
        <p14:creationId xmlns:p14="http://schemas.microsoft.com/office/powerpoint/2010/main" val="203694462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2838" y="703263"/>
            <a:ext cx="4632325" cy="3473450"/>
          </a:xfrm>
        </p:spPr>
      </p:sp>
      <p:sp>
        <p:nvSpPr>
          <p:cNvPr id="3" name="Notes Placeholder 2"/>
          <p:cNvSpPr>
            <a:spLocks noGrp="1"/>
          </p:cNvSpPr>
          <p:nvPr>
            <p:ph type="body" idx="1"/>
          </p:nvPr>
        </p:nvSpPr>
        <p:spPr/>
        <p:txBody>
          <a:bodyPr/>
          <a:lstStyle/>
          <a:p>
            <a:r>
              <a:rPr lang="en-US" dirty="0" smtClean="0"/>
              <a:t>Agenda item 2.1.2.1</a:t>
            </a:r>
            <a:endParaRPr lang="en-US" dirty="0"/>
          </a:p>
        </p:txBody>
      </p:sp>
      <p:sp>
        <p:nvSpPr>
          <p:cNvPr id="4" name="Header Placeholder 3"/>
          <p:cNvSpPr>
            <a:spLocks noGrp="1"/>
          </p:cNvSpPr>
          <p:nvPr>
            <p:ph type="hdr" sz="quarter" idx="10"/>
          </p:nvPr>
        </p:nvSpPr>
        <p:spPr/>
        <p:txBody>
          <a:bodyPr/>
          <a:lstStyle/>
          <a:p>
            <a:pPr>
              <a:defRPr/>
            </a:pPr>
            <a:r>
              <a:rPr lang="en-US" smtClean="0"/>
              <a:t>doc.: IEEE 802.11-18/0302r0</a:t>
            </a:r>
            <a:endParaRPr lang="en-US"/>
          </a:p>
        </p:txBody>
      </p:sp>
      <p:sp>
        <p:nvSpPr>
          <p:cNvPr id="5" name="Date Placeholder 4"/>
          <p:cNvSpPr>
            <a:spLocks noGrp="1"/>
          </p:cNvSpPr>
          <p:nvPr>
            <p:ph type="dt" idx="11"/>
          </p:nvPr>
        </p:nvSpPr>
        <p:spPr/>
        <p:txBody>
          <a:bodyPr/>
          <a:lstStyle/>
          <a:p>
            <a:pPr>
              <a:defRPr/>
            </a:pPr>
            <a:r>
              <a:rPr lang="en-US" smtClean="0"/>
              <a:t>March 2018</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smtClean="0"/>
              <a:t>Page </a:t>
            </a:r>
            <a:fld id="{F4F34E98-D62A-4186-8764-CE3AA6FA445F}" type="slidenum">
              <a:rPr lang="en-US" smtClean="0"/>
              <a:pPr>
                <a:defRPr/>
              </a:pPr>
              <a:t>17</a:t>
            </a:fld>
            <a:endParaRPr lang="en-US"/>
          </a:p>
        </p:txBody>
      </p:sp>
    </p:spTree>
    <p:extLst>
      <p:ext uri="{BB962C8B-B14F-4D97-AF65-F5344CB8AC3E}">
        <p14:creationId xmlns:p14="http://schemas.microsoft.com/office/powerpoint/2010/main" val="114853190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2838" y="703263"/>
            <a:ext cx="4632325"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802.11-18/0302r0</a:t>
            </a:r>
            <a:endParaRPr lang="en-US"/>
          </a:p>
        </p:txBody>
      </p:sp>
      <p:sp>
        <p:nvSpPr>
          <p:cNvPr id="5" name="Date Placeholder 4"/>
          <p:cNvSpPr>
            <a:spLocks noGrp="1"/>
          </p:cNvSpPr>
          <p:nvPr>
            <p:ph type="dt" idx="11"/>
          </p:nvPr>
        </p:nvSpPr>
        <p:spPr/>
        <p:txBody>
          <a:bodyPr/>
          <a:lstStyle/>
          <a:p>
            <a:pPr>
              <a:defRPr/>
            </a:pPr>
            <a:r>
              <a:rPr lang="en-US" smtClean="0"/>
              <a:t>March 2018</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smtClean="0"/>
              <a:t>Page </a:t>
            </a:r>
            <a:fld id="{F4F34E98-D62A-4186-8764-CE3AA6FA445F}" type="slidenum">
              <a:rPr lang="en-US" smtClean="0"/>
              <a:pPr>
                <a:defRPr/>
              </a:pPr>
              <a:t>18</a:t>
            </a:fld>
            <a:endParaRPr lang="en-US"/>
          </a:p>
        </p:txBody>
      </p:sp>
    </p:spTree>
    <p:extLst>
      <p:ext uri="{BB962C8B-B14F-4D97-AF65-F5344CB8AC3E}">
        <p14:creationId xmlns:p14="http://schemas.microsoft.com/office/powerpoint/2010/main" val="423793601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2838" y="703263"/>
            <a:ext cx="4632325"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802.11-18/0302r0</a:t>
            </a:r>
            <a:endParaRPr lang="en-US"/>
          </a:p>
        </p:txBody>
      </p:sp>
      <p:sp>
        <p:nvSpPr>
          <p:cNvPr id="5" name="Date Placeholder 4"/>
          <p:cNvSpPr>
            <a:spLocks noGrp="1"/>
          </p:cNvSpPr>
          <p:nvPr>
            <p:ph type="dt" idx="11"/>
          </p:nvPr>
        </p:nvSpPr>
        <p:spPr/>
        <p:txBody>
          <a:bodyPr/>
          <a:lstStyle/>
          <a:p>
            <a:pPr>
              <a:defRPr/>
            </a:pPr>
            <a:r>
              <a:rPr lang="en-US" smtClean="0"/>
              <a:t>March 2018</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20</a:t>
            </a:fld>
            <a:endParaRPr lang="en-US"/>
          </a:p>
        </p:txBody>
      </p:sp>
    </p:spTree>
    <p:extLst>
      <p:ext uri="{BB962C8B-B14F-4D97-AF65-F5344CB8AC3E}">
        <p14:creationId xmlns:p14="http://schemas.microsoft.com/office/powerpoint/2010/main" val="84322608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802.19-19-0065r0</a:t>
            </a:r>
            <a:endParaRPr lang="en-US" dirty="0"/>
          </a:p>
        </p:txBody>
      </p:sp>
      <p:sp>
        <p:nvSpPr>
          <p:cNvPr id="5" name="Date Placeholder 4"/>
          <p:cNvSpPr>
            <a:spLocks noGrp="1"/>
          </p:cNvSpPr>
          <p:nvPr>
            <p:ph type="dt" idx="11"/>
          </p:nvPr>
        </p:nvSpPr>
        <p:spPr/>
        <p:txBody>
          <a:bodyPr/>
          <a:lstStyle/>
          <a:p>
            <a:r>
              <a:rPr lang="en-US" smtClean="0"/>
              <a:t>Month Year</a:t>
            </a:r>
            <a:endParaRPr lang="en-US" dirty="0"/>
          </a:p>
        </p:txBody>
      </p:sp>
      <p:sp>
        <p:nvSpPr>
          <p:cNvPr id="6" name="Footer Placeholder 5"/>
          <p:cNvSpPr>
            <a:spLocks noGrp="1"/>
          </p:cNvSpPr>
          <p:nvPr>
            <p:ph type="ftr" idx="12"/>
          </p:nvPr>
        </p:nvSpPr>
        <p:spPr/>
        <p:txBody>
          <a:bodyPr/>
          <a:lstStyle/>
          <a:p>
            <a:r>
              <a:rPr lang="en-US" smtClean="0"/>
              <a:t>Benjamin A. Rolfe (BCA)</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25</a:t>
            </a:fld>
            <a:endParaRPr lang="en-US" dirty="0"/>
          </a:p>
        </p:txBody>
      </p:sp>
    </p:spTree>
    <p:extLst>
      <p:ext uri="{BB962C8B-B14F-4D97-AF65-F5344CB8AC3E}">
        <p14:creationId xmlns:p14="http://schemas.microsoft.com/office/powerpoint/2010/main" val="399913866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lvl1pPr>
              <a:buFont typeface="Arial" panose="020B0604020202020204" pitchFamily="34" charset="0"/>
              <a:buChar char="•"/>
              <a:defRPr/>
            </a:lvl1pPr>
            <a:lvl2pPr marL="853463" indent="-365770">
              <a:buFont typeface="Courier New" panose="02070309020205020404" pitchFamily="49" charset="0"/>
              <a:buChar char="o"/>
              <a:defRPr/>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a:t>Click to edit Master text styles</a:t>
            </a:r>
          </a:p>
          <a:p>
            <a:pPr lvl="1"/>
            <a:r>
              <a:rPr lang="en-US" dirty="0"/>
              <a:t>Second level</a:t>
            </a:r>
          </a:p>
          <a:p>
            <a:pPr lvl="2"/>
            <a:r>
              <a:rPr lang="en-US" dirty="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smtClean="0"/>
              <a:t>Benjamin Rolfe BCA/MERL</a:t>
            </a:r>
            <a:endParaRPr lang="en-GB" dirty="0"/>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smtClean="0"/>
              <a:t>December 2019</a:t>
            </a:r>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smtClean="0"/>
              <a:t>December 2019</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smtClean="0"/>
              <a:t>Benjamin Rolfe BCA/MERL</a:t>
            </a:r>
            <a:endParaRPr lang="en-GB" dirty="0"/>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rPr>
              <a:t>doc.: IEEE </a:t>
            </a: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802.19-20/0011r00</a:t>
            </a:r>
          </a:p>
        </p:txBody>
      </p:sp>
    </p:spTree>
  </p:cSld>
  <p:clrMap bg1="lt1" tx1="dk1" bg2="lt2" tx2="dk2" accent1="accent1" accent2="accent2" accent3="accent3" accent4="accent4" accent5="accent5" accent6="accent6" hlink="hlink" folHlink="folHlink"/>
  <p:sldLayoutIdLst>
    <p:sldLayoutId id="2147483650" r:id="rId1"/>
  </p:sldLayoutIdLst>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hyperlink" Target="http://standards.ieee.org/develop/policies/opman/sect6.html#6.3" TargetMode="Externa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1.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1.xml"/><Relationship Id="rId4" Type="http://schemas.openxmlformats.org/officeDocument/2006/relationships/hyperlink" Target="http://www.ieee.org/about/corporate/governance" TargetMode="Externa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8" Type="http://schemas.openxmlformats.org/officeDocument/2006/relationships/hyperlink" Target="http://standards.ieee.org/board/pat/faq.pdf" TargetMode="External"/><Relationship Id="rId3" Type="http://schemas.openxmlformats.org/officeDocument/2006/relationships/hyperlink" Target="http://www.ieee.org/about/corporate/governance/p7-8.html" TargetMode="External"/><Relationship Id="rId7" Type="http://schemas.openxmlformats.org/officeDocument/2006/relationships/hyperlink" Target="http://standards.ieee.org/develop/policies/bylaws/sect6-7.html#loa"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 Id="rId6" Type="http://schemas.openxmlformats.org/officeDocument/2006/relationships/hyperlink" Target="http://standards.ieee.org/board/pat/pat-slideset.ppt"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html"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8" Type="http://schemas.openxmlformats.org/officeDocument/2006/relationships/hyperlink" Target="https://mentor.ieee.org/802-ec/dcn/16/ec-16-0180-05-00EC-ieee-802-participation-slide.pptx" TargetMode="External"/><Relationship Id="rId3" Type="http://schemas.openxmlformats.org/officeDocument/2006/relationships/hyperlink" Target="http://standards.ieee.org/board/aud/LMSC.pdf" TargetMode="External"/><Relationship Id="rId7" Type="http://schemas.openxmlformats.org/officeDocument/2006/relationships/hyperlink" Target="https://mentor.ieee.org/802-ec/dcn/17/ec-17-0120-27-0PNP-ieee-802-lmsc-chairs-guidelines.pdf"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6" Type="http://schemas.openxmlformats.org/officeDocument/2006/relationships/hyperlink" Target="http://grouper.ieee.org/groups/802/PNP/approved/IEEE_802_LMSC_OM_approved_120725.pdf" TargetMode="External"/><Relationship Id="rId5" Type="http://schemas.openxmlformats.org/officeDocument/2006/relationships/hyperlink" Target="http://www.ieee802.org/PNP/approved/IEEE_802_WG_PandP_v19.pdf" TargetMode="External"/><Relationship Id="rId10" Type="http://schemas.openxmlformats.org/officeDocument/2006/relationships/hyperlink" Target="http://www.ieee802.org/devdocs.shtml" TargetMode="External"/><Relationship Id="rId4" Type="http://schemas.openxmlformats.org/officeDocument/2006/relationships/hyperlink" Target="https://mentor.ieee.org/802-ec/dcn/17/ec-17-0090-22-0PNP-ieee-802-lmsc-operations-manual.pdf" TargetMode="External"/><Relationship Id="rId9" Type="http://schemas.openxmlformats.org/officeDocument/2006/relationships/hyperlink" Target="http://www.ieee802.org/11/Rules/rules.shtml" TargetMode="External"/></Relationships>
</file>

<file path=ppt/slides/_rels/slide21.xml.rels><?xml version="1.0" encoding="UTF-8" standalone="yes"?>
<Relationships xmlns="http://schemas.openxmlformats.org/package/2006/relationships"><Relationship Id="rId2" Type="http://schemas.openxmlformats.org/officeDocument/2006/relationships/hyperlink" Target="http://ieee802.org/19/pub/IEEE%20802.19%20Operations%20Manual.pdf" TargetMode="Externa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43373" y="355601"/>
            <a:ext cx="2457015" cy="291254"/>
          </a:xfrm>
        </p:spPr>
        <p:txBody>
          <a:bodyPr/>
          <a:lstStyle/>
          <a:p>
            <a:r>
              <a:rPr lang="en-US" smtClean="0"/>
              <a:t>December 2019</a:t>
            </a:r>
            <a:endParaRPr lang="en-GB" dirty="0"/>
          </a:p>
        </p:txBody>
      </p:sp>
      <p:sp>
        <p:nvSpPr>
          <p:cNvPr id="7" name="Footer Placeholder 4"/>
          <p:cNvSpPr>
            <a:spLocks noGrp="1"/>
          </p:cNvSpPr>
          <p:nvPr>
            <p:ph type="ftr" idx="14"/>
          </p:nvPr>
        </p:nvSpPr>
        <p:spPr>
          <a:xfrm>
            <a:off x="5867407" y="6907108"/>
            <a:ext cx="3244420" cy="193040"/>
          </a:xfrm>
        </p:spPr>
        <p:txBody>
          <a:bodyPr/>
          <a:lstStyle/>
          <a:p>
            <a:r>
              <a:rPr lang="en-GB" smtClean="0"/>
              <a:t>Benjamin Rolfe BCA/MERL</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53101" y="762000"/>
            <a:ext cx="8290560" cy="113792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3600" dirty="0" smtClean="0"/>
              <a:t>Sub 1 GHz Task Group Meeting Slides</a:t>
            </a:r>
            <a:endParaRPr lang="en-GB" sz="3600" dirty="0"/>
          </a:p>
        </p:txBody>
      </p:sp>
      <p:sp>
        <p:nvSpPr>
          <p:cNvPr id="3074" name="Rectangle 2"/>
          <p:cNvSpPr>
            <a:spLocks noGrp="1" noChangeArrowheads="1"/>
          </p:cNvSpPr>
          <p:nvPr>
            <p:ph type="body" idx="1"/>
          </p:nvPr>
        </p:nvSpPr>
        <p:spPr>
          <a:xfrm>
            <a:off x="731520" y="1625600"/>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133" dirty="0"/>
              <a:t>Date:</a:t>
            </a:r>
            <a:r>
              <a:rPr lang="en-GB" sz="2133" b="0" dirty="0"/>
              <a:t> </a:t>
            </a:r>
            <a:r>
              <a:rPr lang="en-GB" sz="2133" b="0" dirty="0" smtClean="0"/>
              <a:t>2020-03-11</a:t>
            </a:r>
            <a:endParaRPr lang="en-GB" sz="2133" b="0" dirty="0"/>
          </a:p>
        </p:txBody>
      </p:sp>
      <p:sp>
        <p:nvSpPr>
          <p:cNvPr id="3076" name="Rectangle 4"/>
          <p:cNvSpPr>
            <a:spLocks noChangeArrowheads="1"/>
          </p:cNvSpPr>
          <p:nvPr/>
        </p:nvSpPr>
        <p:spPr bwMode="auto">
          <a:xfrm>
            <a:off x="568960" y="2069253"/>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133" dirty="0">
                <a:solidFill>
                  <a:srgbClr val="000000"/>
                </a:solidFill>
                <a:latin typeface="Calibri" panose="020F0502020204030204" pitchFamily="34" charset="0"/>
              </a:rPr>
              <a:t>Authors:</a:t>
            </a: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dirty="0"/>
            </a:p>
          </p:txBody>
        </p:sp>
      </p:grpSp>
      <p:graphicFrame>
        <p:nvGraphicFramePr>
          <p:cNvPr id="15" name="Object 3"/>
          <p:cNvGraphicFramePr>
            <a:graphicFrameLocks noChangeAspect="1"/>
          </p:cNvGraphicFramePr>
          <p:nvPr>
            <p:extLst>
              <p:ext uri="{D42A27DB-BD31-4B8C-83A1-F6EECF244321}">
                <p14:modId xmlns:p14="http://schemas.microsoft.com/office/powerpoint/2010/main" val="426239719"/>
              </p:ext>
            </p:extLst>
          </p:nvPr>
        </p:nvGraphicFramePr>
        <p:xfrm>
          <a:off x="381000" y="2519649"/>
          <a:ext cx="9218612" cy="4580499"/>
        </p:xfrm>
        <a:graphic>
          <a:graphicData uri="http://schemas.openxmlformats.org/presentationml/2006/ole">
            <mc:AlternateContent xmlns:mc="http://schemas.openxmlformats.org/markup-compatibility/2006">
              <mc:Choice xmlns:v="urn:schemas-microsoft-com:vml" Requires="v">
                <p:oleObj spid="_x0000_s3304" name="Document" r:id="rId4" imgW="8866603" imgH="4690006" progId="Word.Document.8">
                  <p:embed/>
                </p:oleObj>
              </mc:Choice>
              <mc:Fallback>
                <p:oleObj name="Document" r:id="rId4" imgW="8866603" imgH="4690006" progId="Word.Document.8">
                  <p:embed/>
                  <p:pic>
                    <p:nvPicPr>
                      <p:cNvPr id="0" name=""/>
                      <p:cNvPicPr>
                        <a:picLocks noChangeAspect="1" noChangeArrowheads="1"/>
                      </p:cNvPicPr>
                      <p:nvPr/>
                    </p:nvPicPr>
                    <p:blipFill>
                      <a:blip r:embed="rId5"/>
                      <a:srcRect/>
                      <a:stretch>
                        <a:fillRect/>
                      </a:stretch>
                    </p:blipFill>
                    <p:spPr bwMode="auto">
                      <a:xfrm>
                        <a:off x="381000" y="2519649"/>
                        <a:ext cx="9218612" cy="4580499"/>
                      </a:xfrm>
                      <a:prstGeom prst="rect">
                        <a:avLst/>
                      </a:prstGeom>
                      <a:noFill/>
                      <a:ex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1600" b="1" i="1" dirty="0">
                <a:solidFill>
                  <a:schemeClr val="tx1"/>
                </a:solidFill>
                <a:cs typeface="Calibri" panose="020F0502020204030204" pitchFamily="34" charset="0"/>
              </a:rPr>
              <a:t>IEEE-SA Standards Board Bylaws</a:t>
            </a:r>
            <a:r>
              <a:rPr lang="en-US" altLang="en-US" sz="1600" b="1" dirty="0">
                <a:solidFill>
                  <a:schemeClr val="tx1"/>
                </a:solidFill>
                <a:cs typeface="Calibri" panose="020F0502020204030204" pitchFamily="34" charset="0"/>
              </a:rPr>
              <a:t> </a:t>
            </a:r>
            <a:br>
              <a:rPr lang="en-US" altLang="en-US" sz="1600" b="1" dirty="0">
                <a:solidFill>
                  <a:schemeClr val="tx1"/>
                </a:solidFill>
                <a:cs typeface="Calibri" panose="020F0502020204030204" pitchFamily="34" charset="0"/>
              </a:rPr>
            </a:br>
            <a:r>
              <a:rPr lang="en-US" altLang="en-US" sz="1280" b="1" dirty="0">
                <a:solidFill>
                  <a:schemeClr val="tx1"/>
                </a:solidFill>
                <a:cs typeface="Calibri" panose="020F0502020204030204" pitchFamily="34" charset="0"/>
              </a:rPr>
              <a:t>(</a:t>
            </a:r>
            <a:r>
              <a:rPr lang="en-US" altLang="en-US" sz="1280" b="1" dirty="0">
                <a:solidFill>
                  <a:schemeClr val="tx1"/>
                </a:solidFill>
                <a:cs typeface="Calibri" panose="020F0502020204030204" pitchFamily="34" charset="0"/>
                <a:hlinkClick r:id="rId3"/>
              </a:rPr>
              <a:t>http://standards.ieee.org/develop/policies/bylaws/sect6-7.html#6</a:t>
            </a:r>
            <a:r>
              <a:rPr lang="en-US" altLang="en-US" sz="1280" b="1" dirty="0" smtClean="0">
                <a:solidFill>
                  <a:schemeClr val="tx1"/>
                </a:solidFill>
                <a:cs typeface="Calibri" panose="020F0502020204030204" pitchFamily="34" charset="0"/>
              </a:rPr>
              <a:t>)</a:t>
            </a:r>
            <a:endParaRPr lang="en-US" altLang="en-US" sz="1280" b="1" dirty="0">
              <a:solidFill>
                <a:schemeClr val="tx1"/>
              </a:solidFill>
              <a:cs typeface="Calibri" panose="020F0502020204030204" pitchFamily="34" charset="0"/>
            </a:endParaRPr>
          </a:p>
          <a:p>
            <a:pPr lvl="2">
              <a:lnSpc>
                <a:spcPct val="90000"/>
              </a:lnSpc>
              <a:buSzPct val="150000"/>
              <a:buFont typeface="Arial" panose="020B0604020202020204" pitchFamily="34" charset="0"/>
              <a:buChar char="•"/>
            </a:pPr>
            <a:r>
              <a:rPr lang="en-US" altLang="en-US" sz="1600" b="1" i="1" dirty="0">
                <a:solidFill>
                  <a:schemeClr val="tx1"/>
                </a:solidFill>
                <a:cs typeface="Calibri" panose="020F0502020204030204" pitchFamily="34" charset="0"/>
              </a:rPr>
              <a:t>IEEE-SA Standards Board Operations Manual</a:t>
            </a:r>
            <a:r>
              <a:rPr lang="en-US" altLang="en-US" sz="1600" b="1" dirty="0">
                <a:solidFill>
                  <a:schemeClr val="tx1"/>
                </a:solidFill>
                <a:cs typeface="Calibri" panose="020F0502020204030204" pitchFamily="34" charset="0"/>
              </a:rPr>
              <a:t> </a:t>
            </a:r>
            <a:r>
              <a:rPr lang="en-US" altLang="en-US" sz="1280" b="1" dirty="0">
                <a:solidFill>
                  <a:schemeClr val="tx1"/>
                </a:solidFill>
                <a:cs typeface="Calibri" panose="020F0502020204030204" pitchFamily="34" charset="0"/>
              </a:rPr>
              <a:t>(</a:t>
            </a:r>
            <a:r>
              <a:rPr lang="en-US" altLang="en-US" sz="1280" b="1" dirty="0">
                <a:solidFill>
                  <a:schemeClr val="tx1"/>
                </a:solidFill>
                <a:cs typeface="Calibri" panose="020F0502020204030204" pitchFamily="34" charset="0"/>
                <a:hlinkClick r:id="rId4"/>
              </a:rPr>
              <a:t>http://</a:t>
            </a:r>
            <a:r>
              <a:rPr lang="en-US" altLang="en-US" sz="1280" b="1" dirty="0" smtClean="0">
                <a:solidFill>
                  <a:schemeClr val="tx1"/>
                </a:solidFill>
                <a:cs typeface="Calibri" panose="020F0502020204030204" pitchFamily="34" charset="0"/>
                <a:hlinkClick r:id="rId4"/>
              </a:rPr>
              <a:t>standards.ieee.org/develop/policies/opman/sect6.html#6.3</a:t>
            </a:r>
            <a:endParaRPr lang="en-US" altLang="en-US" sz="1280" b="1" dirty="0">
              <a:solidFill>
                <a:schemeClr val="tx1"/>
              </a:solidFill>
              <a:cs typeface="Calibri" panose="020F0502020204030204" pitchFamily="34" charset="0"/>
            </a:endParaRP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2560" b="1" dirty="0">
              <a:solidFill>
                <a:schemeClr val="tx1"/>
              </a:solidFill>
              <a:cs typeface="Calibri" panose="020F0502020204030204" pitchFamily="34" charset="0"/>
            </a:endParaRPr>
          </a:p>
          <a:p>
            <a:pPr lvl="1" algn="ctr">
              <a:lnSpc>
                <a:spcPct val="90000"/>
              </a:lnSpc>
              <a:spcBef>
                <a:spcPct val="0"/>
              </a:spcBef>
              <a:buFont typeface="Monotype Sorts"/>
              <a:buNone/>
            </a:pPr>
            <a:r>
              <a:rPr lang="en-US" altLang="en-US" sz="2560" b="1" dirty="0">
                <a:solidFill>
                  <a:schemeClr val="tx1"/>
                </a:solidFill>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smtClean="0"/>
              <a:t>Benjamin Rolfe BCA/MERL</a:t>
            </a:r>
            <a:endParaRPr lang="en-US"/>
          </a:p>
        </p:txBody>
      </p:sp>
      <p:sp>
        <p:nvSpPr>
          <p:cNvPr id="2" name="Date Placeholder 1"/>
          <p:cNvSpPr>
            <a:spLocks noGrp="1"/>
          </p:cNvSpPr>
          <p:nvPr>
            <p:ph type="dt" idx="15"/>
          </p:nvPr>
        </p:nvSpPr>
        <p:spPr>
          <a:prstGeom prst="rect">
            <a:avLst/>
          </a:prstGeom>
        </p:spPr>
        <p:txBody>
          <a:bodyPr/>
          <a:lstStyle/>
          <a:p>
            <a:pPr>
              <a:defRPr/>
            </a:pPr>
            <a:r>
              <a:rPr lang="en-US" smtClean="0"/>
              <a:t>December 2019</a:t>
            </a:r>
            <a:endParaRPr lang="en-US" dirty="0"/>
          </a:p>
        </p:txBody>
      </p:sp>
      <p:sp>
        <p:nvSpPr>
          <p:cNvPr id="11267" name="Rectangle 3"/>
          <p:cNvSpPr>
            <a:spLocks noChangeArrowheads="1"/>
          </p:cNvSpPr>
          <p:nvPr/>
        </p:nvSpPr>
        <p:spPr bwMode="auto">
          <a:xfrm>
            <a:off x="1645920" y="1402080"/>
            <a:ext cx="6583680"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1920" b="1" u="sng">
              <a:latin typeface="Helvetica" panose="020B0604020202020204" pitchFamily="34" charset="0"/>
            </a:endParaRPr>
          </a:p>
        </p:txBody>
      </p:sp>
      <p:sp>
        <p:nvSpPr>
          <p:cNvPr id="11269" name="Text Box 7"/>
          <p:cNvSpPr txBox="1">
            <a:spLocks noChangeArrowheads="1"/>
          </p:cNvSpPr>
          <p:nvPr/>
        </p:nvSpPr>
        <p:spPr bwMode="auto">
          <a:xfrm>
            <a:off x="746421" y="6500709"/>
            <a:ext cx="806631" cy="3139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440" b="1" u="sng" dirty="0">
                <a:solidFill>
                  <a:schemeClr val="tx1"/>
                </a:solidFill>
                <a:latin typeface="Times New Roman" panose="02020603050405020304" pitchFamily="18" charset="0"/>
              </a:rPr>
              <a:t>Slide #4</a:t>
            </a:r>
            <a:endParaRPr lang="en-US" altLang="en-US" sz="192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580704452"/>
      </p:ext>
    </p:extLst>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8F35D6E-8E8E-F34A-B092-B630F318A70F}"/>
              </a:ext>
            </a:extLst>
          </p:cNvPr>
          <p:cNvSpPr>
            <a:spLocks noGrp="1"/>
          </p:cNvSpPr>
          <p:nvPr>
            <p:ph type="title"/>
          </p:nvPr>
        </p:nvSpPr>
        <p:spPr/>
        <p:txBody>
          <a:bodyPr>
            <a:normAutofit fontScale="90000"/>
          </a:bodyPr>
          <a:lstStyle/>
          <a:p>
            <a:r>
              <a:rPr lang="en-US" altLang="en-US" dirty="0"/>
              <a:t>Instructions for Chairs of </a:t>
            </a:r>
            <a:r>
              <a:rPr lang="en-US" altLang="en-US" dirty="0" smtClean="0"/>
              <a:t/>
            </a:r>
            <a:br>
              <a:rPr lang="en-US" altLang="en-US" dirty="0" smtClean="0"/>
            </a:br>
            <a:r>
              <a:rPr lang="en-US" altLang="en-US" dirty="0" smtClean="0"/>
              <a:t>standards </a:t>
            </a:r>
            <a:r>
              <a:rPr lang="en-US" altLang="en-US" dirty="0"/>
              <a:t>development activities</a:t>
            </a:r>
            <a:endParaRPr lang="en-US" dirty="0"/>
          </a:p>
        </p:txBody>
      </p:sp>
      <p:sp>
        <p:nvSpPr>
          <p:cNvPr id="3" name="Content Placeholder 2">
            <a:extLst>
              <a:ext uri="{FF2B5EF4-FFF2-40B4-BE49-F238E27FC236}">
                <a16:creationId xmlns:a16="http://schemas.microsoft.com/office/drawing/2014/main" xmlns="" id="{478FB917-1F5A-1546-A0E1-08C0CB91A062}"/>
              </a:ext>
            </a:extLst>
          </p:cNvPr>
          <p:cNvSpPr>
            <a:spLocks noGrp="1"/>
          </p:cNvSpPr>
          <p:nvPr>
            <p:ph idx="1"/>
          </p:nvPr>
        </p:nvSpPr>
        <p:spPr/>
        <p:txBody>
          <a:bodyPr>
            <a:normAutofit/>
          </a:bodyPr>
          <a:lstStyle/>
          <a:p>
            <a:pPr>
              <a:spcBef>
                <a:spcPts val="0"/>
              </a:spcBef>
              <a:spcAft>
                <a:spcPts val="0"/>
              </a:spcAft>
              <a:buClr>
                <a:srgbClr val="CC3300"/>
              </a:buClr>
              <a:buSzPct val="50000"/>
            </a:pPr>
            <a:r>
              <a:rPr lang="en-US" altLang="en-US" sz="1706" dirty="0">
                <a:latin typeface="Montserrat" panose="00000500000000000000" pitchFamily="2" charset="0"/>
                <a:cs typeface="Calibri" pitchFamily="34" charset="0"/>
              </a:rPr>
              <a:t>At the beginning of each standards development meeting the chair or a designee is to:</a:t>
            </a:r>
          </a:p>
          <a:p>
            <a:pPr marL="365760" indent="-365760">
              <a:spcBef>
                <a:spcPts val="0"/>
              </a:spcBef>
              <a:spcAft>
                <a:spcPts val="0"/>
              </a:spcAft>
              <a:buClr>
                <a:srgbClr val="CC3300"/>
              </a:buClr>
              <a:buSzPct val="50000"/>
            </a:pPr>
            <a:endParaRPr lang="en-US" altLang="en-US" sz="2346" dirty="0">
              <a:cs typeface="Calibri" pitchFamily="34" charset="0"/>
            </a:endParaRPr>
          </a:p>
          <a:p>
            <a:pPr marL="1005840" lvl="2" indent="-274320">
              <a:buSzPct val="150000"/>
            </a:pPr>
            <a:r>
              <a:rPr lang="en-US" altLang="en-US" sz="1494" dirty="0"/>
              <a:t>Show the following slides (or provide them beforehand)</a:t>
            </a:r>
          </a:p>
          <a:p>
            <a:pPr marL="1005840" lvl="2" indent="-274320">
              <a:buSzPct val="150000"/>
            </a:pPr>
            <a:r>
              <a:rPr lang="en-US" altLang="en-US" sz="1494" dirty="0"/>
              <a:t>Advise the standards development group participants that: </a:t>
            </a:r>
          </a:p>
          <a:p>
            <a:pPr marL="1005840" lvl="2" indent="-274320">
              <a:buSzPct val="150000"/>
            </a:pPr>
            <a:r>
              <a:rPr lang="en-US" altLang="en-US" sz="1494" dirty="0"/>
              <a:t>IEEE SA’s copyright policy is described in Clause 7 of the IEEE SA Standards Board Bylaws and Clause 6.1 of the IEEE SA Standards Board Operations Manual;</a:t>
            </a:r>
          </a:p>
          <a:p>
            <a:pPr marL="1005840" lvl="2" indent="-274320">
              <a:buSzPct val="150000"/>
            </a:pPr>
            <a:r>
              <a:rPr lang="en-US" altLang="en-US" sz="1494" dirty="0"/>
              <a:t>Any material submitted during standards development, whether verbal, recorded, or in written form, is a Contribution and shall comply with the IEEE SA Copyright Policy; </a:t>
            </a:r>
          </a:p>
          <a:p>
            <a:pPr marL="1005840" lvl="2" indent="-274320">
              <a:buSzPct val="150000"/>
            </a:pPr>
            <a:r>
              <a:rPr lang="en-US" altLang="en-US" sz="1494" dirty="0"/>
              <a:t>Instruct the Secretary to record in the minutes of the relevant meeting: </a:t>
            </a:r>
          </a:p>
          <a:p>
            <a:pPr marL="1005840" lvl="2" indent="-274320">
              <a:buSzPct val="150000"/>
            </a:pPr>
            <a:r>
              <a:rPr lang="en-US" altLang="en-US" sz="1494" dirty="0"/>
              <a:t>That the foregoing information was provided and that the copyright slides were shown (or provided beforehand). </a:t>
            </a:r>
          </a:p>
        </p:txBody>
      </p:sp>
      <p:sp>
        <p:nvSpPr>
          <p:cNvPr id="4" name="Slide Number Placeholder 3">
            <a:extLst>
              <a:ext uri="{FF2B5EF4-FFF2-40B4-BE49-F238E27FC236}">
                <a16:creationId xmlns:a16="http://schemas.microsoft.com/office/drawing/2014/main" xmlns="" id="{55A750C8-A4EC-EF46-8EBE-2438A1154D1B}"/>
              </a:ext>
            </a:extLst>
          </p:cNvPr>
          <p:cNvSpPr>
            <a:spLocks noGrp="1"/>
          </p:cNvSpPr>
          <p:nvPr>
            <p:ph type="sldNum" idx="12"/>
          </p:nvPr>
        </p:nvSpPr>
        <p:spPr/>
        <p:txBody>
          <a:bodyPr/>
          <a:lstStyle/>
          <a:p>
            <a:fld id="{A3979A82-1A5E-4C7B-AFC0-111CA6C3130A}" type="slidenum">
              <a:rPr lang="en-US" altLang="en-US" smtClean="0"/>
              <a:pPr/>
              <a:t>11</a:t>
            </a:fld>
            <a:endParaRPr lang="en-US" altLang="en-US"/>
          </a:p>
        </p:txBody>
      </p:sp>
      <p:sp>
        <p:nvSpPr>
          <p:cNvPr id="5" name="Date Placeholder 4"/>
          <p:cNvSpPr>
            <a:spLocks noGrp="1"/>
          </p:cNvSpPr>
          <p:nvPr>
            <p:ph type="dt" idx="15"/>
          </p:nvPr>
        </p:nvSpPr>
        <p:spPr/>
        <p:txBody>
          <a:bodyPr/>
          <a:lstStyle/>
          <a:p>
            <a:r>
              <a:rPr lang="en-US" smtClean="0"/>
              <a:t>December 2019</a:t>
            </a:r>
            <a:endParaRPr lang="en-GB" dirty="0"/>
          </a:p>
        </p:txBody>
      </p:sp>
      <p:sp>
        <p:nvSpPr>
          <p:cNvPr id="6" name="Footer Placeholder 5"/>
          <p:cNvSpPr>
            <a:spLocks noGrp="1"/>
          </p:cNvSpPr>
          <p:nvPr>
            <p:ph type="ftr" idx="14"/>
          </p:nvPr>
        </p:nvSpPr>
        <p:spPr/>
        <p:txBody>
          <a:bodyPr/>
          <a:lstStyle/>
          <a:p>
            <a:r>
              <a:rPr lang="en-GB" smtClean="0"/>
              <a:t>Benjamin Rolfe BCA/MERL</a:t>
            </a:r>
            <a:endParaRPr lang="en-GB" dirty="0"/>
          </a:p>
        </p:txBody>
      </p:sp>
    </p:spTree>
    <p:extLst>
      <p:ext uri="{BB962C8B-B14F-4D97-AF65-F5344CB8AC3E}">
        <p14:creationId xmlns:p14="http://schemas.microsoft.com/office/powerpoint/2010/main" val="14637553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8F35D6E-8E8E-F34A-B092-B630F318A70F}"/>
              </a:ext>
            </a:extLst>
          </p:cNvPr>
          <p:cNvSpPr>
            <a:spLocks noGrp="1"/>
          </p:cNvSpPr>
          <p:nvPr>
            <p:ph type="title"/>
          </p:nvPr>
        </p:nvSpPr>
        <p:spPr/>
        <p:txBody>
          <a:bodyPr>
            <a:normAutofit/>
          </a:bodyPr>
          <a:lstStyle/>
          <a:p>
            <a:r>
              <a:rPr lang="en-US" altLang="en-US" dirty="0" smtClean="0"/>
              <a:t>IEEE SA </a:t>
            </a:r>
            <a:r>
              <a:rPr lang="en-US" altLang="en-US" dirty="0"/>
              <a:t>Copyright Policy</a:t>
            </a:r>
            <a:endParaRPr lang="en-US" dirty="0"/>
          </a:p>
        </p:txBody>
      </p:sp>
      <p:sp>
        <p:nvSpPr>
          <p:cNvPr id="3" name="Content Placeholder 2">
            <a:extLst>
              <a:ext uri="{FF2B5EF4-FFF2-40B4-BE49-F238E27FC236}">
                <a16:creationId xmlns:a16="http://schemas.microsoft.com/office/drawing/2014/main" xmlns="" id="{478FB917-1F5A-1546-A0E1-08C0CB91A062}"/>
              </a:ext>
            </a:extLst>
          </p:cNvPr>
          <p:cNvSpPr>
            <a:spLocks noGrp="1"/>
          </p:cNvSpPr>
          <p:nvPr>
            <p:ph idx="1"/>
          </p:nvPr>
        </p:nvSpPr>
        <p:spPr/>
        <p:txBody>
          <a:bodyPr>
            <a:normAutofit/>
          </a:bodyPr>
          <a:lstStyle/>
          <a:p>
            <a:pPr>
              <a:buFont typeface="Arial" panose="020B0604020202020204" pitchFamily="34" charset="0"/>
              <a:buChar char="•"/>
            </a:pPr>
            <a:r>
              <a:rPr lang="en-US" altLang="en-US" sz="1706" dirty="0"/>
              <a:t>By participating in this activity, you agree to comply with the IEEE Code of Ethics, all applicable laws, and all IEEE policies and procedures including, but not limited to, the IEEE SA Copyright Policy. </a:t>
            </a:r>
          </a:p>
          <a:p>
            <a:pPr marL="365760" indent="-365760">
              <a:spcBef>
                <a:spcPts val="0"/>
              </a:spcBef>
              <a:spcAft>
                <a:spcPts val="0"/>
              </a:spcAft>
              <a:buClr>
                <a:srgbClr val="CC3300"/>
              </a:buClr>
              <a:buSzPct val="50000"/>
            </a:pPr>
            <a:endParaRPr lang="en-US" altLang="en-US" sz="2346" dirty="0">
              <a:cs typeface="Calibri" pitchFamily="34" charset="0"/>
            </a:endParaRPr>
          </a:p>
          <a:p>
            <a:pPr marL="685800" lvl="1" indent="-274320">
              <a:buSzPct val="150000"/>
              <a:buFont typeface="Arial" panose="020B0604020202020204" pitchFamily="34" charset="0"/>
              <a:buChar char="•"/>
            </a:pPr>
            <a:r>
              <a:rPr lang="en-US" altLang="en-US" sz="1654" dirty="0"/>
              <a:t>Previously Published material (copyright assertion indicated) shall not be presented/submitted to the Working Group nor incorporated into a Working Group draft unless permission is granted. </a:t>
            </a:r>
          </a:p>
          <a:p>
            <a:pPr marL="685800" lvl="1" indent="-274320">
              <a:buSzPct val="150000"/>
              <a:buFont typeface="Arial" panose="020B0604020202020204" pitchFamily="34" charset="0"/>
              <a:buChar char="•"/>
            </a:pPr>
            <a:r>
              <a:rPr lang="en-US" altLang="en-US" sz="1654" dirty="0"/>
              <a:t>Prior to presentation or submission, you shall notify the Working Group Chair of previously Published material and should assist the Chair in obtaining copyright permission acceptable to IEEE SA.</a:t>
            </a:r>
          </a:p>
          <a:p>
            <a:pPr marL="685800" lvl="1" indent="-274320">
              <a:buSzPct val="150000"/>
              <a:buFont typeface="Arial" panose="020B0604020202020204" pitchFamily="34" charset="0"/>
              <a:buChar char="•"/>
            </a:pPr>
            <a:r>
              <a:rPr lang="en-US" altLang="en-US" sz="1654" dirty="0"/>
              <a:t>For material that is not previously Published, IEEE is automatically granted a license to use any material that is presented or submitted.</a:t>
            </a:r>
          </a:p>
          <a:p>
            <a:pPr marL="1005840" lvl="2" indent="-274320">
              <a:buSzPct val="150000"/>
            </a:pPr>
            <a:endParaRPr lang="en-US" altLang="en-US" sz="1494" dirty="0"/>
          </a:p>
        </p:txBody>
      </p:sp>
      <p:sp>
        <p:nvSpPr>
          <p:cNvPr id="4" name="Slide Number Placeholder 3">
            <a:extLst>
              <a:ext uri="{FF2B5EF4-FFF2-40B4-BE49-F238E27FC236}">
                <a16:creationId xmlns:a16="http://schemas.microsoft.com/office/drawing/2014/main" xmlns="" id="{55A750C8-A4EC-EF46-8EBE-2438A1154D1B}"/>
              </a:ext>
            </a:extLst>
          </p:cNvPr>
          <p:cNvSpPr>
            <a:spLocks noGrp="1"/>
          </p:cNvSpPr>
          <p:nvPr>
            <p:ph type="sldNum" idx="12"/>
          </p:nvPr>
        </p:nvSpPr>
        <p:spPr/>
        <p:txBody>
          <a:bodyPr/>
          <a:lstStyle/>
          <a:p>
            <a:fld id="{A3979A82-1A5E-4C7B-AFC0-111CA6C3130A}" type="slidenum">
              <a:rPr lang="en-US" altLang="en-US" smtClean="0"/>
              <a:pPr/>
              <a:t>12</a:t>
            </a:fld>
            <a:endParaRPr lang="en-US" altLang="en-US"/>
          </a:p>
        </p:txBody>
      </p:sp>
      <p:sp>
        <p:nvSpPr>
          <p:cNvPr id="5" name="Date Placeholder 4"/>
          <p:cNvSpPr>
            <a:spLocks noGrp="1"/>
          </p:cNvSpPr>
          <p:nvPr>
            <p:ph type="dt" idx="15"/>
          </p:nvPr>
        </p:nvSpPr>
        <p:spPr/>
        <p:txBody>
          <a:bodyPr/>
          <a:lstStyle/>
          <a:p>
            <a:r>
              <a:rPr lang="en-US" smtClean="0"/>
              <a:t>December 2019</a:t>
            </a:r>
            <a:endParaRPr lang="en-GB" dirty="0"/>
          </a:p>
        </p:txBody>
      </p:sp>
      <p:sp>
        <p:nvSpPr>
          <p:cNvPr id="6" name="Footer Placeholder 5"/>
          <p:cNvSpPr>
            <a:spLocks noGrp="1"/>
          </p:cNvSpPr>
          <p:nvPr>
            <p:ph type="ftr" idx="14"/>
          </p:nvPr>
        </p:nvSpPr>
        <p:spPr/>
        <p:txBody>
          <a:bodyPr/>
          <a:lstStyle/>
          <a:p>
            <a:r>
              <a:rPr lang="en-GB" smtClean="0"/>
              <a:t>Benjamin Rolfe BCA/MERL</a:t>
            </a:r>
            <a:endParaRPr lang="en-GB" dirty="0"/>
          </a:p>
        </p:txBody>
      </p:sp>
    </p:spTree>
    <p:extLst>
      <p:ext uri="{BB962C8B-B14F-4D97-AF65-F5344CB8AC3E}">
        <p14:creationId xmlns:p14="http://schemas.microsoft.com/office/powerpoint/2010/main" val="14998898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8F35D6E-8E8E-F34A-B092-B630F318A70F}"/>
              </a:ext>
            </a:extLst>
          </p:cNvPr>
          <p:cNvSpPr>
            <a:spLocks noGrp="1"/>
          </p:cNvSpPr>
          <p:nvPr>
            <p:ph type="title"/>
          </p:nvPr>
        </p:nvSpPr>
        <p:spPr/>
        <p:txBody>
          <a:bodyPr>
            <a:normAutofit/>
          </a:bodyPr>
          <a:lstStyle/>
          <a:p>
            <a:r>
              <a:rPr lang="en-US" altLang="en-US" dirty="0" smtClean="0"/>
              <a:t>IEEE SA </a:t>
            </a:r>
            <a:r>
              <a:rPr lang="en-US" altLang="en-US" dirty="0"/>
              <a:t>Copyright Policy</a:t>
            </a:r>
            <a:endParaRPr lang="en-US" dirty="0"/>
          </a:p>
        </p:txBody>
      </p:sp>
      <p:sp>
        <p:nvSpPr>
          <p:cNvPr id="3" name="Content Placeholder 2">
            <a:extLst>
              <a:ext uri="{FF2B5EF4-FFF2-40B4-BE49-F238E27FC236}">
                <a16:creationId xmlns:a16="http://schemas.microsoft.com/office/drawing/2014/main" xmlns="" id="{478FB917-1F5A-1546-A0E1-08C0CB91A062}"/>
              </a:ext>
            </a:extLst>
          </p:cNvPr>
          <p:cNvSpPr>
            <a:spLocks noGrp="1"/>
          </p:cNvSpPr>
          <p:nvPr>
            <p:ph idx="1"/>
          </p:nvPr>
        </p:nvSpPr>
        <p:spPr>
          <a:xfrm>
            <a:off x="731521" y="1752600"/>
            <a:ext cx="8288867" cy="5154509"/>
          </a:xfrm>
        </p:spPr>
        <p:txBody>
          <a:bodyPr>
            <a:normAutofit/>
          </a:bodyPr>
          <a:lstStyle/>
          <a:p>
            <a:pPr marL="960120" lvl="2" indent="-228600">
              <a:buSzPct val="150000"/>
            </a:pPr>
            <a:r>
              <a:rPr lang="en-US" dirty="0"/>
              <a:t>The IEEE SA Copyright Policy is described in the IEEE SA Standards Board Bylaws and IEEE SA Standards Board Operations </a:t>
            </a:r>
            <a:r>
              <a:rPr lang="en-US" dirty="0" smtClean="0"/>
              <a:t>Manual</a:t>
            </a:r>
            <a:endParaRPr lang="en-US" dirty="0"/>
          </a:p>
          <a:p>
            <a:pPr marL="1325880" lvl="3" indent="-228600">
              <a:buSzPct val="150000"/>
            </a:pPr>
            <a:r>
              <a:rPr lang="en-US" sz="1440" dirty="0"/>
              <a:t>IEEE SA Copyright Policy, see </a:t>
            </a:r>
            <a:br>
              <a:rPr lang="en-US" sz="1440" dirty="0"/>
            </a:br>
            <a:r>
              <a:rPr lang="en-US" sz="1440" dirty="0"/>
              <a:t>	Clause 7 of the IEEE SA Standards Board Bylaws</a:t>
            </a:r>
            <a:br>
              <a:rPr lang="en-US" sz="1440" dirty="0"/>
            </a:br>
            <a:r>
              <a:rPr lang="en-US" sz="1440" dirty="0"/>
              <a:t> 	</a:t>
            </a:r>
            <a:r>
              <a:rPr lang="en-US" dirty="0">
                <a:hlinkClick r:id="rId2"/>
              </a:rPr>
              <a:t>https://standards.ieee.org/about/policies/bylaws/sect6-7.html#7</a:t>
            </a:r>
            <a:r>
              <a:rPr lang="en-US" dirty="0"/>
              <a:t/>
            </a:r>
            <a:br>
              <a:rPr lang="en-US" dirty="0"/>
            </a:br>
            <a:r>
              <a:rPr lang="en-US" sz="1440" dirty="0"/>
              <a:t>	Clause 6.1 of the IEEE SA Standards Board Operations Manual</a:t>
            </a:r>
            <a:br>
              <a:rPr lang="en-US" sz="1440" dirty="0"/>
            </a:br>
            <a:r>
              <a:rPr lang="en-US" sz="1440" dirty="0"/>
              <a:t>	</a:t>
            </a:r>
            <a:r>
              <a:rPr lang="en-US" dirty="0">
                <a:hlinkClick r:id="rId3"/>
              </a:rPr>
              <a:t>https://</a:t>
            </a:r>
            <a:r>
              <a:rPr lang="en-US" dirty="0" smtClean="0">
                <a:hlinkClick r:id="rId3"/>
              </a:rPr>
              <a:t>standards.ieee.org/about/policies/opman/sect6.html</a:t>
            </a:r>
            <a:endParaRPr lang="en-US" dirty="0"/>
          </a:p>
          <a:p>
            <a:pPr marL="960120" lvl="2" indent="-228600">
              <a:buSzPct val="150000"/>
            </a:pPr>
            <a:r>
              <a:rPr lang="en-US" dirty="0"/>
              <a:t>IEEE SA Copyright Permission</a:t>
            </a:r>
          </a:p>
          <a:p>
            <a:pPr marL="1325880" lvl="3" indent="-228600">
              <a:buSzPct val="150000"/>
            </a:pPr>
            <a:r>
              <a:rPr lang="en-US" dirty="0">
                <a:hlinkClick r:id="rId4"/>
              </a:rPr>
              <a:t>https://</a:t>
            </a:r>
            <a:r>
              <a:rPr lang="en-US" dirty="0" smtClean="0">
                <a:hlinkClick r:id="rId4"/>
              </a:rPr>
              <a:t>standards.ieee.org/content/dam/ieee-standards/standards/web/documents/other/permissionltrs.zip</a:t>
            </a:r>
            <a:endParaRPr lang="en-US" dirty="0"/>
          </a:p>
          <a:p>
            <a:pPr marL="960120" lvl="2" indent="-228600">
              <a:buSzPct val="150000"/>
            </a:pPr>
            <a:r>
              <a:rPr lang="en-US" dirty="0"/>
              <a:t>IEEE SA Copyright FAQs</a:t>
            </a:r>
          </a:p>
          <a:p>
            <a:pPr marL="1325880" lvl="3" indent="-228600">
              <a:buSzPct val="150000"/>
            </a:pPr>
            <a:r>
              <a:rPr lang="en-US" dirty="0">
                <a:hlinkClick r:id="rId5"/>
              </a:rPr>
              <a:t>http://standards.ieee.org/faqs/copyrights.html/</a:t>
            </a:r>
            <a:endParaRPr lang="en-US" dirty="0"/>
          </a:p>
          <a:p>
            <a:pPr marL="960120" lvl="2" indent="-228600">
              <a:buSzPct val="150000"/>
            </a:pPr>
            <a:r>
              <a:rPr lang="en-US" dirty="0"/>
              <a:t>IEEE SA Best Practices for IEEE Standards Development </a:t>
            </a:r>
          </a:p>
          <a:p>
            <a:pPr marL="1325880" lvl="3" indent="-228600">
              <a:buSzPct val="150000"/>
            </a:pPr>
            <a:r>
              <a:rPr lang="en-US" dirty="0">
                <a:hlinkClick r:id="rId6"/>
              </a:rPr>
              <a:t>http://</a:t>
            </a:r>
            <a:r>
              <a:rPr lang="en-US" dirty="0" smtClean="0">
                <a:hlinkClick r:id="rId6"/>
              </a:rPr>
              <a:t>standards.ieee.org/develop/policies/best_practices_for_ieee_standards_development_051215.pdf</a:t>
            </a:r>
            <a:endParaRPr lang="en-US" dirty="0"/>
          </a:p>
          <a:p>
            <a:pPr marL="960120" lvl="2" indent="-228600">
              <a:buSzPct val="150000"/>
            </a:pPr>
            <a:r>
              <a:rPr lang="en-US" dirty="0"/>
              <a:t>Distribution of Draft Standards (see 6.1.3 of the SASB Operations Manual)</a:t>
            </a:r>
          </a:p>
          <a:p>
            <a:pPr marL="1325880" lvl="3" indent="-228600">
              <a:buSzPct val="150000"/>
            </a:pPr>
            <a:r>
              <a:rPr lang="en-US" dirty="0">
                <a:hlinkClick r:id="rId3"/>
              </a:rPr>
              <a:t>https://standards.ieee.org/about/policies/opman/sect6.html</a:t>
            </a:r>
            <a:endParaRPr lang="en-US" dirty="0"/>
          </a:p>
          <a:p>
            <a:pPr marL="960120" lvl="2" indent="-228600">
              <a:buSzPct val="150000"/>
            </a:pPr>
            <a:endParaRPr lang="en-US" altLang="en-US" sz="1280" dirty="0"/>
          </a:p>
        </p:txBody>
      </p:sp>
      <p:sp>
        <p:nvSpPr>
          <p:cNvPr id="4" name="Slide Number Placeholder 3">
            <a:extLst>
              <a:ext uri="{FF2B5EF4-FFF2-40B4-BE49-F238E27FC236}">
                <a16:creationId xmlns:a16="http://schemas.microsoft.com/office/drawing/2014/main" xmlns="" id="{55A750C8-A4EC-EF46-8EBE-2438A1154D1B}"/>
              </a:ext>
            </a:extLst>
          </p:cNvPr>
          <p:cNvSpPr>
            <a:spLocks noGrp="1"/>
          </p:cNvSpPr>
          <p:nvPr>
            <p:ph type="sldNum" idx="12"/>
          </p:nvPr>
        </p:nvSpPr>
        <p:spPr/>
        <p:txBody>
          <a:bodyPr/>
          <a:lstStyle/>
          <a:p>
            <a:fld id="{A3979A82-1A5E-4C7B-AFC0-111CA6C3130A}" type="slidenum">
              <a:rPr lang="en-US" altLang="en-US" smtClean="0"/>
              <a:pPr/>
              <a:t>13</a:t>
            </a:fld>
            <a:endParaRPr lang="en-US" altLang="en-US"/>
          </a:p>
        </p:txBody>
      </p:sp>
      <p:sp>
        <p:nvSpPr>
          <p:cNvPr id="6" name="Footer Placeholder 5"/>
          <p:cNvSpPr>
            <a:spLocks noGrp="1"/>
          </p:cNvSpPr>
          <p:nvPr>
            <p:ph type="ftr" idx="14"/>
          </p:nvPr>
        </p:nvSpPr>
        <p:spPr/>
        <p:txBody>
          <a:bodyPr/>
          <a:lstStyle/>
          <a:p>
            <a:r>
              <a:rPr lang="en-GB" smtClean="0"/>
              <a:t>Benjamin Rolfe BCA/MERL</a:t>
            </a:r>
            <a:endParaRPr lang="en-GB" dirty="0"/>
          </a:p>
        </p:txBody>
      </p:sp>
      <p:sp>
        <p:nvSpPr>
          <p:cNvPr id="5" name="Date Placeholder 4"/>
          <p:cNvSpPr>
            <a:spLocks noGrp="1"/>
          </p:cNvSpPr>
          <p:nvPr>
            <p:ph type="dt" idx="15"/>
          </p:nvPr>
        </p:nvSpPr>
        <p:spPr/>
        <p:txBody>
          <a:bodyPr/>
          <a:lstStyle/>
          <a:p>
            <a:r>
              <a:rPr lang="en-US" smtClean="0"/>
              <a:t>December 2019</a:t>
            </a:r>
            <a:endParaRPr lang="en-GB" dirty="0"/>
          </a:p>
        </p:txBody>
      </p:sp>
    </p:spTree>
    <p:extLst>
      <p:ext uri="{BB962C8B-B14F-4D97-AF65-F5344CB8AC3E}">
        <p14:creationId xmlns:p14="http://schemas.microsoft.com/office/powerpoint/2010/main" val="427101174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1520" y="914401"/>
            <a:ext cx="8288868" cy="838200"/>
          </a:xfrm>
        </p:spPr>
        <p:txBody>
          <a:bodyPr>
            <a:noAutofit/>
          </a:bodyPr>
          <a:lstStyle/>
          <a:p>
            <a:r>
              <a:rPr lang="en-US" sz="3200" dirty="0"/>
              <a:t>Participant behavior in IEEE-SA activities is </a:t>
            </a:r>
            <a:r>
              <a:rPr lang="en-US" sz="3200" dirty="0" smtClean="0"/>
              <a:t>guided by </a:t>
            </a:r>
            <a:r>
              <a:rPr lang="en-US" sz="3200" dirty="0"/>
              <a:t>the IEEE Codes of Ethics &amp; Conduct</a:t>
            </a:r>
          </a:p>
        </p:txBody>
      </p:sp>
      <p:sp>
        <p:nvSpPr>
          <p:cNvPr id="3" name="Content Placeholder 2"/>
          <p:cNvSpPr>
            <a:spLocks noGrp="1"/>
          </p:cNvSpPr>
          <p:nvPr>
            <p:ph idx="1"/>
          </p:nvPr>
        </p:nvSpPr>
        <p:spPr>
          <a:xfrm>
            <a:off x="731520" y="2318173"/>
            <a:ext cx="8288868" cy="4387427"/>
          </a:xfrm>
        </p:spPr>
        <p:txBody>
          <a:bodyPr/>
          <a:lstStyle/>
          <a:p>
            <a:pPr>
              <a:buFont typeface="Arial" panose="020B0604020202020204" pitchFamily="34" charset="0"/>
              <a:buChar char="•"/>
            </a:pPr>
            <a:r>
              <a:rPr lang="en-US" dirty="0"/>
              <a:t>All participants in IEEE-SA activities are expected to adhere to the </a:t>
            </a:r>
            <a:r>
              <a:rPr lang="en-US" dirty="0" smtClean="0"/>
              <a:t>core principles </a:t>
            </a:r>
            <a:r>
              <a:rPr lang="en-US" dirty="0"/>
              <a:t>underlying the:</a:t>
            </a:r>
          </a:p>
          <a:p>
            <a:pPr lvl="1">
              <a:buFont typeface="Arial" panose="020B0604020202020204" pitchFamily="34" charset="0"/>
              <a:buChar char="•"/>
            </a:pPr>
            <a:r>
              <a:rPr lang="en-US" sz="1440" dirty="0">
                <a:hlinkClick r:id="rId2"/>
              </a:rPr>
              <a:t>IEEE Code of Ethics</a:t>
            </a:r>
            <a:endParaRPr lang="en-US" sz="1440" dirty="0"/>
          </a:p>
          <a:p>
            <a:pPr lvl="1">
              <a:buFont typeface="Arial" panose="020B0604020202020204" pitchFamily="34" charset="0"/>
              <a:buChar char="•"/>
            </a:pPr>
            <a:r>
              <a:rPr lang="en-US" sz="1440" dirty="0">
                <a:hlinkClick r:id="rId3"/>
              </a:rPr>
              <a:t>IEEE Code of Conduct</a:t>
            </a:r>
            <a:endParaRPr lang="en-US" sz="1440" dirty="0"/>
          </a:p>
          <a:p>
            <a:pPr>
              <a:buFont typeface="Arial" panose="020B0604020202020204" pitchFamily="34" charset="0"/>
              <a:buChar char="•"/>
            </a:pPr>
            <a:r>
              <a:rPr lang="en-US" dirty="0" smtClean="0"/>
              <a:t>The </a:t>
            </a:r>
            <a:r>
              <a:rPr lang="en-US" dirty="0"/>
              <a:t>core principles of the IEEE Codes of Ethics &amp; Conduct are to:</a:t>
            </a:r>
          </a:p>
          <a:p>
            <a:pPr lvl="1">
              <a:buFont typeface="Arial" panose="020B0604020202020204" pitchFamily="34" charset="0"/>
              <a:buChar char="•"/>
            </a:pPr>
            <a:r>
              <a:rPr lang="en-US" sz="1440" dirty="0"/>
              <a:t>Uphold the highest standards of integrity, responsible behavior, and ethical and professional conduct</a:t>
            </a:r>
          </a:p>
          <a:p>
            <a:pPr lvl="1">
              <a:buFont typeface="Arial" panose="020B0604020202020204" pitchFamily="34" charset="0"/>
              <a:buChar char="•"/>
            </a:pPr>
            <a:r>
              <a:rPr lang="en-US" sz="1440" dirty="0"/>
              <a:t>Treat people fairly and with respect, to not engage in harassment, discrimination, or retaliation, and to protect people's privacy.</a:t>
            </a:r>
          </a:p>
          <a:p>
            <a:pPr lvl="1">
              <a:buFont typeface="Arial" panose="020B0604020202020204" pitchFamily="34" charset="0"/>
              <a:buChar char="•"/>
            </a:pPr>
            <a:r>
              <a:rPr lang="en-US" sz="1440" dirty="0"/>
              <a:t>Avoid injuring others, their property, reputation, or employment by false or malicious action</a:t>
            </a:r>
          </a:p>
          <a:p>
            <a:pPr>
              <a:buFont typeface="Arial" panose="020B0604020202020204" pitchFamily="34" charset="0"/>
              <a:buChar char="•"/>
            </a:pPr>
            <a:r>
              <a:rPr lang="en-US" dirty="0" smtClean="0"/>
              <a:t>The </a:t>
            </a:r>
            <a:r>
              <a:rPr lang="en-US" dirty="0"/>
              <a:t>most recent versions of these Codes are available at</a:t>
            </a:r>
          </a:p>
          <a:p>
            <a:pPr lvl="1">
              <a:buFont typeface="Arial" panose="020B0604020202020204" pitchFamily="34" charset="0"/>
              <a:buChar char="•"/>
            </a:pPr>
            <a:r>
              <a:rPr lang="en-US" sz="1440" dirty="0">
                <a:hlinkClick r:id="rId4"/>
              </a:rPr>
              <a:t>http://www.ieee.org/about/corporate/governance</a:t>
            </a:r>
            <a:endParaRPr lang="en-US" sz="144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December 2019</a:t>
            </a:r>
            <a:endParaRPr lang="en-GB" dirty="0"/>
          </a:p>
        </p:txBody>
      </p:sp>
    </p:spTree>
    <p:extLst>
      <p:ext uri="{BB962C8B-B14F-4D97-AF65-F5344CB8AC3E}">
        <p14:creationId xmlns:p14="http://schemas.microsoft.com/office/powerpoint/2010/main" val="415958307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43373" y="858864"/>
            <a:ext cx="8288868" cy="1136227"/>
          </a:xfrm>
        </p:spPr>
        <p:txBody>
          <a:bodyPr>
            <a:normAutofit fontScale="90000"/>
          </a:bodyPr>
          <a:lstStyle/>
          <a:p>
            <a:r>
              <a:rPr lang="en-US" dirty="0"/>
              <a:t>Participants in the IEEE-SA “individual process” </a:t>
            </a:r>
            <a:r>
              <a:rPr lang="en-US" dirty="0" smtClean="0"/>
              <a:t>shall act </a:t>
            </a:r>
            <a:r>
              <a:rPr lang="en-US" dirty="0"/>
              <a:t>independently of others, including employers</a:t>
            </a:r>
          </a:p>
        </p:txBody>
      </p:sp>
      <p:sp>
        <p:nvSpPr>
          <p:cNvPr id="3" name="Content Placeholder 2"/>
          <p:cNvSpPr>
            <a:spLocks noGrp="1"/>
          </p:cNvSpPr>
          <p:nvPr>
            <p:ph idx="1"/>
          </p:nvPr>
        </p:nvSpPr>
        <p:spPr>
          <a:xfrm>
            <a:off x="725085" y="2470573"/>
            <a:ext cx="8288868" cy="4387427"/>
          </a:xfrm>
        </p:spPr>
        <p:txBody>
          <a:bodyPr/>
          <a:lstStyle/>
          <a:p>
            <a:pPr>
              <a:buFont typeface="Arial" panose="020B0604020202020204" pitchFamily="34" charset="0"/>
              <a:buChar char="•"/>
            </a:pPr>
            <a:r>
              <a:rPr lang="en-US" sz="1600" dirty="0"/>
              <a:t>The </a:t>
            </a:r>
            <a:r>
              <a:rPr lang="en-US" sz="1600" dirty="0">
                <a:hlinkClick r:id="rId2"/>
              </a:rPr>
              <a:t>IEEE-SA Standards Board Bylaws </a:t>
            </a:r>
            <a:r>
              <a:rPr lang="en-US" sz="1600" dirty="0"/>
              <a:t>require that “participants in the IEEE standards development individual process shall act based on their qualifications and experience”</a:t>
            </a:r>
          </a:p>
          <a:p>
            <a:pPr>
              <a:buFont typeface="Arial" panose="020B0604020202020204" pitchFamily="34" charset="0"/>
              <a:buChar char="•"/>
            </a:pPr>
            <a:r>
              <a:rPr lang="en-US" sz="1600" dirty="0"/>
              <a:t>This means participants:</a:t>
            </a:r>
          </a:p>
          <a:p>
            <a:pPr lvl="1">
              <a:buFont typeface="Arial" panose="020B0604020202020204" pitchFamily="34" charset="0"/>
              <a:buChar char="•"/>
            </a:pPr>
            <a:r>
              <a:rPr lang="en-US" sz="1440" b="1" dirty="0">
                <a:solidFill>
                  <a:srgbClr val="00B050"/>
                </a:solidFill>
              </a:rPr>
              <a:t>Shall act &amp; vote </a:t>
            </a:r>
            <a:r>
              <a:rPr lang="en-US" sz="1440" dirty="0"/>
              <a:t>based on their personal &amp; independent opinions derived from their expertise, knowledge, and qualifications</a:t>
            </a:r>
          </a:p>
          <a:p>
            <a:pPr lvl="1">
              <a:buFont typeface="Arial" panose="020B0604020202020204" pitchFamily="34" charset="0"/>
              <a:buChar char="•"/>
            </a:pPr>
            <a:r>
              <a:rPr lang="en-US" sz="1440" b="1" dirty="0">
                <a:solidFill>
                  <a:srgbClr val="FF0000"/>
                </a:solidFill>
              </a:rPr>
              <a:t>Shall not act or vote </a:t>
            </a:r>
            <a:r>
              <a:rPr lang="en-US" sz="144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440" b="1" dirty="0">
                <a:solidFill>
                  <a:srgbClr val="FF0000"/>
                </a:solidFill>
              </a:rPr>
              <a:t>Shall not direct </a:t>
            </a:r>
            <a:r>
              <a:rPr lang="en-US" sz="144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1600" dirty="0"/>
              <a:t>By participating in standards activities using the “</a:t>
            </a:r>
            <a:r>
              <a:rPr lang="en-US" sz="1600" i="1" dirty="0"/>
              <a:t>individual process</a:t>
            </a:r>
            <a:r>
              <a:rPr lang="en-US" sz="16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December 2019</a:t>
            </a:r>
            <a:endParaRPr lang="en-GB" dirty="0"/>
          </a:p>
        </p:txBody>
      </p:sp>
    </p:spTree>
    <p:extLst>
      <p:ext uri="{BB962C8B-B14F-4D97-AF65-F5344CB8AC3E}">
        <p14:creationId xmlns:p14="http://schemas.microsoft.com/office/powerpoint/2010/main" val="389986898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0033" y="936413"/>
            <a:ext cx="8288868" cy="1136227"/>
          </a:xfrm>
        </p:spPr>
        <p:txBody>
          <a:bodyPr>
            <a:normAutofit fontScale="90000"/>
          </a:bodyPr>
          <a:lstStyle/>
          <a:p>
            <a:r>
              <a:rPr lang="en-US" dirty="0"/>
              <a:t>IEEE-SA standards activities shall allow the fair </a:t>
            </a:r>
            <a:r>
              <a:rPr lang="en-US" dirty="0" smtClean="0"/>
              <a:t>&amp; equitable </a:t>
            </a:r>
            <a:r>
              <a:rPr lang="en-US" dirty="0"/>
              <a:t>consideration of all </a:t>
            </a:r>
            <a:r>
              <a:rPr lang="en-US" dirty="0" smtClean="0"/>
              <a:t>viewpoints</a:t>
            </a:r>
            <a:endParaRPr lang="en-US" dirty="0"/>
          </a:p>
        </p:txBody>
      </p:sp>
      <p:sp>
        <p:nvSpPr>
          <p:cNvPr id="3" name="Content Placeholder 2"/>
          <p:cNvSpPr>
            <a:spLocks noGrp="1"/>
          </p:cNvSpPr>
          <p:nvPr>
            <p:ph idx="1"/>
          </p:nvPr>
        </p:nvSpPr>
        <p:spPr>
          <a:xfrm>
            <a:off x="746421" y="2362200"/>
            <a:ext cx="8288868" cy="4387427"/>
          </a:xfrm>
        </p:spPr>
        <p:txBody>
          <a:bodyPr>
            <a:normAutofit fontScale="92500" lnSpcReduction="10000"/>
          </a:bodyPr>
          <a:lstStyle/>
          <a:p>
            <a:pPr>
              <a:buFont typeface="Arial" panose="020B0604020202020204" pitchFamily="34" charset="0"/>
              <a:buChar char="•"/>
            </a:pPr>
            <a:r>
              <a:rPr lang="en-US" dirty="0"/>
              <a:t>The </a:t>
            </a:r>
            <a:r>
              <a:rPr lang="en-US" dirty="0">
                <a:hlinkClick r:id="rId2"/>
              </a:rPr>
              <a:t>IEEE-SA Standards Board Bylaws </a:t>
            </a:r>
            <a:r>
              <a:rPr lang="en-US" dirty="0" smtClean="0"/>
              <a:t>(</a:t>
            </a:r>
            <a:r>
              <a:rPr lang="en-US" dirty="0"/>
              <a:t>clause 5.2.1.3) specifies </a:t>
            </a:r>
            <a:r>
              <a:rPr lang="en-US" dirty="0" smtClean="0"/>
              <a:t>that “</a:t>
            </a:r>
            <a:r>
              <a:rPr lang="en-US" i="1" dirty="0"/>
              <a:t>the standards development process shall not be dominated by </a:t>
            </a:r>
            <a:r>
              <a:rPr lang="en-US" i="1" dirty="0" smtClean="0"/>
              <a:t>any single </a:t>
            </a:r>
            <a:r>
              <a:rPr lang="en-US" i="1" dirty="0"/>
              <a:t>interest category, individual, or organization</a:t>
            </a:r>
            <a:r>
              <a:rPr lang="en-US" dirty="0"/>
              <a:t>”</a:t>
            </a:r>
          </a:p>
          <a:p>
            <a:pPr lvl="1">
              <a:buFont typeface="Arial" panose="020B0604020202020204" pitchFamily="34" charset="0"/>
              <a:buChar char="•"/>
            </a:pPr>
            <a:r>
              <a:rPr lang="en-US" sz="1440" dirty="0"/>
              <a:t>This means no participant may exercise “</a:t>
            </a:r>
            <a:r>
              <a:rPr lang="en-US" sz="1440" i="1" dirty="0"/>
              <a:t>authority, leadership, or influence by reason of superior leverage, strength, or representation to the exclusion of fair and equitable consideration of other viewpoints</a:t>
            </a:r>
            <a:r>
              <a:rPr lang="en-US" sz="1440" dirty="0"/>
              <a:t>” or “</a:t>
            </a:r>
            <a:r>
              <a:rPr lang="en-US" sz="1440" i="1" dirty="0"/>
              <a:t>to hinder the progress of the standards development activity</a:t>
            </a:r>
            <a:r>
              <a:rPr lang="en-US" sz="1440" dirty="0"/>
              <a:t>”</a:t>
            </a:r>
          </a:p>
          <a:p>
            <a:pPr>
              <a:buFont typeface="Arial" panose="020B0604020202020204" pitchFamily="34" charset="0"/>
              <a:buChar char="•"/>
            </a:pPr>
            <a:r>
              <a:rPr lang="en-US" dirty="0" smtClean="0"/>
              <a:t>This </a:t>
            </a:r>
            <a:r>
              <a:rPr lang="en-US" dirty="0"/>
              <a:t>rule applies equally to those participating in a </a:t>
            </a:r>
            <a:r>
              <a:rPr lang="en-US" dirty="0" smtClean="0"/>
              <a:t>standards development </a:t>
            </a:r>
            <a:r>
              <a:rPr lang="en-US" dirty="0"/>
              <a:t>project and to that project’s leadership group</a:t>
            </a:r>
          </a:p>
          <a:p>
            <a:pPr>
              <a:buFont typeface="Arial" panose="020B0604020202020204" pitchFamily="34" charset="0"/>
              <a:buChar char="•"/>
            </a:pPr>
            <a:r>
              <a:rPr lang="en-US" dirty="0" smtClean="0"/>
              <a:t>Any </a:t>
            </a:r>
            <a:r>
              <a:rPr lang="en-US" dirty="0"/>
              <a:t>person who reasonably suspects that dominance is occurring in </a:t>
            </a:r>
            <a:r>
              <a:rPr lang="en-US" dirty="0" smtClean="0"/>
              <a:t>a standards </a:t>
            </a:r>
            <a:r>
              <a:rPr lang="en-US" dirty="0"/>
              <a:t>development project is encouraged to bring the issue to </a:t>
            </a:r>
            <a:r>
              <a:rPr lang="en-US" dirty="0" smtClean="0"/>
              <a:t>the attention </a:t>
            </a:r>
            <a:r>
              <a:rPr lang="en-US" dirty="0"/>
              <a:t>of the Standards Committee or the project’s IEEE-SA </a:t>
            </a:r>
            <a:r>
              <a:rPr lang="en-US" dirty="0" smtClean="0"/>
              <a:t>Program Manager</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December 2019</a:t>
            </a:r>
            <a:endParaRPr lang="en-GB" dirty="0"/>
          </a:p>
        </p:txBody>
      </p:sp>
    </p:spTree>
    <p:extLst>
      <p:ext uri="{BB962C8B-B14F-4D97-AF65-F5344CB8AC3E}">
        <p14:creationId xmlns:p14="http://schemas.microsoft.com/office/powerpoint/2010/main" val="73577119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 SA </a:t>
            </a:r>
            <a:r>
              <a:rPr lang="en-US" dirty="0"/>
              <a:t>P</a:t>
            </a:r>
            <a:r>
              <a:rPr lang="en-US" dirty="0" smtClean="0"/>
              <a:t>olicy Documents</a:t>
            </a:r>
            <a:endParaRPr lang="en-US" dirty="0"/>
          </a:p>
        </p:txBody>
      </p:sp>
      <p:sp>
        <p:nvSpPr>
          <p:cNvPr id="3" name="Content Placeholder 2"/>
          <p:cNvSpPr>
            <a:spLocks noGrp="1"/>
          </p:cNvSpPr>
          <p:nvPr>
            <p:ph idx="1"/>
          </p:nvPr>
        </p:nvSpPr>
        <p:spPr>
          <a:xfrm>
            <a:off x="731521" y="2221992"/>
            <a:ext cx="8288867" cy="4407408"/>
          </a:xfrm>
        </p:spPr>
        <p:txBody>
          <a:bodyPr>
            <a:normAutofit fontScale="92500" lnSpcReduction="20000"/>
          </a:bodyPr>
          <a:lstStyle/>
          <a:p>
            <a:r>
              <a:rPr lang="en-US" dirty="0" smtClean="0"/>
              <a:t>IEEE Code of Ethics</a:t>
            </a:r>
          </a:p>
          <a:p>
            <a:pPr lvl="1"/>
            <a:r>
              <a:rPr lang="en-US" dirty="0" smtClean="0">
                <a:hlinkClick r:id="rId3"/>
              </a:rPr>
              <a:t>http://www.ieee.org/about/corporate/governance/p7-8.html</a:t>
            </a:r>
            <a:r>
              <a:rPr lang="en-US" dirty="0" smtClean="0"/>
              <a:t> </a:t>
            </a:r>
          </a:p>
          <a:p>
            <a:r>
              <a:rPr lang="en-US" dirty="0" smtClean="0"/>
              <a:t>IEEE Standards Association (IEEE-SA) Affiliation FAQ</a:t>
            </a:r>
          </a:p>
          <a:p>
            <a:pPr lvl="1"/>
            <a:r>
              <a:rPr lang="en-US" dirty="0" smtClean="0">
                <a:hlinkClick r:id="rId4"/>
              </a:rPr>
              <a:t>http</a:t>
            </a:r>
            <a:r>
              <a:rPr lang="en-US" dirty="0">
                <a:hlinkClick r:id="rId4"/>
              </a:rPr>
              <a:t>://</a:t>
            </a:r>
            <a:r>
              <a:rPr lang="en-US" dirty="0" smtClean="0">
                <a:hlinkClick r:id="rId4"/>
              </a:rPr>
              <a:t>standards.ieee.org/faqs/affiliation.html</a:t>
            </a:r>
            <a:r>
              <a:rPr lang="en-US" dirty="0" smtClean="0"/>
              <a:t> </a:t>
            </a:r>
          </a:p>
          <a:p>
            <a:r>
              <a:rPr lang="en-US" dirty="0" smtClean="0"/>
              <a:t>Antitrust and </a:t>
            </a:r>
            <a:r>
              <a:rPr lang="en-US" dirty="0"/>
              <a:t>Competition </a:t>
            </a:r>
            <a:r>
              <a:rPr lang="en-US" dirty="0" smtClean="0"/>
              <a:t>Policy</a:t>
            </a:r>
          </a:p>
          <a:p>
            <a:pPr lvl="1"/>
            <a:r>
              <a:rPr lang="en-US" dirty="0" smtClean="0">
                <a:hlinkClick r:id="rId5"/>
              </a:rPr>
              <a:t>http</a:t>
            </a:r>
            <a:r>
              <a:rPr lang="en-US" dirty="0">
                <a:hlinkClick r:id="rId5"/>
              </a:rPr>
              <a:t>://</a:t>
            </a:r>
            <a:r>
              <a:rPr lang="en-US" dirty="0" smtClean="0">
                <a:hlinkClick r:id="rId5"/>
              </a:rPr>
              <a:t>standards.ieee.org/resources/antitrust-guidelines.pdf</a:t>
            </a:r>
            <a:r>
              <a:rPr lang="en-US" dirty="0" smtClean="0"/>
              <a:t>  </a:t>
            </a:r>
            <a:endParaRPr lang="en-US" dirty="0" smtClean="0">
              <a:hlinkClick r:id="rId6"/>
            </a:endParaRPr>
          </a:p>
          <a:p>
            <a:r>
              <a:rPr lang="en-US" dirty="0" smtClean="0"/>
              <a:t>Letter of Assurance Form</a:t>
            </a:r>
          </a:p>
          <a:p>
            <a:pPr lvl="1"/>
            <a:r>
              <a:rPr lang="en-US" dirty="0">
                <a:hlinkClick r:id="rId7"/>
              </a:rPr>
              <a:t>http://</a:t>
            </a:r>
            <a:r>
              <a:rPr lang="en-US" dirty="0" smtClean="0">
                <a:hlinkClick r:id="rId7"/>
              </a:rPr>
              <a:t>standards.ieee.org/develop/policies/bylaws/sect6-7.html#loa</a:t>
            </a:r>
            <a:r>
              <a:rPr lang="en-US" dirty="0" smtClean="0"/>
              <a:t> </a:t>
            </a:r>
          </a:p>
          <a:p>
            <a:pPr lvl="1"/>
            <a:r>
              <a:rPr lang="en-US" dirty="0" smtClean="0">
                <a:hlinkClick r:id="rId6"/>
              </a:rPr>
              <a:t>https</a:t>
            </a:r>
            <a:r>
              <a:rPr lang="en-US" dirty="0">
                <a:hlinkClick r:id="rId6"/>
              </a:rPr>
              <a:t>://development.standards.ieee.org/myproject/Public//mytools/mob/loa.pdf</a:t>
            </a:r>
            <a:endParaRPr lang="en-US" dirty="0" smtClean="0">
              <a:hlinkClick r:id="rId6"/>
            </a:endParaRPr>
          </a:p>
          <a:p>
            <a:r>
              <a:rPr lang="en-US" dirty="0" smtClean="0"/>
              <a:t>IEEE-SA Patent Committee FAQ &amp; Patent slides</a:t>
            </a:r>
          </a:p>
          <a:p>
            <a:pPr lvl="1"/>
            <a:r>
              <a:rPr lang="en-US" dirty="0" smtClean="0">
                <a:hlinkClick r:id="rId8"/>
              </a:rPr>
              <a:t>http</a:t>
            </a:r>
            <a:r>
              <a:rPr lang="en-US" dirty="0">
                <a:hlinkClick r:id="rId8"/>
              </a:rPr>
              <a:t>://</a:t>
            </a:r>
            <a:r>
              <a:rPr lang="en-US" dirty="0" smtClean="0">
                <a:hlinkClick r:id="rId8"/>
              </a:rPr>
              <a:t>standards.ieee.org/board/pat/faq.pdf</a:t>
            </a:r>
            <a:r>
              <a:rPr lang="en-US" dirty="0" smtClean="0"/>
              <a:t> and </a:t>
            </a:r>
            <a:r>
              <a:rPr lang="en-US" dirty="0" smtClean="0">
                <a:hlinkClick r:id="rId6"/>
              </a:rPr>
              <a:t>http</a:t>
            </a:r>
            <a:r>
              <a:rPr lang="en-US" dirty="0">
                <a:hlinkClick r:id="rId6"/>
              </a:rPr>
              <a:t>://</a:t>
            </a:r>
            <a:r>
              <a:rPr lang="en-US" dirty="0" smtClean="0">
                <a:hlinkClick r:id="rId6"/>
              </a:rPr>
              <a:t>standards.ieee.org/board/pat/pat-slideset.ppt</a:t>
            </a:r>
            <a:r>
              <a:rPr lang="en-US" dirty="0" smtClean="0"/>
              <a:t> </a:t>
            </a:r>
            <a:endParaRPr lang="en-US" dirty="0"/>
          </a:p>
          <a:p>
            <a:pPr>
              <a:buNone/>
            </a:pPr>
            <a:endParaRPr lang="en-GB" sz="960"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17</a:t>
            </a:fld>
            <a:endParaRPr lang="en-GB" dirty="0"/>
          </a:p>
        </p:txBody>
      </p:sp>
      <p:sp>
        <p:nvSpPr>
          <p:cNvPr id="5" name="Footer Placeholder 4"/>
          <p:cNvSpPr>
            <a:spLocks noGrp="1"/>
          </p:cNvSpPr>
          <p:nvPr>
            <p:ph type="ftr" idx="14"/>
          </p:nvPr>
        </p:nvSpPr>
        <p:spPr>
          <a:prstGeom prst="rect">
            <a:avLst/>
          </a:prstGeom>
        </p:spPr>
        <p:txBody>
          <a:bodyPr/>
          <a:lstStyle/>
          <a:p>
            <a:pPr>
              <a:defRPr/>
            </a:pPr>
            <a:r>
              <a:rPr lang="en-US" smtClean="0"/>
              <a:t>Benjamin Rolfe BCA/MERL</a:t>
            </a:r>
            <a:endParaRPr lang="en-US"/>
          </a:p>
        </p:txBody>
      </p:sp>
      <p:sp>
        <p:nvSpPr>
          <p:cNvPr id="4" name="Date Placeholder 3"/>
          <p:cNvSpPr>
            <a:spLocks noGrp="1"/>
          </p:cNvSpPr>
          <p:nvPr>
            <p:ph type="dt" idx="15"/>
          </p:nvPr>
        </p:nvSpPr>
        <p:spPr>
          <a:prstGeom prst="rect">
            <a:avLst/>
          </a:prstGeom>
        </p:spPr>
        <p:txBody>
          <a:bodyPr/>
          <a:lstStyle/>
          <a:p>
            <a:pPr>
              <a:defRPr/>
            </a:pPr>
            <a:r>
              <a:rPr lang="en-US" smtClean="0"/>
              <a:t>December 2019</a:t>
            </a:r>
            <a:endParaRPr lang="en-US" dirty="0"/>
          </a:p>
        </p:txBody>
      </p:sp>
    </p:spTree>
    <p:extLst>
      <p:ext uri="{BB962C8B-B14F-4D97-AF65-F5344CB8AC3E}">
        <p14:creationId xmlns:p14="http://schemas.microsoft.com/office/powerpoint/2010/main" val="214347063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 SA Rules Documents</a:t>
            </a:r>
            <a:endParaRPr lang="en-US" dirty="0"/>
          </a:p>
        </p:txBody>
      </p:sp>
      <p:sp>
        <p:nvSpPr>
          <p:cNvPr id="3" name="Content Placeholder 2"/>
          <p:cNvSpPr>
            <a:spLocks noGrp="1"/>
          </p:cNvSpPr>
          <p:nvPr>
            <p:ph idx="1"/>
          </p:nvPr>
        </p:nvSpPr>
        <p:spPr/>
        <p:txBody>
          <a:bodyPr/>
          <a:lstStyle/>
          <a:p>
            <a:endParaRPr lang="en-US" dirty="0" smtClean="0"/>
          </a:p>
          <a:p>
            <a:r>
              <a:rPr lang="en-US" dirty="0" smtClean="0"/>
              <a:t>The current version of the IEEE-SA Standards Board Bylaws is available at: </a:t>
            </a:r>
          </a:p>
          <a:p>
            <a:pPr lvl="1">
              <a:buNone/>
            </a:pPr>
            <a:r>
              <a:rPr lang="en-US" sz="1440" dirty="0">
                <a:hlinkClick r:id="rId3"/>
              </a:rPr>
              <a:t>http://standards.ieee.org/develop/policies/bylaws/index.html</a:t>
            </a:r>
            <a:r>
              <a:rPr lang="en-US" sz="1440" dirty="0"/>
              <a:t> (HTML version) </a:t>
            </a:r>
          </a:p>
          <a:p>
            <a:pPr lvl="1">
              <a:buNone/>
            </a:pPr>
            <a:r>
              <a:rPr lang="en-US" sz="1440" dirty="0">
                <a:hlinkClick r:id="rId4"/>
              </a:rPr>
              <a:t>http://standards.ieee.org/develop/policies/bylaws/sb_bylaws.pdf</a:t>
            </a:r>
            <a:r>
              <a:rPr lang="en-US" sz="1440" dirty="0"/>
              <a:t> (PDF version)</a:t>
            </a:r>
            <a:r>
              <a:rPr lang="en-US" sz="1120" dirty="0"/>
              <a:t> </a:t>
            </a:r>
          </a:p>
          <a:p>
            <a:pPr>
              <a:buNone/>
            </a:pPr>
            <a:r>
              <a:rPr lang="en-US" sz="1280" dirty="0"/>
              <a:t/>
            </a:r>
            <a:br>
              <a:rPr lang="en-US" sz="1280" dirty="0"/>
            </a:br>
            <a:endParaRPr lang="en-US" sz="1280" dirty="0"/>
          </a:p>
          <a:p>
            <a:r>
              <a:rPr lang="en-US" dirty="0" smtClean="0"/>
              <a:t>The current version of the IEEE-SA Standards Board Operations Manual is available at: </a:t>
            </a:r>
          </a:p>
          <a:p>
            <a:pPr lvl="1">
              <a:buNone/>
            </a:pPr>
            <a:r>
              <a:rPr lang="en-US" sz="1440" dirty="0">
                <a:hlinkClick r:id="rId5"/>
              </a:rPr>
              <a:t>http://standards.ieee.org/develop/policies/opman/index.html</a:t>
            </a:r>
            <a:r>
              <a:rPr lang="en-US" sz="1440" dirty="0"/>
              <a:t> (HTML version) </a:t>
            </a:r>
          </a:p>
          <a:p>
            <a:pPr lvl="1">
              <a:buNone/>
            </a:pPr>
            <a:r>
              <a:rPr lang="en-US" sz="1440" dirty="0">
                <a:hlinkClick r:id="rId6"/>
              </a:rPr>
              <a:t>http://standards.ieee.org/develop/policies/opman/sb_om.pdf</a:t>
            </a:r>
            <a:r>
              <a:rPr lang="en-US" sz="1440" dirty="0"/>
              <a:t> (PDF version) </a:t>
            </a:r>
            <a:endParaRPr lang="en-US" sz="1280" dirty="0"/>
          </a:p>
          <a:p>
            <a:pPr>
              <a:buNone/>
            </a:pPr>
            <a:endParaRPr lang="en-GB" sz="960"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18</a:t>
            </a:fld>
            <a:endParaRPr lang="en-GB" dirty="0"/>
          </a:p>
        </p:txBody>
      </p:sp>
      <p:sp>
        <p:nvSpPr>
          <p:cNvPr id="5" name="Footer Placeholder 4"/>
          <p:cNvSpPr>
            <a:spLocks noGrp="1"/>
          </p:cNvSpPr>
          <p:nvPr>
            <p:ph type="ftr" idx="14"/>
          </p:nvPr>
        </p:nvSpPr>
        <p:spPr>
          <a:prstGeom prst="rect">
            <a:avLst/>
          </a:prstGeom>
        </p:spPr>
        <p:txBody>
          <a:bodyPr/>
          <a:lstStyle/>
          <a:p>
            <a:pPr>
              <a:defRPr/>
            </a:pPr>
            <a:r>
              <a:rPr lang="en-US" smtClean="0"/>
              <a:t>Benjamin Rolfe BCA/MERL</a:t>
            </a:r>
            <a:endParaRPr lang="en-US"/>
          </a:p>
        </p:txBody>
      </p:sp>
      <p:sp>
        <p:nvSpPr>
          <p:cNvPr id="4" name="Date Placeholder 3"/>
          <p:cNvSpPr>
            <a:spLocks noGrp="1"/>
          </p:cNvSpPr>
          <p:nvPr>
            <p:ph type="dt" idx="15"/>
          </p:nvPr>
        </p:nvSpPr>
        <p:spPr>
          <a:prstGeom prst="rect">
            <a:avLst/>
          </a:prstGeom>
        </p:spPr>
        <p:txBody>
          <a:bodyPr/>
          <a:lstStyle/>
          <a:p>
            <a:pPr>
              <a:defRPr/>
            </a:pPr>
            <a:r>
              <a:rPr lang="en-US" smtClean="0"/>
              <a:t>December 2019</a:t>
            </a:r>
            <a:endParaRPr lang="en-US" dirty="0"/>
          </a:p>
        </p:txBody>
      </p:sp>
    </p:spTree>
    <p:extLst>
      <p:ext uri="{BB962C8B-B14F-4D97-AF65-F5344CB8AC3E}">
        <p14:creationId xmlns:p14="http://schemas.microsoft.com/office/powerpoint/2010/main" val="174777064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 802 Ground Rules</a:t>
            </a:r>
            <a:endParaRPr lang="en-US" dirty="0"/>
          </a:p>
        </p:txBody>
      </p:sp>
      <p:sp>
        <p:nvSpPr>
          <p:cNvPr id="3" name="Content Placeholder 2"/>
          <p:cNvSpPr>
            <a:spLocks noGrp="1"/>
          </p:cNvSpPr>
          <p:nvPr>
            <p:ph idx="1"/>
          </p:nvPr>
        </p:nvSpPr>
        <p:spPr/>
        <p:txBody>
          <a:bodyPr/>
          <a:lstStyle/>
          <a:p>
            <a:pPr indent="-365760"/>
            <a:r>
              <a:rPr lang="en-US" dirty="0">
                <a:cs typeface="DejaVu Sans" pitchFamily="34" charset="0"/>
              </a:rPr>
              <a:t>Respect … give it, get it</a:t>
            </a:r>
          </a:p>
          <a:p>
            <a:pPr indent="-365760"/>
            <a:r>
              <a:rPr lang="en-US" dirty="0">
                <a:cs typeface="DejaVu Sans" pitchFamily="34" charset="0"/>
              </a:rPr>
              <a:t>NO product pitches</a:t>
            </a:r>
          </a:p>
          <a:p>
            <a:pPr indent="-365760"/>
            <a:r>
              <a:rPr lang="en-US" dirty="0">
                <a:cs typeface="DejaVu Sans" pitchFamily="34" charset="0"/>
              </a:rPr>
              <a:t>NO corporate pitches</a:t>
            </a:r>
          </a:p>
          <a:p>
            <a:pPr indent="-365760"/>
            <a:r>
              <a:rPr lang="en-US" dirty="0">
                <a:cs typeface="DejaVu Sans" pitchFamily="34" charset="0"/>
              </a:rPr>
              <a:t>NO prices</a:t>
            </a:r>
          </a:p>
          <a:p>
            <a:pPr indent="-365760"/>
            <a:r>
              <a:rPr lang="en-US" dirty="0">
                <a:cs typeface="DejaVu Sans" pitchFamily="34" charset="0"/>
              </a:rPr>
              <a:t>NO restrictive notices – </a:t>
            </a:r>
            <a:r>
              <a:rPr lang="en-US" dirty="0" smtClean="0">
                <a:cs typeface="DejaVu Sans" pitchFamily="34" charset="0"/>
              </a:rPr>
              <a:t>(no confidentially notices in email)</a:t>
            </a:r>
            <a:endParaRPr lang="en-US" dirty="0">
              <a:cs typeface="DejaVu Sans" pitchFamily="34" charset="0"/>
            </a:endParaRPr>
          </a:p>
          <a:p>
            <a:pPr indent="-365760"/>
            <a:r>
              <a:rPr lang="en-US" dirty="0">
                <a:cs typeface="DejaVu Sans" pitchFamily="34" charset="0"/>
              </a:rPr>
              <a:t>Presentations must be openly </a:t>
            </a:r>
            <a:r>
              <a:rPr lang="en-US" dirty="0" smtClean="0">
                <a:cs typeface="DejaVu Sans" pitchFamily="34" charset="0"/>
              </a:rPr>
              <a:t>available</a:t>
            </a:r>
            <a:endParaRPr lang="en-US" dirty="0">
              <a:cs typeface="DejaVu Sans" pitchFamily="34" charset="0"/>
            </a:endParaRPr>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December 2019</a:t>
            </a:r>
            <a:endParaRPr lang="en-GB" dirty="0"/>
          </a:p>
        </p:txBody>
      </p:sp>
    </p:spTree>
    <p:extLst>
      <p:ext uri="{BB962C8B-B14F-4D97-AF65-F5344CB8AC3E}">
        <p14:creationId xmlns:p14="http://schemas.microsoft.com/office/powerpoint/2010/main" val="97366266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08BA519C-DE1F-4573-B83E-8DF786518135}"/>
              </a:ext>
            </a:extLst>
          </p:cNvPr>
          <p:cNvSpPr>
            <a:spLocks noGrp="1"/>
          </p:cNvSpPr>
          <p:nvPr>
            <p:ph type="title"/>
          </p:nvPr>
        </p:nvSpPr>
        <p:spPr/>
        <p:txBody>
          <a:bodyPr/>
          <a:lstStyle/>
          <a:p>
            <a:r>
              <a:rPr lang="en-US" sz="3600" dirty="0" smtClean="0"/>
              <a:t>Sub-1GHz Coexistence Task Group</a:t>
            </a:r>
            <a:endParaRPr lang="en-US" sz="3600" dirty="0"/>
          </a:p>
        </p:txBody>
      </p:sp>
      <p:sp>
        <p:nvSpPr>
          <p:cNvPr id="3" name="Content Placeholder 2">
            <a:extLst>
              <a:ext uri="{FF2B5EF4-FFF2-40B4-BE49-F238E27FC236}">
                <a16:creationId xmlns="" xmlns:a16="http://schemas.microsoft.com/office/drawing/2014/main" id="{77D41C8B-B134-4FD3-BDEE-B93E12984B67}"/>
              </a:ext>
            </a:extLst>
          </p:cNvPr>
          <p:cNvSpPr>
            <a:spLocks noGrp="1"/>
          </p:cNvSpPr>
          <p:nvPr>
            <p:ph idx="1"/>
          </p:nvPr>
        </p:nvSpPr>
        <p:spPr>
          <a:xfrm>
            <a:off x="533400" y="1952417"/>
            <a:ext cx="8686800" cy="4954691"/>
          </a:xfrm>
        </p:spPr>
        <p:txBody>
          <a:bodyPr>
            <a:normAutofit lnSpcReduction="10000"/>
          </a:bodyPr>
          <a:lstStyle/>
          <a:p>
            <a:pPr marL="0" indent="0" algn="ctr">
              <a:buNone/>
            </a:pPr>
            <a:r>
              <a:rPr lang="en-US" sz="2800" dirty="0"/>
              <a:t>Recommended Practice for Local and Metropolitan Area Networks - Part 19: Coexistence Methods for 802.11 and 802.15.4 based systems operating in the Sub-1 GHz Frequency </a:t>
            </a:r>
            <a:r>
              <a:rPr lang="en-US" sz="2800" dirty="0" smtClean="0"/>
              <a:t>Bands</a:t>
            </a:r>
          </a:p>
          <a:p>
            <a:pPr marL="0" indent="0" algn="ctr">
              <a:buNone/>
            </a:pPr>
            <a:endParaRPr lang="en-US" sz="2800" dirty="0"/>
          </a:p>
          <a:p>
            <a:pPr marL="0" indent="0" algn="ctr">
              <a:buNone/>
            </a:pPr>
            <a:r>
              <a:rPr lang="en-US" sz="2800" dirty="0" smtClean="0"/>
              <a:t>Scope: </a:t>
            </a:r>
          </a:p>
          <a:p>
            <a:pPr marL="0" indent="0">
              <a:buNone/>
            </a:pPr>
            <a:r>
              <a:rPr lang="en-US" sz="2800" b="0" dirty="0"/>
              <a:t>This recommended practice provides guidance on the implementation, configuration and commissioning of systems sharing spectrum between IEEE Std 802.11ah-2016 and IEEE Std 802.15.4 Smart Utility Networking (SUN) Frequency Shift Keying (FSK) Physical Layer (PHY) operating in Sub-1 GHz frequency bands.</a:t>
            </a:r>
            <a:endParaRPr lang="en-US" sz="2800" dirty="0" smtClean="0"/>
          </a:p>
        </p:txBody>
      </p:sp>
      <p:sp>
        <p:nvSpPr>
          <p:cNvPr id="4" name="Slide Number Placeholder 3">
            <a:extLst>
              <a:ext uri="{FF2B5EF4-FFF2-40B4-BE49-F238E27FC236}">
                <a16:creationId xmlns="" xmlns:a16="http://schemas.microsoft.com/office/drawing/2014/main" id="{25B89E7C-9E10-4E3D-A070-4F7901D71345}"/>
              </a:ext>
            </a:extLst>
          </p:cNvPr>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a:extLst>
              <a:ext uri="{FF2B5EF4-FFF2-40B4-BE49-F238E27FC236}">
                <a16:creationId xmlns="" xmlns:a16="http://schemas.microsoft.com/office/drawing/2014/main" id="{FF00FE75-67C5-41DA-9816-B90016863EFE}"/>
              </a:ext>
            </a:extLst>
          </p:cNvPr>
          <p:cNvSpPr>
            <a:spLocks noGrp="1"/>
          </p:cNvSpPr>
          <p:nvPr>
            <p:ph type="ftr" idx="14"/>
          </p:nvPr>
        </p:nvSpPr>
        <p:spPr/>
        <p:txBody>
          <a:bodyPr/>
          <a:lstStyle/>
          <a:p>
            <a:r>
              <a:rPr lang="en-GB" smtClean="0"/>
              <a:t>Benjamin Rolfe BCA/MERL</a:t>
            </a:r>
            <a:endParaRPr lang="en-GB" dirty="0"/>
          </a:p>
        </p:txBody>
      </p:sp>
      <p:sp>
        <p:nvSpPr>
          <p:cNvPr id="6" name="Date Placeholder 5">
            <a:extLst>
              <a:ext uri="{FF2B5EF4-FFF2-40B4-BE49-F238E27FC236}">
                <a16:creationId xmlns="" xmlns:a16="http://schemas.microsoft.com/office/drawing/2014/main" id="{1104F9A4-3C82-4EA9-B0F3-E5B4CFA77A4F}"/>
              </a:ext>
            </a:extLst>
          </p:cNvPr>
          <p:cNvSpPr>
            <a:spLocks noGrp="1"/>
          </p:cNvSpPr>
          <p:nvPr>
            <p:ph type="dt" idx="15"/>
          </p:nvPr>
        </p:nvSpPr>
        <p:spPr/>
        <p:txBody>
          <a:bodyPr/>
          <a:lstStyle/>
          <a:p>
            <a:r>
              <a:rPr lang="en-US" smtClean="0"/>
              <a:t>December 2019</a:t>
            </a:r>
            <a:endParaRPr lang="en-GB" dirty="0"/>
          </a:p>
        </p:txBody>
      </p:sp>
    </p:spTree>
    <p:extLst>
      <p:ext uri="{BB962C8B-B14F-4D97-AF65-F5344CB8AC3E}">
        <p14:creationId xmlns:p14="http://schemas.microsoft.com/office/powerpoint/2010/main" val="159254021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7" name="Rectangle 2"/>
          <p:cNvSpPr>
            <a:spLocks noGrp="1" noChangeArrowheads="1"/>
          </p:cNvSpPr>
          <p:nvPr>
            <p:ph type="title"/>
          </p:nvPr>
        </p:nvSpPr>
        <p:spPr/>
        <p:txBody>
          <a:bodyPr/>
          <a:lstStyle/>
          <a:p>
            <a:r>
              <a:rPr lang="en-US" dirty="0" smtClean="0"/>
              <a:t>IEEE 802 Rules Documents </a:t>
            </a:r>
          </a:p>
        </p:txBody>
      </p:sp>
      <p:sp>
        <p:nvSpPr>
          <p:cNvPr id="8198" name="Rectangle 3"/>
          <p:cNvSpPr>
            <a:spLocks noGrp="1" noChangeArrowheads="1"/>
          </p:cNvSpPr>
          <p:nvPr>
            <p:ph idx="1"/>
          </p:nvPr>
        </p:nvSpPr>
        <p:spPr>
          <a:noFill/>
        </p:spPr>
        <p:txBody>
          <a:bodyPr/>
          <a:lstStyle/>
          <a:p>
            <a:r>
              <a:rPr lang="en-US" sz="1600" dirty="0"/>
              <a:t>IEEE 802 Policies &amp; Procedures (Approved June 2014)</a:t>
            </a:r>
          </a:p>
          <a:p>
            <a:pPr lvl="1"/>
            <a:r>
              <a:rPr lang="en-US" sz="1440" dirty="0">
                <a:hlinkClick r:id="rId3"/>
              </a:rPr>
              <a:t>http://standards.ieee.org/board/aud/LMSC.pdf</a:t>
            </a:r>
            <a:endParaRPr lang="en-US" sz="1440" dirty="0"/>
          </a:p>
          <a:p>
            <a:r>
              <a:rPr lang="en-US" sz="1600" dirty="0"/>
              <a:t>IEEE 802 Operations Manual (Approved 13 July 2018)</a:t>
            </a:r>
          </a:p>
          <a:p>
            <a:pPr lvl="1">
              <a:lnSpc>
                <a:spcPct val="80000"/>
              </a:lnSpc>
              <a:defRPr/>
            </a:pPr>
            <a:r>
              <a:rPr lang="en-US" altLang="en-US" sz="1440" dirty="0">
                <a:hlinkClick r:id="rId4"/>
              </a:rPr>
              <a:t>https://mentor.ieee.org/802-ec/dcn/17/ec-17-0090-22-0PNP-ieee-802-lmsc-operations-manual.pdf</a:t>
            </a:r>
            <a:r>
              <a:rPr lang="en-US" altLang="en-US" sz="1440" dirty="0"/>
              <a:t> </a:t>
            </a:r>
          </a:p>
          <a:p>
            <a:pPr>
              <a:lnSpc>
                <a:spcPct val="80000"/>
              </a:lnSpc>
              <a:defRPr/>
            </a:pPr>
            <a:r>
              <a:rPr lang="en-US" sz="1600" dirty="0"/>
              <a:t>IEEE 802 Working Group Policies &amp; Procedures (29 July 2016)</a:t>
            </a:r>
            <a:r>
              <a:rPr lang="en-US" altLang="en-US" sz="1600" dirty="0"/>
              <a:t> </a:t>
            </a:r>
          </a:p>
          <a:p>
            <a:pPr lvl="1"/>
            <a:r>
              <a:rPr lang="en-US" altLang="en-US" sz="1440" dirty="0">
                <a:hlinkClick r:id="rId5"/>
              </a:rPr>
              <a:t>http://www.ieee802.org/PNP/approved/IEEE_802_WG_PandP_v19.pdf</a:t>
            </a:r>
            <a:r>
              <a:rPr lang="en-US" altLang="en-US" sz="1440" dirty="0"/>
              <a:t> </a:t>
            </a:r>
          </a:p>
          <a:p>
            <a:r>
              <a:rPr lang="en-US" sz="1600" dirty="0"/>
              <a:t>IEEE 802 LMSC Chair's Guidelines (Approved 13 July 2018)</a:t>
            </a:r>
            <a:endParaRPr lang="en-US" sz="1600" dirty="0">
              <a:hlinkClick r:id="rId6"/>
            </a:endParaRPr>
          </a:p>
          <a:p>
            <a:pPr lvl="1"/>
            <a:r>
              <a:rPr lang="en-US" sz="1440" dirty="0">
                <a:hlinkClick r:id="rId7"/>
              </a:rPr>
              <a:t>https://mentor.ieee.org/802-ec/dcn/17/ec-17-0120-27-0PNP-ieee-802-lmsc-chairs-guidelines.pdf</a:t>
            </a:r>
            <a:r>
              <a:rPr lang="en-US" sz="1440" dirty="0"/>
              <a:t> </a:t>
            </a:r>
          </a:p>
          <a:p>
            <a:r>
              <a:rPr lang="en-US" sz="1600" dirty="0"/>
              <a:t>Participation in IEEE 802 Meetings</a:t>
            </a:r>
          </a:p>
          <a:p>
            <a:pPr lvl="1"/>
            <a:r>
              <a:rPr lang="en-US" sz="1440" u="sng" dirty="0">
                <a:hlinkClick r:id="rId8"/>
              </a:rPr>
              <a:t>https://mentor.ieee.org/802-ec/dcn/16/ec-16-0180-05-00EC-ieee-802-participation-slide.pptx</a:t>
            </a:r>
            <a:endParaRPr lang="en-US" sz="1440" u="sng" dirty="0"/>
          </a:p>
          <a:p>
            <a:pPr lvl="1"/>
            <a:endParaRPr lang="en-US" sz="1280" dirty="0"/>
          </a:p>
          <a:p>
            <a:r>
              <a:rPr lang="en-US" sz="1280" dirty="0"/>
              <a:t>Policies and Procedures hierarchy: </a:t>
            </a:r>
            <a:r>
              <a:rPr lang="en-US" sz="1280" b="0" dirty="0">
                <a:hlinkClick r:id="rId9"/>
              </a:rPr>
              <a:t>http://www.ieee802.org/11/Rules/rules.shtml</a:t>
            </a:r>
            <a:endParaRPr lang="en-US" sz="1280" b="0" dirty="0"/>
          </a:p>
          <a:p>
            <a:pPr marL="274320" lvl="1" indent="-274320">
              <a:buFontTx/>
              <a:buChar char="•"/>
            </a:pPr>
            <a:r>
              <a:rPr lang="en-US" altLang="en-US" sz="1280" b="1" dirty="0"/>
              <a:t>IEEE 802 Procedural document website: </a:t>
            </a:r>
            <a:r>
              <a:rPr lang="en-US" altLang="en-US" sz="1280" dirty="0">
                <a:hlinkClick r:id="rId10"/>
              </a:rPr>
              <a:t>http://www.ieee802.org/devdocs.shtml</a:t>
            </a:r>
            <a:r>
              <a:rPr lang="en-US" altLang="en-US" sz="1280" dirty="0"/>
              <a:t> </a:t>
            </a:r>
          </a:p>
          <a:p>
            <a:endParaRPr lang="en-US" dirty="0" smtClean="0"/>
          </a:p>
          <a:p>
            <a:pPr lvl="1"/>
            <a:endParaRPr lang="en-US" sz="1440" dirty="0"/>
          </a:p>
        </p:txBody>
      </p:sp>
      <p:sp>
        <p:nvSpPr>
          <p:cNvPr id="2" name="Slide Number Placeholder 1"/>
          <p:cNvSpPr>
            <a:spLocks noGrp="1"/>
          </p:cNvSpPr>
          <p:nvPr>
            <p:ph type="sldNum" idx="12"/>
          </p:nvPr>
        </p:nvSpPr>
        <p:spPr/>
        <p:txBody>
          <a:bodyPr/>
          <a:lstStyle/>
          <a:p>
            <a:r>
              <a:rPr lang="en-GB" smtClean="0"/>
              <a:t>Slide </a:t>
            </a:r>
            <a:fld id="{440F5867-744E-4AA6-B0ED-4C44D2DFBB7B}" type="slidenum">
              <a:rPr lang="en-GB" smtClean="0"/>
              <a:pPr/>
              <a:t>20</a:t>
            </a:fld>
            <a:endParaRPr lang="en-GB" dirty="0"/>
          </a:p>
        </p:txBody>
      </p:sp>
      <p:sp>
        <p:nvSpPr>
          <p:cNvPr id="8195" name="Footer Placeholder 4"/>
          <p:cNvSpPr>
            <a:spLocks noGrp="1"/>
          </p:cNvSpPr>
          <p:nvPr>
            <p:ph type="ftr" idx="14"/>
          </p:nvPr>
        </p:nvSpPr>
        <p:spPr>
          <a:prstGeom prst="rect">
            <a:avLst/>
          </a:prstGeom>
          <a:noFill/>
        </p:spPr>
        <p:txBody>
          <a:bodyPr/>
          <a:lstStyle/>
          <a:p>
            <a:r>
              <a:rPr lang="en-US" smtClean="0"/>
              <a:t>Benjamin Rolfe BCA/MERL</a:t>
            </a:r>
            <a:endParaRPr lang="en-US"/>
          </a:p>
        </p:txBody>
      </p:sp>
      <p:sp>
        <p:nvSpPr>
          <p:cNvPr id="8194" name="Date Placeholder 3"/>
          <p:cNvSpPr>
            <a:spLocks noGrp="1"/>
          </p:cNvSpPr>
          <p:nvPr>
            <p:ph type="dt" idx="15"/>
          </p:nvPr>
        </p:nvSpPr>
        <p:spPr>
          <a:prstGeom prst="rect">
            <a:avLst/>
          </a:prstGeom>
          <a:noFill/>
        </p:spPr>
        <p:txBody>
          <a:bodyPr/>
          <a:lstStyle/>
          <a:p>
            <a:r>
              <a:rPr lang="en-US" smtClean="0"/>
              <a:t>December 2019</a:t>
            </a:r>
            <a:endParaRPr lang="en-US"/>
          </a:p>
        </p:txBody>
      </p:sp>
    </p:spTree>
    <p:extLst>
      <p:ext uri="{BB962C8B-B14F-4D97-AF65-F5344CB8AC3E}">
        <p14:creationId xmlns:p14="http://schemas.microsoft.com/office/powerpoint/2010/main" val="395523724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 802.19 Operations Manual</a:t>
            </a:r>
            <a:endParaRPr lang="en-US" dirty="0"/>
          </a:p>
        </p:txBody>
      </p:sp>
      <p:sp>
        <p:nvSpPr>
          <p:cNvPr id="3" name="Content Placeholder 2"/>
          <p:cNvSpPr>
            <a:spLocks noGrp="1"/>
          </p:cNvSpPr>
          <p:nvPr>
            <p:ph idx="1"/>
          </p:nvPr>
        </p:nvSpPr>
        <p:spPr/>
        <p:txBody>
          <a:bodyPr/>
          <a:lstStyle/>
          <a:p>
            <a:r>
              <a:rPr lang="en-US" dirty="0">
                <a:hlinkClick r:id="rId2"/>
              </a:rPr>
              <a:t>http://</a:t>
            </a:r>
            <a:r>
              <a:rPr lang="en-US" dirty="0" smtClean="0">
                <a:hlinkClick r:id="rId2"/>
              </a:rPr>
              <a:t>ieee802.org/19/pub/IEEE%20802.19%20Operations%20Manual.pdf</a:t>
            </a:r>
            <a:endParaRPr lang="en-US" dirty="0" smtClean="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December 2019</a:t>
            </a:r>
            <a:endParaRPr lang="en-GB" dirty="0"/>
          </a:p>
        </p:txBody>
      </p:sp>
    </p:spTree>
    <p:extLst>
      <p:ext uri="{BB962C8B-B14F-4D97-AF65-F5344CB8AC3E}">
        <p14:creationId xmlns:p14="http://schemas.microsoft.com/office/powerpoint/2010/main" val="187978572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a:t>March plenary cancellation impacts</a:t>
            </a:r>
            <a:endParaRPr lang="en-US" dirty="0"/>
          </a:p>
        </p:txBody>
      </p:sp>
      <p:sp>
        <p:nvSpPr>
          <p:cNvPr id="3" name="Content Placeholder 2"/>
          <p:cNvSpPr>
            <a:spLocks noGrp="1"/>
          </p:cNvSpPr>
          <p:nvPr>
            <p:ph idx="1"/>
          </p:nvPr>
        </p:nvSpPr>
        <p:spPr/>
        <p:txBody>
          <a:bodyPr/>
          <a:lstStyle/>
          <a:p>
            <a:r>
              <a:rPr lang="en-US" dirty="0" smtClean="0"/>
              <a:t>March plans: Complete WG  Balloting</a:t>
            </a:r>
          </a:p>
          <a:p>
            <a:pPr lvl="1"/>
            <a:r>
              <a:rPr lang="en-US" dirty="0" smtClean="0"/>
              <a:t>Initiate recirculation</a:t>
            </a:r>
          </a:p>
          <a:p>
            <a:pPr lvl="1"/>
            <a:r>
              <a:rPr lang="en-US" dirty="0" smtClean="0"/>
              <a:t>Create Comment Resolution Committee</a:t>
            </a:r>
          </a:p>
          <a:p>
            <a:r>
              <a:rPr lang="en-US" dirty="0" smtClean="0"/>
              <a:t>Initiate Standards Association Balloting</a:t>
            </a:r>
          </a:p>
          <a:p>
            <a:pPr lvl="1"/>
            <a:r>
              <a:rPr lang="en-US" dirty="0" smtClean="0"/>
              <a:t>Seek conditional approval to start SA ballot from WG</a:t>
            </a:r>
          </a:p>
          <a:p>
            <a:pPr lvl="1"/>
            <a:r>
              <a:rPr lang="en-US" dirty="0" smtClean="0"/>
              <a:t>Seek conditional approval to start SA ballot from EC</a:t>
            </a:r>
          </a:p>
          <a:p>
            <a:r>
              <a:rPr lang="en-US" dirty="0" smtClean="0"/>
              <a:t>Following march:</a:t>
            </a:r>
          </a:p>
          <a:p>
            <a:pPr lvl="1"/>
            <a:r>
              <a:rPr lang="en-US" dirty="0" smtClean="0"/>
              <a:t>Complete first recirculation</a:t>
            </a:r>
          </a:p>
          <a:p>
            <a:pPr lvl="1"/>
            <a:r>
              <a:rPr lang="en-US" dirty="0" smtClean="0"/>
              <a:t>Resolve comments (CRC)</a:t>
            </a:r>
          </a:p>
          <a:p>
            <a:pPr lvl="1"/>
            <a:r>
              <a:rPr lang="en-US" dirty="0" smtClean="0"/>
              <a:t>Complete 2</a:t>
            </a:r>
            <a:r>
              <a:rPr lang="en-US" baseline="30000" dirty="0" smtClean="0"/>
              <a:t>nd</a:t>
            </a:r>
            <a:r>
              <a:rPr lang="en-US" dirty="0" smtClean="0"/>
              <a:t> recirculation</a:t>
            </a:r>
          </a:p>
          <a:p>
            <a:pPr lvl="1"/>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December 2019</a:t>
            </a:r>
            <a:endParaRPr lang="en-GB" dirty="0"/>
          </a:p>
        </p:txBody>
      </p:sp>
    </p:spTree>
    <p:extLst>
      <p:ext uri="{BB962C8B-B14F-4D97-AF65-F5344CB8AC3E}">
        <p14:creationId xmlns:p14="http://schemas.microsoft.com/office/powerpoint/2010/main" val="239358712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Recovery </a:t>
            </a:r>
            <a:r>
              <a:rPr lang="en-US" dirty="0" smtClean="0"/>
              <a:t>plan</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Conduct 3 WG motions via electronic ballot</a:t>
            </a:r>
          </a:p>
          <a:p>
            <a:pPr lvl="1"/>
            <a:r>
              <a:rPr lang="en-US" dirty="0" smtClean="0"/>
              <a:t>Initiate recirculation</a:t>
            </a:r>
          </a:p>
          <a:p>
            <a:pPr lvl="2"/>
            <a:r>
              <a:rPr lang="en-US" dirty="0" smtClean="0"/>
              <a:t>Draft  OR (Draft + approved comment resolutions)</a:t>
            </a:r>
          </a:p>
          <a:p>
            <a:pPr lvl="2"/>
            <a:r>
              <a:rPr lang="en-US" dirty="0" smtClean="0"/>
              <a:t>Requires all content contributions to editor </a:t>
            </a:r>
          </a:p>
          <a:p>
            <a:pPr lvl="1"/>
            <a:r>
              <a:rPr lang="en-US" dirty="0" smtClean="0"/>
              <a:t>Create CRC</a:t>
            </a:r>
          </a:p>
          <a:p>
            <a:pPr lvl="2"/>
            <a:r>
              <a:rPr lang="en-US" dirty="0" smtClean="0"/>
              <a:t>To resolve comments from first </a:t>
            </a:r>
            <a:r>
              <a:rPr lang="en-US" dirty="0" err="1" smtClean="0"/>
              <a:t>recirc</a:t>
            </a:r>
            <a:endParaRPr lang="en-US" dirty="0" smtClean="0"/>
          </a:p>
          <a:p>
            <a:pPr lvl="2"/>
            <a:r>
              <a:rPr lang="en-US" dirty="0" smtClean="0"/>
              <a:t>To approve comment resolutions and start second </a:t>
            </a:r>
            <a:r>
              <a:rPr lang="en-US" dirty="0" err="1" smtClean="0"/>
              <a:t>recirc</a:t>
            </a:r>
            <a:endParaRPr lang="en-US" dirty="0" smtClean="0"/>
          </a:p>
          <a:p>
            <a:pPr lvl="1"/>
            <a:r>
              <a:rPr lang="en-US" dirty="0" smtClean="0"/>
              <a:t>WG approval to seen EC approval to start SA ballot</a:t>
            </a:r>
          </a:p>
          <a:p>
            <a:pPr lvl="1"/>
            <a:endParaRPr lang="en-US" dirty="0" smtClean="0"/>
          </a:p>
          <a:p>
            <a:r>
              <a:rPr lang="en-US" dirty="0" smtClean="0"/>
              <a:t>Request EC approval (electronic ballot or April 7 </a:t>
            </a:r>
            <a:r>
              <a:rPr lang="en-US" dirty="0" err="1" smtClean="0"/>
              <a:t>telecon</a:t>
            </a:r>
            <a:r>
              <a:rPr lang="en-US" dirty="0" smtClean="0"/>
              <a:t>) </a:t>
            </a:r>
          </a:p>
          <a:p>
            <a:pPr lvl="1"/>
            <a:r>
              <a:rPr lang="en-US" dirty="0" smtClean="0"/>
              <a:t>Conditional approval to start SA Ballot</a:t>
            </a:r>
          </a:p>
          <a:p>
            <a:pPr lvl="1"/>
            <a:r>
              <a:rPr lang="en-US" dirty="0" smtClean="0"/>
              <a:t>Need to do this before May so we can start SA ballot before July</a:t>
            </a:r>
          </a:p>
          <a:p>
            <a:pPr lvl="1"/>
            <a:r>
              <a:rPr lang="en-US" dirty="0" smtClean="0"/>
              <a:t>May be done on April 7 EC </a:t>
            </a:r>
            <a:r>
              <a:rPr lang="en-US" dirty="0" err="1" smtClean="0"/>
              <a:t>Telecon</a:t>
            </a:r>
            <a:endParaRPr lang="en-US" dirty="0" smtClean="0"/>
          </a:p>
          <a:p>
            <a:pPr lvl="1"/>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December 2019</a:t>
            </a:r>
            <a:endParaRPr lang="en-GB" dirty="0"/>
          </a:p>
        </p:txBody>
      </p:sp>
    </p:spTree>
    <p:extLst>
      <p:ext uri="{BB962C8B-B14F-4D97-AF65-F5344CB8AC3E}">
        <p14:creationId xmlns:p14="http://schemas.microsoft.com/office/powerpoint/2010/main" val="229003112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Draft </a:t>
            </a:r>
            <a:r>
              <a:rPr lang="en-US" dirty="0" smtClean="0"/>
              <a:t>status</a:t>
            </a:r>
            <a:endParaRPr lang="en-US" dirty="0"/>
          </a:p>
        </p:txBody>
      </p:sp>
      <p:sp>
        <p:nvSpPr>
          <p:cNvPr id="3" name="Content Placeholder 2"/>
          <p:cNvSpPr>
            <a:spLocks noGrp="1"/>
          </p:cNvSpPr>
          <p:nvPr>
            <p:ph idx="1"/>
          </p:nvPr>
        </p:nvSpPr>
        <p:spPr/>
        <p:txBody>
          <a:bodyPr/>
          <a:lstStyle/>
          <a:p>
            <a:r>
              <a:rPr lang="en-US" dirty="0" smtClean="0"/>
              <a:t>Comments in doc 10r5 have been applied</a:t>
            </a:r>
          </a:p>
          <a:p>
            <a:r>
              <a:rPr lang="en-US" dirty="0" smtClean="0"/>
              <a:t>Need input from </a:t>
            </a:r>
          </a:p>
          <a:p>
            <a:pPr lvl="1"/>
            <a:r>
              <a:rPr lang="en-US" dirty="0" err="1" smtClean="0"/>
              <a:t>Jeorge</a:t>
            </a:r>
            <a:r>
              <a:rPr lang="en-US" dirty="0" smtClean="0"/>
              <a:t>: Expects to have done next week</a:t>
            </a:r>
          </a:p>
          <a:p>
            <a:pPr lvl="1"/>
            <a:r>
              <a:rPr lang="en-US" dirty="0" smtClean="0"/>
              <a:t>Ben: Summary tables</a:t>
            </a:r>
          </a:p>
          <a:p>
            <a:pPr lvl="1"/>
            <a:endParaRPr lang="en-US"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December 2019</a:t>
            </a:r>
            <a:endParaRPr lang="en-GB" dirty="0"/>
          </a:p>
        </p:txBody>
      </p:sp>
    </p:spTree>
    <p:extLst>
      <p:ext uri="{BB962C8B-B14F-4D97-AF65-F5344CB8AC3E}">
        <p14:creationId xmlns:p14="http://schemas.microsoft.com/office/powerpoint/2010/main" val="363729844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Technical Presentations</a:t>
            </a:r>
            <a:endParaRPr lang="en-US" dirty="0"/>
          </a:p>
        </p:txBody>
      </p:sp>
      <p:sp>
        <p:nvSpPr>
          <p:cNvPr id="3" name="Content Placeholder 2"/>
          <p:cNvSpPr>
            <a:spLocks noGrp="1"/>
          </p:cNvSpPr>
          <p:nvPr>
            <p:ph idx="1"/>
          </p:nvPr>
        </p:nvSpPr>
        <p:spPr>
          <a:xfrm>
            <a:off x="731520" y="1952417"/>
            <a:ext cx="8288868" cy="4753183"/>
          </a:xfrm>
        </p:spPr>
        <p:txBody>
          <a:bodyPr>
            <a:normAutofit/>
          </a:bodyPr>
          <a:lstStyle/>
          <a:p>
            <a:r>
              <a:rPr lang="en-US" dirty="0" smtClean="0"/>
              <a:t>None</a:t>
            </a:r>
          </a:p>
          <a:p>
            <a:pPr marL="0" indent="0">
              <a:buNone/>
            </a:pPr>
            <a:endParaRPr lang="en-US" dirty="0"/>
          </a:p>
          <a:p>
            <a:pPr marL="0" indent="0">
              <a:buNone/>
            </a:pPr>
            <a:endParaRPr lang="en-US" dirty="0"/>
          </a:p>
          <a:p>
            <a:endParaRPr lang="en-US"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December 2019</a:t>
            </a:r>
            <a:endParaRPr lang="en-GB" dirty="0"/>
          </a:p>
        </p:txBody>
      </p:sp>
    </p:spTree>
    <p:extLst>
      <p:ext uri="{BB962C8B-B14F-4D97-AF65-F5344CB8AC3E}">
        <p14:creationId xmlns:p14="http://schemas.microsoft.com/office/powerpoint/2010/main" val="242341772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Any Other Business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December 2019</a:t>
            </a:r>
            <a:endParaRPr lang="en-GB" dirty="0"/>
          </a:p>
        </p:txBody>
      </p:sp>
    </p:spTree>
    <p:extLst>
      <p:ext uri="{BB962C8B-B14F-4D97-AF65-F5344CB8AC3E}">
        <p14:creationId xmlns:p14="http://schemas.microsoft.com/office/powerpoint/2010/main" val="280670470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Task Group Motion: Approve Comment Resolutions</a:t>
            </a:r>
            <a:endParaRPr lang="en-US" dirty="0"/>
          </a:p>
        </p:txBody>
      </p:sp>
      <p:sp>
        <p:nvSpPr>
          <p:cNvPr id="3" name="Content Placeholder 2"/>
          <p:cNvSpPr>
            <a:spLocks noGrp="1"/>
          </p:cNvSpPr>
          <p:nvPr>
            <p:ph idx="1"/>
          </p:nvPr>
        </p:nvSpPr>
        <p:spPr/>
        <p:txBody>
          <a:bodyPr/>
          <a:lstStyle/>
          <a:p>
            <a:pPr marL="0" indent="0">
              <a:buNone/>
            </a:pPr>
            <a:r>
              <a:rPr lang="en-US" dirty="0" smtClean="0"/>
              <a:t>Task group motion:</a:t>
            </a:r>
          </a:p>
          <a:p>
            <a:pPr marL="487693" lvl="1" indent="0">
              <a:buNone/>
            </a:pPr>
            <a:r>
              <a:rPr lang="en-US" dirty="0" smtClean="0"/>
              <a:t>Move </a:t>
            </a:r>
            <a:r>
              <a:rPr lang="en-US" dirty="0"/>
              <a:t>that </a:t>
            </a:r>
            <a:r>
              <a:rPr lang="en-US" dirty="0" smtClean="0"/>
              <a:t>the comment resolutions contained in </a:t>
            </a:r>
            <a:r>
              <a:rPr lang="en-US" dirty="0"/>
              <a:t>document </a:t>
            </a:r>
            <a:r>
              <a:rPr lang="en-US" dirty="0" smtClean="0"/>
              <a:t>19-20-0010-04-00xy be approved and direct the Technical Editor to apply resulting in </a:t>
            </a:r>
            <a:r>
              <a:rPr lang="en-US" dirty="0" smtClean="0"/>
              <a:t>P802-19.3-D03.</a:t>
            </a:r>
            <a:endParaRPr lang="en-US" dirty="0" smtClean="0"/>
          </a:p>
          <a:p>
            <a:pPr marL="487693" lvl="1" indent="0">
              <a:buNone/>
            </a:pPr>
            <a:r>
              <a:rPr lang="en-US" dirty="0" smtClean="0"/>
              <a:t>Moved by:</a:t>
            </a:r>
          </a:p>
          <a:p>
            <a:pPr marL="487693" lvl="1" indent="0">
              <a:buNone/>
            </a:pPr>
            <a:r>
              <a:rPr lang="en-US" dirty="0" smtClean="0"/>
              <a:t>Seconded by:</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December 2019</a:t>
            </a:r>
            <a:endParaRPr lang="en-GB" dirty="0"/>
          </a:p>
        </p:txBody>
      </p:sp>
    </p:spTree>
    <p:extLst>
      <p:ext uri="{BB962C8B-B14F-4D97-AF65-F5344CB8AC3E}">
        <p14:creationId xmlns:p14="http://schemas.microsoft.com/office/powerpoint/2010/main" val="121277524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Task Group Motion: </a:t>
            </a:r>
            <a:r>
              <a:rPr lang="en-US" dirty="0"/>
              <a:t>Initiate </a:t>
            </a:r>
            <a:r>
              <a:rPr lang="en-US" dirty="0" smtClean="0"/>
              <a:t>recirculation</a:t>
            </a:r>
            <a:endParaRPr lang="en-US" dirty="0"/>
          </a:p>
        </p:txBody>
      </p:sp>
      <p:sp>
        <p:nvSpPr>
          <p:cNvPr id="3" name="Content Placeholder 2"/>
          <p:cNvSpPr>
            <a:spLocks noGrp="1"/>
          </p:cNvSpPr>
          <p:nvPr>
            <p:ph idx="1"/>
          </p:nvPr>
        </p:nvSpPr>
        <p:spPr/>
        <p:txBody>
          <a:bodyPr/>
          <a:lstStyle/>
          <a:p>
            <a:pPr marL="0" indent="0">
              <a:buNone/>
            </a:pPr>
            <a:r>
              <a:rPr lang="en-US" dirty="0" smtClean="0"/>
              <a:t>Direct the Task Group chair to request the following working group motion:</a:t>
            </a:r>
          </a:p>
          <a:p>
            <a:pPr marL="487693" lvl="1" indent="0">
              <a:buNone/>
            </a:pPr>
            <a:r>
              <a:rPr lang="en-US" dirty="0" smtClean="0"/>
              <a:t>Move </a:t>
            </a:r>
            <a:r>
              <a:rPr lang="en-US" dirty="0"/>
              <a:t>that </a:t>
            </a:r>
            <a:r>
              <a:rPr lang="en-US" dirty="0" smtClean="0"/>
              <a:t>802.19 </a:t>
            </a:r>
            <a:r>
              <a:rPr lang="en-US" dirty="0"/>
              <a:t>WG start a WG </a:t>
            </a:r>
            <a:r>
              <a:rPr lang="en-US" dirty="0" smtClean="0"/>
              <a:t>Electronic Ballot recirculating Draft  </a:t>
            </a:r>
            <a:r>
              <a:rPr lang="en-US" dirty="0" smtClean="0"/>
              <a:t>P802-19.3-D03 </a:t>
            </a:r>
            <a:r>
              <a:rPr lang="en-US" dirty="0" smtClean="0"/>
              <a:t>as </a:t>
            </a:r>
            <a:r>
              <a:rPr lang="en-US" dirty="0"/>
              <a:t>edited in accordance with the instructions in document </a:t>
            </a:r>
            <a:r>
              <a:rPr lang="en-US" dirty="0" smtClean="0"/>
              <a:t>19-20-0010-04-00xy </a:t>
            </a:r>
            <a:r>
              <a:rPr lang="en-US" dirty="0"/>
              <a:t>and to forward document </a:t>
            </a:r>
            <a:r>
              <a:rPr lang="en-US" dirty="0" smtClean="0"/>
              <a:t>P802-19.3-D03 to Standards Association Ballot.</a:t>
            </a:r>
            <a:endParaRPr lang="en-US" dirty="0" smtClean="0"/>
          </a:p>
          <a:p>
            <a:pPr marL="487693" lvl="1" indent="0">
              <a:buNone/>
            </a:pPr>
            <a:r>
              <a:rPr lang="en-US" dirty="0" smtClean="0"/>
              <a:t>Moved by:</a:t>
            </a:r>
          </a:p>
          <a:p>
            <a:pPr marL="487693" lvl="1" indent="0">
              <a:buNone/>
            </a:pPr>
            <a:r>
              <a:rPr lang="en-US" dirty="0" smtClean="0"/>
              <a:t>Seconded by:</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December 2019</a:t>
            </a:r>
            <a:endParaRPr lang="en-GB" dirty="0"/>
          </a:p>
        </p:txBody>
      </p:sp>
    </p:spTree>
    <p:extLst>
      <p:ext uri="{BB962C8B-B14F-4D97-AF65-F5344CB8AC3E}">
        <p14:creationId xmlns:p14="http://schemas.microsoft.com/office/powerpoint/2010/main" val="389073654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a:t>
            </a:r>
            <a:r>
              <a:rPr lang="en-US" dirty="0"/>
              <a:t>Create Comment Resolution </a:t>
            </a:r>
            <a:r>
              <a:rPr lang="en-US" dirty="0" smtClean="0"/>
              <a:t>Committee</a:t>
            </a:r>
            <a:endParaRPr lang="en-US" dirty="0"/>
          </a:p>
        </p:txBody>
      </p:sp>
      <p:sp>
        <p:nvSpPr>
          <p:cNvPr id="3" name="Content Placeholder 2"/>
          <p:cNvSpPr>
            <a:spLocks noGrp="1"/>
          </p:cNvSpPr>
          <p:nvPr>
            <p:ph idx="1"/>
          </p:nvPr>
        </p:nvSpPr>
        <p:spPr>
          <a:xfrm>
            <a:off x="731520" y="1867750"/>
            <a:ext cx="8288868" cy="4632960"/>
          </a:xfrm>
        </p:spPr>
        <p:txBody>
          <a:bodyPr>
            <a:normAutofit fontScale="92500" lnSpcReduction="20000"/>
          </a:bodyPr>
          <a:lstStyle/>
          <a:p>
            <a:pPr marL="0" indent="0">
              <a:buNone/>
            </a:pPr>
            <a:endParaRPr lang="en-US" dirty="0"/>
          </a:p>
          <a:p>
            <a:pPr marL="0" indent="0">
              <a:buNone/>
            </a:pPr>
            <a:r>
              <a:rPr lang="en-US" dirty="0"/>
              <a:t>Direct the Task Group chair to request the following working group motion:</a:t>
            </a:r>
          </a:p>
          <a:p>
            <a:pPr marL="487693" lvl="1" indent="0">
              <a:buNone/>
            </a:pPr>
            <a:r>
              <a:rPr lang="en-US" dirty="0" smtClean="0"/>
              <a:t>Move </a:t>
            </a:r>
            <a:r>
              <a:rPr lang="en-US" dirty="0"/>
              <a:t>that </a:t>
            </a:r>
            <a:r>
              <a:rPr lang="en-US" dirty="0" smtClean="0"/>
              <a:t>802.19 </a:t>
            </a:r>
            <a:r>
              <a:rPr lang="en-US" dirty="0"/>
              <a:t>WG approve the formation of a Comment Resolution </a:t>
            </a:r>
            <a:r>
              <a:rPr lang="en-US" dirty="0" smtClean="0"/>
              <a:t>Committee </a:t>
            </a:r>
            <a:r>
              <a:rPr lang="en-US" dirty="0"/>
              <a:t>(</a:t>
            </a:r>
            <a:r>
              <a:rPr lang="en-US" dirty="0" smtClean="0"/>
              <a:t>CRC) </a:t>
            </a:r>
            <a:r>
              <a:rPr lang="en-US" dirty="0"/>
              <a:t>for the WG balloting of the </a:t>
            </a:r>
            <a:r>
              <a:rPr lang="en-US" dirty="0" smtClean="0"/>
              <a:t>P802.19.3_Dxy </a:t>
            </a:r>
            <a:r>
              <a:rPr lang="en-US" dirty="0"/>
              <a:t>with the following membership: </a:t>
            </a:r>
            <a:endParaRPr lang="en-US" dirty="0" smtClean="0"/>
          </a:p>
          <a:p>
            <a:pPr marL="487693" lvl="1" indent="0">
              <a:buNone/>
            </a:pPr>
            <a:endParaRPr lang="en-US" dirty="0" smtClean="0"/>
          </a:p>
          <a:p>
            <a:pPr marL="487693" lvl="1" indent="0">
              <a:buNone/>
            </a:pPr>
            <a:r>
              <a:rPr lang="en-US" dirty="0" smtClean="0"/>
              <a:t>Benjamin </a:t>
            </a:r>
            <a:r>
              <a:rPr lang="en-US" dirty="0" smtClean="0"/>
              <a:t>Rolfe (Chair</a:t>
            </a:r>
            <a:r>
              <a:rPr lang="en-US" dirty="0"/>
              <a:t>), </a:t>
            </a:r>
            <a:r>
              <a:rPr lang="en-US" dirty="0" err="1" smtClean="0"/>
              <a:t>Jianlin</a:t>
            </a:r>
            <a:r>
              <a:rPr lang="en-US" dirty="0" smtClean="0"/>
              <a:t> </a:t>
            </a:r>
            <a:r>
              <a:rPr lang="en-US" dirty="0" err="1" smtClean="0"/>
              <a:t>Guo</a:t>
            </a:r>
            <a:r>
              <a:rPr lang="en-US" dirty="0" smtClean="0"/>
              <a:t>, Kazuto Yano,  </a:t>
            </a:r>
            <a:r>
              <a:rPr lang="en-US" dirty="0" err="1" smtClean="0"/>
              <a:t>Takenori</a:t>
            </a:r>
            <a:r>
              <a:rPr lang="en-US" dirty="0" smtClean="0"/>
              <a:t> Sumi</a:t>
            </a:r>
            <a:r>
              <a:rPr lang="en-US" dirty="0"/>
              <a:t>, </a:t>
            </a:r>
            <a:r>
              <a:rPr lang="en-US" dirty="0" err="1"/>
              <a:t>Shoichi</a:t>
            </a:r>
            <a:r>
              <a:rPr lang="en-US" dirty="0"/>
              <a:t> </a:t>
            </a:r>
            <a:r>
              <a:rPr lang="en-US" dirty="0" smtClean="0"/>
              <a:t>Kitazawa and </a:t>
            </a:r>
            <a:r>
              <a:rPr lang="en-US" dirty="0" err="1" smtClean="0"/>
              <a:t>Joerg</a:t>
            </a:r>
            <a:r>
              <a:rPr lang="en-US" dirty="0" smtClean="0"/>
              <a:t> Robert</a:t>
            </a:r>
            <a:r>
              <a:rPr lang="en-US" dirty="0" smtClean="0"/>
              <a:t>. </a:t>
            </a:r>
            <a:endParaRPr lang="en-US" dirty="0" smtClean="0"/>
          </a:p>
          <a:p>
            <a:pPr marL="487693" lvl="1" indent="0">
              <a:buNone/>
            </a:pPr>
            <a:endParaRPr lang="en-US" dirty="0"/>
          </a:p>
          <a:p>
            <a:pPr marL="487693" lvl="1" indent="0">
              <a:buNone/>
            </a:pPr>
            <a:r>
              <a:rPr lang="en-US" dirty="0" smtClean="0"/>
              <a:t>The 802.19.3 CRC </a:t>
            </a:r>
            <a:r>
              <a:rPr lang="en-US" dirty="0"/>
              <a:t>is authorized to approve comment resolutions, edit the draft according to the comment resolutions, and to approve the start of recirculation ballots of the revised draft on behalf of the </a:t>
            </a:r>
            <a:r>
              <a:rPr lang="en-US" dirty="0" smtClean="0"/>
              <a:t>802.19 </a:t>
            </a:r>
            <a:r>
              <a:rPr lang="en-US" dirty="0"/>
              <a:t>WG. Comment resolution on recirculation ballots between sessions will be conducted via reflector email and via teleconferences announced to the reflector as per the LMSC 802 WG P&amp;P.</a:t>
            </a:r>
            <a:endParaRPr lang="en-US" dirty="0" smtClean="0"/>
          </a:p>
          <a:p>
            <a:endParaRPr lang="en-US"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December 2019</a:t>
            </a:r>
            <a:endParaRPr lang="en-GB" dirty="0"/>
          </a:p>
        </p:txBody>
      </p:sp>
      <p:sp>
        <p:nvSpPr>
          <p:cNvPr id="7" name="Rectangle 1"/>
          <p:cNvSpPr>
            <a:spLocks noChangeArrowheads="1"/>
          </p:cNvSpPr>
          <p:nvPr/>
        </p:nvSpPr>
        <p:spPr bwMode="auto">
          <a:xfrm>
            <a:off x="0" y="0"/>
            <a:ext cx="97536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smtClean="0">
                <a:ln>
                  <a:noFill/>
                </a:ln>
                <a:solidFill>
                  <a:srgbClr val="1F497D"/>
                </a:solidFill>
                <a:effectLst/>
                <a:latin typeface="Calibri" panose="020F0502020204030204" pitchFamily="34" charset="0"/>
              </a:rPr>
              <a:t>Joerg</a:t>
            </a:r>
            <a:r>
              <a:rPr kumimoji="0" lang="en-US" altLang="en-US" sz="600" b="0" i="0" u="none" strike="noStrike" cap="none" normalizeH="0" baseline="0" smtClean="0">
                <a:ln>
                  <a:noFill/>
                </a:ln>
                <a:solidFill>
                  <a:schemeClr val="tx1"/>
                </a:solidFill>
                <a:effectLst/>
              </a:rPr>
              <a:t> </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8" name="Rectangle 2"/>
          <p:cNvSpPr>
            <a:spLocks noChangeArrowheads="1"/>
          </p:cNvSpPr>
          <p:nvPr/>
        </p:nvSpPr>
        <p:spPr bwMode="auto">
          <a:xfrm>
            <a:off x="152400" y="152400"/>
            <a:ext cx="97536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smtClean="0">
                <a:ln>
                  <a:noFill/>
                </a:ln>
                <a:solidFill>
                  <a:srgbClr val="1F497D"/>
                </a:solidFill>
                <a:effectLst/>
                <a:latin typeface="Calibri" panose="020F0502020204030204" pitchFamily="34" charset="0"/>
              </a:rPr>
              <a:t>Joerg</a:t>
            </a:r>
            <a:r>
              <a:rPr kumimoji="0" lang="en-US" altLang="en-US" sz="600" b="0" i="0" u="none" strike="noStrike" cap="none" normalizeH="0" baseline="0" smtClean="0">
                <a:ln>
                  <a:noFill/>
                </a:ln>
                <a:solidFill>
                  <a:schemeClr val="tx1"/>
                </a:solidFill>
                <a:effectLst/>
              </a:rPr>
              <a:t> </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2700972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December 2019</a:t>
            </a:r>
            <a:endParaRPr lang="en-GB" dirty="0"/>
          </a:p>
        </p:txBody>
      </p:sp>
    </p:spTree>
    <p:extLst>
      <p:ext uri="{BB962C8B-B14F-4D97-AF65-F5344CB8AC3E}">
        <p14:creationId xmlns:p14="http://schemas.microsoft.com/office/powerpoint/2010/main" val="57464820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WG Motions</a:t>
            </a:r>
            <a:endParaRPr lang="en-US" dirty="0"/>
          </a:p>
        </p:txBody>
      </p:sp>
      <p:sp>
        <p:nvSpPr>
          <p:cNvPr id="3" name="Content Placeholder 2"/>
          <p:cNvSpPr>
            <a:spLocks noGrp="1"/>
          </p:cNvSpPr>
          <p:nvPr>
            <p:ph idx="1"/>
          </p:nvPr>
        </p:nvSpPr>
        <p:spPr/>
        <p:txBody>
          <a:bodyPr/>
          <a:lstStyle/>
          <a:p>
            <a:r>
              <a:rPr lang="en-US" dirty="0"/>
              <a:t>Initiate recirculation</a:t>
            </a:r>
          </a:p>
          <a:p>
            <a:r>
              <a:rPr lang="en-US" dirty="0" smtClean="0"/>
              <a:t>Create </a:t>
            </a:r>
            <a:r>
              <a:rPr lang="en-US" dirty="0"/>
              <a:t>CRC</a:t>
            </a:r>
          </a:p>
          <a:p>
            <a:r>
              <a:rPr lang="en-US" dirty="0" smtClean="0"/>
              <a:t>WG </a:t>
            </a:r>
            <a:r>
              <a:rPr lang="en-US" dirty="0"/>
              <a:t>approval to </a:t>
            </a:r>
            <a:r>
              <a:rPr lang="en-US" dirty="0" smtClean="0"/>
              <a:t>seek EC </a:t>
            </a:r>
            <a:r>
              <a:rPr lang="en-US" dirty="0"/>
              <a:t>approval to start SA ballot</a:t>
            </a:r>
          </a:p>
          <a:p>
            <a:pPr marL="0" indent="0">
              <a:buNone/>
            </a:pPr>
            <a:endParaRPr lang="en-US"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December 2019</a:t>
            </a:r>
            <a:endParaRPr lang="en-GB" dirty="0"/>
          </a:p>
        </p:txBody>
      </p:sp>
    </p:spTree>
    <p:extLst>
      <p:ext uri="{BB962C8B-B14F-4D97-AF65-F5344CB8AC3E}">
        <p14:creationId xmlns:p14="http://schemas.microsoft.com/office/powerpoint/2010/main" val="26097495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43373" y="671765"/>
            <a:ext cx="8288868" cy="716278"/>
          </a:xfrm>
        </p:spPr>
        <p:txBody>
          <a:bodyPr/>
          <a:lstStyle/>
          <a:p>
            <a:r>
              <a:rPr lang="en-US" sz="3600" dirty="0" smtClean="0"/>
              <a:t>Agenda – March </a:t>
            </a:r>
            <a:r>
              <a:rPr lang="en-US" sz="3600" dirty="0" smtClean="0"/>
              <a:t>18 </a:t>
            </a:r>
            <a:r>
              <a:rPr lang="en-US" sz="3600" dirty="0" smtClean="0"/>
              <a:t>2020</a:t>
            </a:r>
            <a:endParaRPr lang="en-US" sz="36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December 2019</a:t>
            </a:r>
            <a:endParaRPr lang="en-GB" dirty="0"/>
          </a:p>
        </p:txBody>
      </p:sp>
      <p:sp>
        <p:nvSpPr>
          <p:cNvPr id="7" name="TextBox 6"/>
          <p:cNvSpPr txBox="1"/>
          <p:nvPr/>
        </p:nvSpPr>
        <p:spPr>
          <a:xfrm>
            <a:off x="1066800" y="1981200"/>
            <a:ext cx="3805850" cy="4031873"/>
          </a:xfrm>
          <a:prstGeom prst="rect">
            <a:avLst/>
          </a:prstGeom>
          <a:noFill/>
        </p:spPr>
        <p:txBody>
          <a:bodyPr wrap="none" rtlCol="0">
            <a:spAutoFit/>
          </a:bodyPr>
          <a:lstStyle/>
          <a:p>
            <a:pPr marL="457200" indent="-457200">
              <a:buFont typeface="Arial" panose="020B0604020202020204" pitchFamily="34" charset="0"/>
              <a:buChar char="•"/>
            </a:pPr>
            <a:endParaRPr lang="en-US" sz="3200" dirty="0">
              <a:solidFill>
                <a:schemeClr val="accent2">
                  <a:lumMod val="75000"/>
                </a:schemeClr>
              </a:solidFill>
            </a:endParaRPr>
          </a:p>
          <a:p>
            <a:pPr marL="514350" indent="-514350">
              <a:buFont typeface="+mj-lt"/>
              <a:buAutoNum type="arabicPeriod"/>
            </a:pPr>
            <a:r>
              <a:rPr lang="en-US" sz="3200" dirty="0">
                <a:solidFill>
                  <a:schemeClr val="accent2">
                    <a:lumMod val="75000"/>
                  </a:schemeClr>
                </a:solidFill>
              </a:rPr>
              <a:t> </a:t>
            </a:r>
            <a:r>
              <a:rPr lang="en-US" sz="3200" dirty="0" smtClean="0">
                <a:solidFill>
                  <a:schemeClr val="accent2">
                    <a:lumMod val="75000"/>
                  </a:schemeClr>
                </a:solidFill>
              </a:rPr>
              <a:t>Meeting </a:t>
            </a:r>
            <a:r>
              <a:rPr lang="en-US" sz="3200" dirty="0">
                <a:solidFill>
                  <a:schemeClr val="accent2">
                    <a:lumMod val="75000"/>
                  </a:schemeClr>
                </a:solidFill>
              </a:rPr>
              <a:t>preamble</a:t>
            </a:r>
          </a:p>
          <a:p>
            <a:pPr marL="514350" indent="-514350">
              <a:buFont typeface="+mj-lt"/>
              <a:buAutoNum type="arabicPeriod"/>
            </a:pPr>
            <a:r>
              <a:rPr lang="en-US" sz="3200" dirty="0" smtClean="0">
                <a:solidFill>
                  <a:schemeClr val="accent2">
                    <a:lumMod val="75000"/>
                  </a:schemeClr>
                </a:solidFill>
              </a:rPr>
              <a:t> Agree </a:t>
            </a:r>
            <a:r>
              <a:rPr lang="en-US" sz="3200" dirty="0">
                <a:solidFill>
                  <a:schemeClr val="accent2">
                    <a:lumMod val="75000"/>
                  </a:schemeClr>
                </a:solidFill>
              </a:rPr>
              <a:t>on agenda</a:t>
            </a:r>
          </a:p>
          <a:p>
            <a:pPr marL="514350" indent="-514350">
              <a:buFont typeface="+mj-lt"/>
              <a:buAutoNum type="arabicPeriod"/>
            </a:pPr>
            <a:r>
              <a:rPr lang="en-US" sz="3200" dirty="0" smtClean="0">
                <a:solidFill>
                  <a:schemeClr val="accent2">
                    <a:lumMod val="75000"/>
                  </a:schemeClr>
                </a:solidFill>
              </a:rPr>
              <a:t> </a:t>
            </a:r>
            <a:r>
              <a:rPr lang="en-US" sz="3200" dirty="0" smtClean="0">
                <a:solidFill>
                  <a:schemeClr val="accent2">
                    <a:lumMod val="75000"/>
                  </a:schemeClr>
                </a:solidFill>
              </a:rPr>
              <a:t>Status</a:t>
            </a:r>
            <a:endParaRPr lang="en-US" sz="3200" dirty="0">
              <a:solidFill>
                <a:schemeClr val="accent2">
                  <a:lumMod val="75000"/>
                </a:schemeClr>
              </a:solidFill>
            </a:endParaRPr>
          </a:p>
          <a:p>
            <a:pPr marL="514350" indent="-514350">
              <a:buFont typeface="+mj-lt"/>
              <a:buAutoNum type="arabicPeriod"/>
            </a:pPr>
            <a:r>
              <a:rPr lang="en-US" sz="3200" dirty="0" smtClean="0">
                <a:solidFill>
                  <a:schemeClr val="accent2">
                    <a:lumMod val="75000"/>
                  </a:schemeClr>
                </a:solidFill>
              </a:rPr>
              <a:t> </a:t>
            </a:r>
            <a:r>
              <a:rPr lang="en-US" sz="3200" dirty="0" smtClean="0">
                <a:solidFill>
                  <a:schemeClr val="accent2">
                    <a:lumMod val="75000"/>
                  </a:schemeClr>
                </a:solidFill>
              </a:rPr>
              <a:t>Contributions</a:t>
            </a:r>
            <a:endParaRPr lang="en-US" sz="3200" dirty="0">
              <a:solidFill>
                <a:schemeClr val="accent2">
                  <a:lumMod val="75000"/>
                </a:schemeClr>
              </a:solidFill>
            </a:endParaRPr>
          </a:p>
          <a:p>
            <a:pPr marL="514350" indent="-514350">
              <a:buFont typeface="+mj-lt"/>
              <a:buAutoNum type="arabicPeriod"/>
            </a:pPr>
            <a:r>
              <a:rPr lang="en-US" sz="3200" dirty="0" smtClean="0">
                <a:solidFill>
                  <a:schemeClr val="accent2">
                    <a:lumMod val="75000"/>
                  </a:schemeClr>
                </a:solidFill>
              </a:rPr>
              <a:t> </a:t>
            </a:r>
            <a:r>
              <a:rPr lang="en-US" sz="3200" dirty="0" smtClean="0">
                <a:solidFill>
                  <a:schemeClr val="accent2">
                    <a:lumMod val="75000"/>
                  </a:schemeClr>
                </a:solidFill>
              </a:rPr>
              <a:t>Next steps</a:t>
            </a:r>
            <a:endParaRPr lang="en-US" sz="3200" dirty="0">
              <a:solidFill>
                <a:schemeClr val="accent2">
                  <a:lumMod val="75000"/>
                </a:schemeClr>
              </a:solidFill>
            </a:endParaRPr>
          </a:p>
          <a:p>
            <a:pPr marL="514350" indent="-514350">
              <a:buFont typeface="+mj-lt"/>
              <a:buAutoNum type="arabicPeriod"/>
            </a:pPr>
            <a:r>
              <a:rPr lang="en-US" sz="3200" dirty="0" smtClean="0">
                <a:solidFill>
                  <a:schemeClr val="accent2">
                    <a:lumMod val="75000"/>
                  </a:schemeClr>
                </a:solidFill>
              </a:rPr>
              <a:t> </a:t>
            </a:r>
            <a:r>
              <a:rPr lang="en-US" sz="3200" dirty="0" err="1">
                <a:solidFill>
                  <a:schemeClr val="accent2">
                    <a:lumMod val="75000"/>
                  </a:schemeClr>
                </a:solidFill>
              </a:rPr>
              <a:t>AoB</a:t>
            </a:r>
            <a:endParaRPr lang="en-US" sz="3200" dirty="0">
              <a:solidFill>
                <a:schemeClr val="accent2">
                  <a:lumMod val="75000"/>
                </a:schemeClr>
              </a:solidFill>
            </a:endParaRPr>
          </a:p>
          <a:p>
            <a:r>
              <a:rPr lang="en-US" sz="3200" dirty="0" smtClean="0">
                <a:solidFill>
                  <a:schemeClr val="accent2">
                    <a:lumMod val="75000"/>
                  </a:schemeClr>
                </a:solidFill>
              </a:rPr>
              <a:t> </a:t>
            </a:r>
            <a:endParaRPr lang="en-US" sz="3200" dirty="0">
              <a:solidFill>
                <a:schemeClr val="accent2">
                  <a:lumMod val="75000"/>
                </a:schemeClr>
              </a:solidFill>
            </a:endParaRPr>
          </a:p>
        </p:txBody>
      </p:sp>
    </p:spTree>
    <p:extLst>
      <p:ext uri="{BB962C8B-B14F-4D97-AF65-F5344CB8AC3E}">
        <p14:creationId xmlns:p14="http://schemas.microsoft.com/office/powerpoint/2010/main" val="237640896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Meeting Preamble</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December 2019</a:t>
            </a:r>
            <a:endParaRPr lang="en-GB" dirty="0"/>
          </a:p>
        </p:txBody>
      </p:sp>
    </p:spTree>
    <p:extLst>
      <p:ext uri="{BB962C8B-B14F-4D97-AF65-F5344CB8AC3E}">
        <p14:creationId xmlns:p14="http://schemas.microsoft.com/office/powerpoint/2010/main" val="383538640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1026"/>
          <p:cNvSpPr>
            <a:spLocks noGrp="1" noChangeArrowheads="1"/>
          </p:cNvSpPr>
          <p:nvPr>
            <p:ph type="title"/>
          </p:nvPr>
        </p:nvSpPr>
        <p:spPr/>
        <p:txBody>
          <a:bodyPr vert="horz" wrap="square" lIns="72390" tIns="35560" rIns="72390" bIns="35560" numCol="1" anchor="ctr" anchorCtr="0" compatLnSpc="1">
            <a:prstTxWarp prst="textNoShape">
              <a:avLst/>
            </a:prstTxWarp>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altLang="en-US" u="sng" dirty="0">
              <a:latin typeface="Calibri" panose="020F0502020204030204" pitchFamily="34" charset="0"/>
              <a:cs typeface="Calibri" panose="020F0502020204030204" pitchFamily="34" charset="0"/>
            </a:endParaRPr>
          </a:p>
        </p:txBody>
      </p:sp>
      <p:sp>
        <p:nvSpPr>
          <p:cNvPr id="7170" name="Rectangle 1027"/>
          <p:cNvSpPr>
            <a:spLocks noGrp="1" noChangeArrowheads="1"/>
          </p:cNvSpPr>
          <p:nvPr>
            <p:ph idx="1"/>
          </p:nvPr>
        </p:nvSpPr>
        <p:spPr>
          <a:xfrm>
            <a:off x="304800" y="2131061"/>
            <a:ext cx="9083040" cy="3963670"/>
          </a:xfrm>
        </p:spPr>
        <p:txBody>
          <a:bodyPr vert="horz" wrap="square" lIns="72390" tIns="35560" rIns="72390" bIns="35560" numCol="1" anchor="t" anchorCtr="0" compatLnSpc="1">
            <a:prstTxWarp prst="textNoShape">
              <a:avLst/>
            </a:prstTxWarp>
          </a:bodyPr>
          <a:lstStyle/>
          <a:p>
            <a:pPr>
              <a:lnSpc>
                <a:spcPct val="80000"/>
              </a:lnSpc>
              <a:spcAft>
                <a:spcPct val="30000"/>
              </a:spcAft>
              <a:buFont typeface="Monotype Sorts"/>
              <a:buNone/>
            </a:pPr>
            <a:r>
              <a:rPr lang="en-US" altLang="en-US" sz="1440" dirty="0"/>
              <a:t>	</a:t>
            </a:r>
            <a:r>
              <a:rPr lang="en-US" altLang="en-US" sz="1600" dirty="0">
                <a:solidFill>
                  <a:schemeClr val="tx1"/>
                </a:solidFill>
                <a:cs typeface="Calibri" panose="020F0502020204030204" pitchFamily="34" charset="0"/>
              </a:rPr>
              <a:t>The IEEE-SA strongly recommends that at each WG meeting the chair or a designee:</a:t>
            </a:r>
          </a:p>
          <a:p>
            <a:pPr lvl="1">
              <a:lnSpc>
                <a:spcPct val="80000"/>
              </a:lnSpc>
              <a:buSzPct val="150000"/>
              <a:buFont typeface="Arial" panose="020B0604020202020204" pitchFamily="34" charset="0"/>
              <a:buChar char="•"/>
            </a:pPr>
            <a:r>
              <a:rPr lang="en-US" altLang="en-US" sz="1280" b="1" dirty="0">
                <a:solidFill>
                  <a:schemeClr val="tx1"/>
                </a:solidFill>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280" b="1" dirty="0">
                <a:solidFill>
                  <a:schemeClr val="tx1"/>
                </a:solidFill>
                <a:cs typeface="Calibri" panose="020F0502020204030204" pitchFamily="34" charset="0"/>
              </a:rPr>
              <a:t>Advise the WG attendees that:</a:t>
            </a:r>
            <a:r>
              <a:rPr lang="en-US" altLang="en-US" sz="1280" dirty="0">
                <a:solidFill>
                  <a:schemeClr val="tx1"/>
                </a:solidFill>
                <a:cs typeface="Calibri" panose="020F0502020204030204" pitchFamily="34" charset="0"/>
              </a:rPr>
              <a:t> </a:t>
            </a:r>
          </a:p>
          <a:p>
            <a:pPr lvl="2">
              <a:lnSpc>
                <a:spcPct val="80000"/>
              </a:lnSpc>
              <a:buSzPct val="150000"/>
              <a:buFont typeface="Arial" panose="020B0604020202020204" pitchFamily="34" charset="0"/>
              <a:buChar char="•"/>
            </a:pPr>
            <a:r>
              <a:rPr lang="en-US" altLang="en-US" sz="1120" dirty="0">
                <a:solidFill>
                  <a:schemeClr val="tx1"/>
                </a:solidFill>
                <a:cs typeface="Calibri" panose="020F0502020204030204" pitchFamily="34" charset="0"/>
              </a:rPr>
              <a:t>IEEE’s patent policy is described in Clause 6 of the </a:t>
            </a:r>
            <a:r>
              <a:rPr lang="en-US" altLang="en-US" sz="1120" i="1" dirty="0">
                <a:solidFill>
                  <a:schemeClr val="tx1"/>
                </a:solidFill>
                <a:cs typeface="Calibri" panose="020F0502020204030204" pitchFamily="34" charset="0"/>
              </a:rPr>
              <a:t>IEEE-SA Standards Board Bylaws</a:t>
            </a:r>
            <a:r>
              <a:rPr lang="en-US" altLang="en-US" sz="1120" dirty="0">
                <a:solidFill>
                  <a:schemeClr val="tx1"/>
                </a:solidFill>
                <a:cs typeface="Calibri" panose="020F0502020204030204" pitchFamily="34" charset="0"/>
              </a:rPr>
              <a:t>;</a:t>
            </a:r>
          </a:p>
          <a:p>
            <a:pPr lvl="2">
              <a:lnSpc>
                <a:spcPct val="80000"/>
              </a:lnSpc>
              <a:buSzPct val="150000"/>
              <a:buFont typeface="Arial" panose="020B0604020202020204" pitchFamily="34" charset="0"/>
              <a:buChar char="•"/>
            </a:pPr>
            <a:r>
              <a:rPr lang="en-US" altLang="en-US" sz="1120" dirty="0">
                <a:solidFill>
                  <a:schemeClr val="tx1"/>
                </a:solidFill>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120" dirty="0">
                <a:solidFill>
                  <a:schemeClr val="tx1"/>
                </a:solidFill>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120" dirty="0">
                <a:solidFill>
                  <a:schemeClr val="tx1"/>
                </a:solidFill>
                <a:cs typeface="Calibri" panose="020F0502020204030204" pitchFamily="34" charset="0"/>
              </a:rPr>
            </a:br>
            <a:endParaRPr lang="en-US" altLang="en-US" sz="1280" dirty="0">
              <a:solidFill>
                <a:schemeClr val="tx1"/>
              </a:solidFill>
              <a:cs typeface="Calibri" panose="020F0502020204030204" pitchFamily="34" charset="0"/>
            </a:endParaRPr>
          </a:p>
          <a:p>
            <a:pPr lvl="1">
              <a:lnSpc>
                <a:spcPct val="20000"/>
              </a:lnSpc>
              <a:buSzPct val="150000"/>
              <a:buFont typeface="Arial" panose="020B0604020202020204" pitchFamily="34" charset="0"/>
              <a:buChar char="•"/>
            </a:pPr>
            <a:r>
              <a:rPr lang="en-US" altLang="en-US" sz="1280" b="1" dirty="0">
                <a:solidFill>
                  <a:schemeClr val="tx1"/>
                </a:solidFill>
                <a:cs typeface="Calibri" panose="020F0502020204030204" pitchFamily="34" charset="0"/>
              </a:rPr>
              <a:t>Instruct the WG Secretary to record in the minutes of the relevant WG meeting:</a:t>
            </a:r>
            <a:r>
              <a:rPr lang="en-US" altLang="en-US" sz="1280" dirty="0">
                <a:solidFill>
                  <a:schemeClr val="tx1"/>
                </a:solidFill>
                <a:cs typeface="Calibri" panose="020F0502020204030204" pitchFamily="34" charset="0"/>
              </a:rPr>
              <a:t> </a:t>
            </a:r>
          </a:p>
          <a:p>
            <a:pPr lvl="2">
              <a:lnSpc>
                <a:spcPct val="80000"/>
              </a:lnSpc>
              <a:buSzPct val="150000"/>
              <a:buFont typeface="Arial" panose="020B0604020202020204" pitchFamily="34" charset="0"/>
              <a:buChar char="•"/>
            </a:pPr>
            <a:r>
              <a:rPr lang="en-US" altLang="en-US" sz="1120" dirty="0">
                <a:solidFill>
                  <a:schemeClr val="tx1"/>
                </a:solidFill>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120" dirty="0">
                <a:solidFill>
                  <a:schemeClr val="tx1"/>
                </a:solidFill>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120" dirty="0">
                <a:solidFill>
                  <a:schemeClr val="tx1"/>
                </a:solidFill>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120" dirty="0">
              <a:solidFill>
                <a:schemeClr val="tx1"/>
              </a:solidFill>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120" dirty="0">
                <a:solidFill>
                  <a:schemeClr val="tx1"/>
                </a:solidFill>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120" dirty="0">
                <a:solidFill>
                  <a:schemeClr val="tx1"/>
                </a:solidFill>
                <a:cs typeface="Calibri" panose="020F0502020204030204" pitchFamily="34" charset="0"/>
              </a:rPr>
              <a:t>It is recommended that the WG Chair review the guidance in </a:t>
            </a:r>
            <a:r>
              <a:rPr lang="en-US" altLang="en-US" sz="1120" i="1" dirty="0">
                <a:solidFill>
                  <a:schemeClr val="tx1"/>
                </a:solidFill>
                <a:cs typeface="Calibri" panose="020F0502020204030204" pitchFamily="34" charset="0"/>
              </a:rPr>
              <a:t>IEEE-SA Standards Board Operations Manual</a:t>
            </a:r>
            <a:r>
              <a:rPr lang="en-US" altLang="en-US" sz="1120" dirty="0">
                <a:solidFill>
                  <a:schemeClr val="tx1"/>
                </a:solidFill>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120" dirty="0">
              <a:solidFill>
                <a:schemeClr val="tx1"/>
              </a:solidFill>
              <a:cs typeface="Calibri" panose="020F0502020204030204" pitchFamily="34" charset="0"/>
            </a:endParaRPr>
          </a:p>
          <a:p>
            <a:pPr lvl="1">
              <a:lnSpc>
                <a:spcPct val="80000"/>
              </a:lnSpc>
              <a:spcBef>
                <a:spcPct val="5000"/>
              </a:spcBef>
              <a:buFont typeface="Monotype Sorts"/>
              <a:buNone/>
            </a:pPr>
            <a:r>
              <a:rPr lang="en-US" altLang="en-US" sz="1120" dirty="0">
                <a:solidFill>
                  <a:schemeClr val="tx1"/>
                </a:solidFill>
                <a:cs typeface="Calibri" panose="020F0502020204030204" pitchFamily="34" charset="0"/>
              </a:rPr>
              <a:t>	Note: </a:t>
            </a:r>
            <a:r>
              <a:rPr lang="en-US" altLang="en-US" sz="1120" b="1" dirty="0">
                <a:solidFill>
                  <a:schemeClr val="tx1"/>
                </a:solidFill>
                <a:cs typeface="Calibri" panose="020F0502020204030204" pitchFamily="34" charset="0"/>
              </a:rPr>
              <a:t>WG</a:t>
            </a:r>
            <a:r>
              <a:rPr lang="en-US" altLang="en-US" sz="1120" dirty="0">
                <a:solidFill>
                  <a:schemeClr val="tx1"/>
                </a:solidFill>
                <a:cs typeface="Calibri" panose="020F0502020204030204" pitchFamily="34" charset="0"/>
              </a:rPr>
              <a:t> includes Working Groups, Task Groups, and other standards-developing committees with a PAR approved by the IEEE-SA Standards Board.</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smtClean="0"/>
              <a:t>Benjamin Rolfe BCA/MERL</a:t>
            </a:r>
            <a:endParaRPr lang="en-US"/>
          </a:p>
        </p:txBody>
      </p:sp>
      <p:sp>
        <p:nvSpPr>
          <p:cNvPr id="2" name="Date Placeholder 1"/>
          <p:cNvSpPr>
            <a:spLocks noGrp="1"/>
          </p:cNvSpPr>
          <p:nvPr>
            <p:ph type="dt" idx="15"/>
          </p:nvPr>
        </p:nvSpPr>
        <p:spPr>
          <a:prstGeom prst="rect">
            <a:avLst/>
          </a:prstGeom>
        </p:spPr>
        <p:txBody>
          <a:bodyPr/>
          <a:lstStyle/>
          <a:p>
            <a:pPr>
              <a:defRPr/>
            </a:pPr>
            <a:r>
              <a:rPr lang="en-US" smtClean="0"/>
              <a:t>December 2019</a:t>
            </a:r>
            <a:endParaRPr lang="en-US" dirty="0"/>
          </a:p>
        </p:txBody>
      </p:sp>
      <p:sp>
        <p:nvSpPr>
          <p:cNvPr id="7172" name="Rectangle 1028"/>
          <p:cNvSpPr>
            <a:spLocks noChangeArrowheads="1"/>
          </p:cNvSpPr>
          <p:nvPr/>
        </p:nvSpPr>
        <p:spPr bwMode="auto">
          <a:xfrm>
            <a:off x="1767840" y="731520"/>
            <a:ext cx="6217920" cy="8559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560" b="1" u="sng"/>
          </a:p>
        </p:txBody>
      </p:sp>
      <p:sp>
        <p:nvSpPr>
          <p:cNvPr id="7173" name="Rectangle 1029"/>
          <p:cNvSpPr>
            <a:spLocks noChangeArrowheads="1"/>
          </p:cNvSpPr>
          <p:nvPr/>
        </p:nvSpPr>
        <p:spPr bwMode="auto">
          <a:xfrm>
            <a:off x="1524000" y="1584960"/>
            <a:ext cx="6766560" cy="44500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endParaRPr lang="en-GB" altLang="en-US" sz="1440"/>
          </a:p>
        </p:txBody>
      </p:sp>
      <p:sp>
        <p:nvSpPr>
          <p:cNvPr id="7174" name="Text Box 1030"/>
          <p:cNvSpPr txBox="1">
            <a:spLocks noChangeArrowheads="1"/>
          </p:cNvSpPr>
          <p:nvPr/>
        </p:nvSpPr>
        <p:spPr bwMode="auto">
          <a:xfrm>
            <a:off x="1219201" y="6156960"/>
            <a:ext cx="1588897" cy="264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120" b="1" dirty="0">
                <a:solidFill>
                  <a:schemeClr val="tx1"/>
                </a:solidFill>
                <a:latin typeface="Times New Roman" panose="02020603050405020304" pitchFamily="18" charset="0"/>
              </a:rPr>
              <a:t>(Optional to be shown)</a:t>
            </a:r>
          </a:p>
        </p:txBody>
      </p:sp>
    </p:spTree>
    <p:extLst>
      <p:ext uri="{BB962C8B-B14F-4D97-AF65-F5344CB8AC3E}">
        <p14:creationId xmlns:p14="http://schemas.microsoft.com/office/powerpoint/2010/main" val="1195330646"/>
      </p:ext>
    </p:ext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normAutofit lnSpcReduction="10000"/>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365760" lvl="1" indent="0" algn="ctr">
              <a:defRPr/>
            </a:pPr>
            <a:r>
              <a:rPr lang="en-US" altLang="en-US" sz="2560" b="1" dirty="0">
                <a:solidFill>
                  <a:schemeClr val="tx1"/>
                </a:solidFill>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smtClean="0"/>
              <a:t>Benjamin Rolfe BCA/MERL</a:t>
            </a:r>
            <a:endParaRPr lang="en-US"/>
          </a:p>
        </p:txBody>
      </p:sp>
      <p:sp>
        <p:nvSpPr>
          <p:cNvPr id="2" name="Date Placeholder 1"/>
          <p:cNvSpPr>
            <a:spLocks noGrp="1"/>
          </p:cNvSpPr>
          <p:nvPr>
            <p:ph type="dt" idx="15"/>
          </p:nvPr>
        </p:nvSpPr>
        <p:spPr>
          <a:prstGeom prst="rect">
            <a:avLst/>
          </a:prstGeom>
        </p:spPr>
        <p:txBody>
          <a:bodyPr/>
          <a:lstStyle/>
          <a:p>
            <a:pPr>
              <a:defRPr/>
            </a:pPr>
            <a:r>
              <a:rPr lang="en-US" smtClean="0"/>
              <a:t>December 2019</a:t>
            </a:r>
            <a:endParaRPr lang="en-US" dirty="0"/>
          </a:p>
        </p:txBody>
      </p:sp>
      <p:sp>
        <p:nvSpPr>
          <p:cNvPr id="8196" name="Text Box 1028"/>
          <p:cNvSpPr txBox="1">
            <a:spLocks noChangeArrowheads="1"/>
          </p:cNvSpPr>
          <p:nvPr/>
        </p:nvSpPr>
        <p:spPr bwMode="auto">
          <a:xfrm>
            <a:off x="743373" y="6389977"/>
            <a:ext cx="806631" cy="3139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44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79107037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1600" dirty="0">
                <a:solidFill>
                  <a:schemeClr val="tx1"/>
                </a:solidFill>
                <a:cs typeface="Calibri" pitchFamily="34" charset="0"/>
              </a:rPr>
              <a:t>Cause an LOA to be submitted to the IEEE-SA (patcom@ieee.org); or</a:t>
            </a:r>
          </a:p>
          <a:p>
            <a:pPr marL="0" indent="0">
              <a:buSzPct val="150000"/>
              <a:defRPr/>
            </a:pPr>
            <a:endParaRPr lang="en-US" altLang="en-US" sz="1600" dirty="0">
              <a:solidFill>
                <a:schemeClr val="tx1"/>
              </a:solidFill>
              <a:cs typeface="Calibri" pitchFamily="34" charset="0"/>
            </a:endParaRPr>
          </a:p>
          <a:p>
            <a:pPr>
              <a:buSzPct val="150000"/>
              <a:buFont typeface="Arial" panose="020B0604020202020204" pitchFamily="34" charset="0"/>
              <a:buChar char="•"/>
              <a:defRPr/>
            </a:pPr>
            <a:r>
              <a:rPr lang="en-US" altLang="en-US" sz="1600" dirty="0">
                <a:solidFill>
                  <a:schemeClr val="tx1"/>
                </a:solidFill>
                <a:cs typeface="Calibri" pitchFamily="34" charset="0"/>
              </a:rPr>
              <a:t>Provide the chair of this group with the identity of the holder(s) of any and all such claims as soon as possible; or</a:t>
            </a:r>
          </a:p>
          <a:p>
            <a:pPr marL="0" indent="0">
              <a:buSzPct val="150000"/>
              <a:defRPr/>
            </a:pPr>
            <a:endParaRPr lang="en-US" altLang="en-US" sz="1600" dirty="0">
              <a:solidFill>
                <a:schemeClr val="tx1"/>
              </a:solidFill>
              <a:cs typeface="Calibri" pitchFamily="34" charset="0"/>
            </a:endParaRPr>
          </a:p>
          <a:p>
            <a:pPr>
              <a:buSzPct val="150000"/>
              <a:buFont typeface="Arial" panose="020B0604020202020204" pitchFamily="34" charset="0"/>
              <a:buChar char="•"/>
              <a:defRPr/>
            </a:pPr>
            <a:r>
              <a:rPr lang="en-US" altLang="en-US" sz="1600" dirty="0">
                <a:solidFill>
                  <a:schemeClr val="tx1"/>
                </a:solidFill>
                <a:cs typeface="Calibri" pitchFamily="34" charset="0"/>
              </a:rPr>
              <a:t>Speak up now and respond to this Call for Potentially Essential Patents</a:t>
            </a:r>
          </a:p>
          <a:p>
            <a:pPr marL="0" indent="0">
              <a:defRPr/>
            </a:pPr>
            <a:r>
              <a:rPr lang="en-US" altLang="en-US" sz="1600" dirty="0">
                <a:solidFill>
                  <a:schemeClr val="tx1"/>
                </a:solidFill>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1600" dirty="0">
                <a:solidFill>
                  <a:schemeClr val="tx1"/>
                </a:solidFill>
                <a:cs typeface="Calibri" pitchFamily="34" charset="0"/>
              </a:rPr>
            </a:br>
            <a:endParaRPr lang="en-US" altLang="en-US" sz="1600" dirty="0">
              <a:solidFill>
                <a:schemeClr val="tx1"/>
              </a:solidFill>
              <a:cs typeface="Calibri" pitchFamily="34" charset="0"/>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smtClean="0"/>
              <a:t>Benjamin Rolfe BCA/MERL</a:t>
            </a:r>
            <a:endParaRPr lang="en-US"/>
          </a:p>
        </p:txBody>
      </p:sp>
      <p:sp>
        <p:nvSpPr>
          <p:cNvPr id="2" name="Date Placeholder 1"/>
          <p:cNvSpPr>
            <a:spLocks noGrp="1"/>
          </p:cNvSpPr>
          <p:nvPr>
            <p:ph type="dt" idx="15"/>
          </p:nvPr>
        </p:nvSpPr>
        <p:spPr>
          <a:prstGeom prst="rect">
            <a:avLst/>
          </a:prstGeom>
        </p:spPr>
        <p:txBody>
          <a:bodyPr/>
          <a:lstStyle/>
          <a:p>
            <a:pPr>
              <a:defRPr/>
            </a:pPr>
            <a:r>
              <a:rPr lang="en-US" smtClean="0"/>
              <a:t>December 2019</a:t>
            </a:r>
            <a:endParaRPr lang="en-US" dirty="0"/>
          </a:p>
        </p:txBody>
      </p:sp>
      <p:sp>
        <p:nvSpPr>
          <p:cNvPr id="9220" name="Text Box 6"/>
          <p:cNvSpPr txBox="1">
            <a:spLocks noChangeArrowheads="1"/>
          </p:cNvSpPr>
          <p:nvPr/>
        </p:nvSpPr>
        <p:spPr bwMode="auto">
          <a:xfrm>
            <a:off x="719328" y="6432310"/>
            <a:ext cx="806631" cy="3139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440" b="1" u="sng" dirty="0">
                <a:solidFill>
                  <a:schemeClr val="tx1"/>
                </a:solidFill>
                <a:latin typeface="Times New Roman" panose="02020603050405020304" pitchFamily="18" charset="0"/>
              </a:rPr>
              <a:t>Slide #2</a:t>
            </a:r>
            <a:endParaRPr lang="en-US" altLang="en-US" sz="192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391919630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731521" y="1952417"/>
            <a:ext cx="8288867" cy="4524583"/>
          </a:xfrm>
        </p:spPr>
        <p:txBody>
          <a:bodyPr>
            <a:normAutofit/>
          </a:bodyPr>
          <a:lstStyle/>
          <a:p>
            <a:pPr>
              <a:lnSpc>
                <a:spcPct val="80000"/>
              </a:lnSpc>
              <a:spcAft>
                <a:spcPct val="40000"/>
              </a:spcAft>
              <a:buSzPct val="150000"/>
              <a:buFont typeface="Arial" panose="020B0604020202020204" pitchFamily="34" charset="0"/>
              <a:buChar char="•"/>
              <a:defRPr/>
            </a:pPr>
            <a:r>
              <a:rPr lang="en-US" altLang="en-US" sz="1600" dirty="0">
                <a:solidFill>
                  <a:schemeClr val="tx1"/>
                </a:solidFill>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440" b="1" dirty="0">
                <a:solidFill>
                  <a:schemeClr val="tx1"/>
                </a:solidFill>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440" b="1" dirty="0">
                <a:solidFill>
                  <a:schemeClr val="tx1"/>
                </a:solidFill>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280" dirty="0">
                <a:solidFill>
                  <a:schemeClr val="tx1"/>
                </a:solidFill>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440" b="1" dirty="0">
                <a:solidFill>
                  <a:schemeClr val="tx1"/>
                </a:solidFill>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440" b="1" dirty="0">
                <a:solidFill>
                  <a:schemeClr val="tx1"/>
                </a:solidFill>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440" b="1" dirty="0">
                <a:solidFill>
                  <a:schemeClr val="tx1"/>
                </a:solidFill>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840" dirty="0">
                <a:solidFill>
                  <a:schemeClr val="tx1"/>
                </a:solidFill>
                <a:cs typeface="Calibri" panose="020F0502020204030204" pitchFamily="34" charset="0"/>
              </a:rPr>
              <a:t>---------------------------------------------------------------   </a:t>
            </a:r>
            <a:endParaRPr lang="en-US" altLang="en-US" sz="1120" dirty="0">
              <a:solidFill>
                <a:schemeClr val="tx1"/>
              </a:solidFill>
              <a:cs typeface="Calibri" panose="020F0502020204030204" pitchFamily="34" charset="0"/>
            </a:endParaRPr>
          </a:p>
          <a:p>
            <a:pPr algn="ctr">
              <a:lnSpc>
                <a:spcPct val="80000"/>
              </a:lnSpc>
              <a:buFont typeface="Monotype Sorts"/>
              <a:buNone/>
              <a:defRPr/>
            </a:pPr>
            <a:r>
              <a:rPr lang="en-US" altLang="en-US" sz="1120" dirty="0">
                <a:solidFill>
                  <a:schemeClr val="tx1"/>
                </a:solidFill>
                <a:cs typeface="Calibri" panose="020F0502020204030204" pitchFamily="34" charset="0"/>
              </a:rPr>
              <a:t>For more details, see </a:t>
            </a:r>
            <a:r>
              <a:rPr lang="en-US" altLang="en-US" sz="1120" i="1" dirty="0">
                <a:solidFill>
                  <a:schemeClr val="tx1"/>
                </a:solidFill>
                <a:cs typeface="Calibri" panose="020F0502020204030204" pitchFamily="34" charset="0"/>
              </a:rPr>
              <a:t>IEEE-SA Standards Board Operations Manual</a:t>
            </a:r>
            <a:r>
              <a:rPr lang="en-US" altLang="en-US" sz="1120" dirty="0">
                <a:solidFill>
                  <a:schemeClr val="tx1"/>
                </a:solidFill>
                <a:cs typeface="Calibri" panose="020F0502020204030204" pitchFamily="34" charset="0"/>
              </a:rPr>
              <a:t>, clause 5.3.10 and </a:t>
            </a:r>
            <a:br>
              <a:rPr lang="en-US" altLang="en-US" sz="1120" dirty="0">
                <a:solidFill>
                  <a:schemeClr val="tx1"/>
                </a:solidFill>
                <a:cs typeface="Calibri" panose="020F0502020204030204" pitchFamily="34" charset="0"/>
              </a:rPr>
            </a:br>
            <a:r>
              <a:rPr lang="en-US" altLang="en-US" sz="1120" i="1" dirty="0">
                <a:solidFill>
                  <a:schemeClr val="tx1"/>
                </a:solidFill>
                <a:cs typeface="Calibri" panose="020F0502020204030204" pitchFamily="34" charset="0"/>
              </a:rPr>
              <a:t>Antitrust and Competition Policy: What You Need to Know </a:t>
            </a:r>
            <a:r>
              <a:rPr lang="en-US" altLang="en-US" sz="1120" dirty="0">
                <a:solidFill>
                  <a:schemeClr val="tx1"/>
                </a:solidFill>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smtClean="0"/>
              <a:t>Benjamin Rolfe BCA/MERL</a:t>
            </a:r>
            <a:endParaRPr lang="en-US"/>
          </a:p>
        </p:txBody>
      </p:sp>
      <p:sp>
        <p:nvSpPr>
          <p:cNvPr id="2" name="Date Placeholder 1"/>
          <p:cNvSpPr>
            <a:spLocks noGrp="1"/>
          </p:cNvSpPr>
          <p:nvPr>
            <p:ph type="dt" idx="15"/>
          </p:nvPr>
        </p:nvSpPr>
        <p:spPr>
          <a:prstGeom prst="rect">
            <a:avLst/>
          </a:prstGeom>
        </p:spPr>
        <p:txBody>
          <a:bodyPr/>
          <a:lstStyle/>
          <a:p>
            <a:pPr>
              <a:defRPr/>
            </a:pPr>
            <a:r>
              <a:rPr lang="en-US" smtClean="0"/>
              <a:t>December 2019</a:t>
            </a:r>
            <a:endParaRPr lang="en-US" dirty="0"/>
          </a:p>
        </p:txBody>
      </p:sp>
      <p:sp>
        <p:nvSpPr>
          <p:cNvPr id="10244" name="Text Box 1028"/>
          <p:cNvSpPr txBox="1">
            <a:spLocks noChangeArrowheads="1"/>
          </p:cNvSpPr>
          <p:nvPr/>
        </p:nvSpPr>
        <p:spPr bwMode="auto">
          <a:xfrm>
            <a:off x="743373" y="6477000"/>
            <a:ext cx="806631" cy="3139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44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426340537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8409</TotalTime>
  <Words>2210</Words>
  <Application>Microsoft Office PowerPoint</Application>
  <PresentationFormat>Custom</PresentationFormat>
  <Paragraphs>341</Paragraphs>
  <Slides>30</Slides>
  <Notes>8</Notes>
  <HiddenSlides>0</HiddenSlides>
  <MMClips>0</MMClips>
  <ScaleCrop>false</ScaleCrop>
  <HeadingPairs>
    <vt:vector size="8" baseType="variant">
      <vt:variant>
        <vt:lpstr>Fonts Used</vt:lpstr>
      </vt:variant>
      <vt:variant>
        <vt:i4>10</vt:i4>
      </vt:variant>
      <vt:variant>
        <vt:lpstr>Theme</vt:lpstr>
      </vt:variant>
      <vt:variant>
        <vt:i4>1</vt:i4>
      </vt:variant>
      <vt:variant>
        <vt:lpstr>Embedded OLE Servers</vt:lpstr>
      </vt:variant>
      <vt:variant>
        <vt:i4>1</vt:i4>
      </vt:variant>
      <vt:variant>
        <vt:lpstr>Slide Titles</vt:lpstr>
      </vt:variant>
      <vt:variant>
        <vt:i4>30</vt:i4>
      </vt:variant>
    </vt:vector>
  </HeadingPairs>
  <TitlesOfParts>
    <vt:vector size="42" baseType="lpstr">
      <vt:lpstr>Arial Unicode MS</vt:lpstr>
      <vt:lpstr>MS Gothic</vt:lpstr>
      <vt:lpstr>Arial</vt:lpstr>
      <vt:lpstr>Calibri</vt:lpstr>
      <vt:lpstr>Courier New</vt:lpstr>
      <vt:lpstr>DejaVu Sans</vt:lpstr>
      <vt:lpstr>Helvetica</vt:lpstr>
      <vt:lpstr>Monotype Sorts</vt:lpstr>
      <vt:lpstr>Montserrat</vt:lpstr>
      <vt:lpstr>Times New Roman</vt:lpstr>
      <vt:lpstr>Office Theme</vt:lpstr>
      <vt:lpstr>Document</vt:lpstr>
      <vt:lpstr>Sub 1 GHz Task Group Meeting Slides</vt:lpstr>
      <vt:lpstr>Sub-1GHz Coexistence Task Group</vt:lpstr>
      <vt:lpstr>PowerPoint Presentation</vt:lpstr>
      <vt:lpstr>Agenda – March 18 2020</vt:lpstr>
      <vt:lpstr>Meeting Preamble</vt:lpstr>
      <vt:lpstr>Instructions for the WG Chair</vt:lpstr>
      <vt:lpstr>Participants have a duty to inform the IEEE</vt:lpstr>
      <vt:lpstr>Ways to inform IEEE</vt:lpstr>
      <vt:lpstr>Other guidelines for IEEE WG meetings</vt:lpstr>
      <vt:lpstr>Patent-related information</vt:lpstr>
      <vt:lpstr>Instructions for Chairs of  standards development activities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lpstr>IEEE 802 Ground Rules</vt:lpstr>
      <vt:lpstr>IEEE 802 Rules Documents </vt:lpstr>
      <vt:lpstr>IEEE 802.19 Operations Manual</vt:lpstr>
      <vt:lpstr>March plenary cancellation impacts</vt:lpstr>
      <vt:lpstr>Recovery plan</vt:lpstr>
      <vt:lpstr>Draft status</vt:lpstr>
      <vt:lpstr>Technical Presentations</vt:lpstr>
      <vt:lpstr>Any Other Business</vt:lpstr>
      <vt:lpstr>Task Group Motion: Approve Comment Resolutions</vt:lpstr>
      <vt:lpstr>Task Group Motion: Initiate recirculation</vt:lpstr>
      <vt:lpstr>Motion: Create Comment Resolution Committee</vt:lpstr>
      <vt:lpstr>WG Motions</vt:lpstr>
    </vt:vector>
  </TitlesOfParts>
  <Company>Qualcomm Incorporated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Benjamin Rolfe</cp:lastModifiedBy>
  <cp:revision>239</cp:revision>
  <cp:lastPrinted>2015-01-08T23:35:49Z</cp:lastPrinted>
  <dcterms:created xsi:type="dcterms:W3CDTF">2014-10-30T17:06:39Z</dcterms:created>
  <dcterms:modified xsi:type="dcterms:W3CDTF">2020-03-18T22:25:31Z</dcterms:modified>
</cp:coreProperties>
</file>