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85" r:id="rId3"/>
    <p:sldId id="269" r:id="rId4"/>
    <p:sldId id="283"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2" r:id="rId22"/>
    <p:sldId id="315" r:id="rId23"/>
    <p:sldId id="316" r:id="rId24"/>
    <p:sldId id="319" r:id="rId25"/>
    <p:sldId id="317" r:id="rId26"/>
    <p:sldId id="318" r:id="rId27"/>
    <p:sldId id="313" r:id="rId28"/>
    <p:sldId id="292" r:id="rId29"/>
    <p:sldId id="314" r:id="rId3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3/11/2020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43226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999138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December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December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802.19-20/0011r00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December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1 GHz Task Group Meeting Slides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2020-03-11</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298"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smtClean="0"/>
              <a:t>December 2019</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5" name="Date Placeholder 4"/>
          <p:cNvSpPr>
            <a:spLocks noGrp="1"/>
          </p:cNvSpPr>
          <p:nvPr>
            <p:ph type="dt" idx="15"/>
          </p:nvPr>
        </p:nvSpPr>
        <p:spPr/>
        <p:txBody>
          <a:bodyPr/>
          <a:lstStyle/>
          <a:p>
            <a:r>
              <a:rPr lang="en-US" smtClean="0"/>
              <a:t>December 2019</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12</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4271011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4159583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899868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735771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December 2019</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December 2019</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December 2019</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1879785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March plenary cancellation impacts</a:t>
            </a:r>
            <a:endParaRPr lang="en-US" dirty="0"/>
          </a:p>
        </p:txBody>
      </p:sp>
      <p:sp>
        <p:nvSpPr>
          <p:cNvPr id="3" name="Content Placeholder 2"/>
          <p:cNvSpPr>
            <a:spLocks noGrp="1"/>
          </p:cNvSpPr>
          <p:nvPr>
            <p:ph idx="1"/>
          </p:nvPr>
        </p:nvSpPr>
        <p:spPr/>
        <p:txBody>
          <a:bodyPr/>
          <a:lstStyle/>
          <a:p>
            <a:r>
              <a:rPr lang="en-US" dirty="0" smtClean="0"/>
              <a:t>March plans: Complete WG  Balloting</a:t>
            </a:r>
          </a:p>
          <a:p>
            <a:pPr lvl="1"/>
            <a:r>
              <a:rPr lang="en-US" dirty="0" smtClean="0"/>
              <a:t>Initiate recirculation</a:t>
            </a:r>
          </a:p>
          <a:p>
            <a:pPr lvl="1"/>
            <a:r>
              <a:rPr lang="en-US" dirty="0" smtClean="0"/>
              <a:t>Create Comment Resolution Committee</a:t>
            </a:r>
          </a:p>
          <a:p>
            <a:r>
              <a:rPr lang="en-US" dirty="0" smtClean="0"/>
              <a:t>Initiate Standards Association Balloting</a:t>
            </a:r>
          </a:p>
          <a:p>
            <a:pPr lvl="1"/>
            <a:r>
              <a:rPr lang="en-US" dirty="0" smtClean="0"/>
              <a:t>Seek conditional approval to start SA ballot from WG</a:t>
            </a:r>
          </a:p>
          <a:p>
            <a:pPr lvl="1"/>
            <a:r>
              <a:rPr lang="en-US" dirty="0" smtClean="0"/>
              <a:t>Seek conditional approval to start SA ballot from EC</a:t>
            </a:r>
          </a:p>
          <a:p>
            <a:r>
              <a:rPr lang="en-US" dirty="0" smtClean="0"/>
              <a:t>Following march:</a:t>
            </a:r>
          </a:p>
          <a:p>
            <a:pPr lvl="1"/>
            <a:r>
              <a:rPr lang="en-US" dirty="0" smtClean="0"/>
              <a:t>Complete first recirculation</a:t>
            </a:r>
          </a:p>
          <a:p>
            <a:pPr lvl="1"/>
            <a:r>
              <a:rPr lang="en-US" dirty="0" smtClean="0"/>
              <a:t>Resolve comments (CRC)</a:t>
            </a:r>
          </a:p>
          <a:p>
            <a:pPr lvl="1"/>
            <a:r>
              <a:rPr lang="en-US" dirty="0" smtClean="0"/>
              <a:t>Complete 2</a:t>
            </a:r>
            <a:r>
              <a:rPr lang="en-US" baseline="30000" dirty="0" smtClean="0"/>
              <a:t>nd</a:t>
            </a:r>
            <a:r>
              <a:rPr lang="en-US" dirty="0" smtClean="0"/>
              <a:t> recirculation</a:t>
            </a:r>
          </a:p>
          <a:p>
            <a:pPr lvl="1"/>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393587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Recovery </a:t>
            </a:r>
            <a:r>
              <a:rPr lang="en-US" dirty="0" smtClean="0"/>
              <a:t>plan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Conduct 3 WG motions via electronic ballot</a:t>
            </a:r>
          </a:p>
          <a:p>
            <a:pPr lvl="1"/>
            <a:r>
              <a:rPr lang="en-US" dirty="0" smtClean="0"/>
              <a:t>Initiate recirculation</a:t>
            </a:r>
          </a:p>
          <a:p>
            <a:pPr lvl="2"/>
            <a:r>
              <a:rPr lang="en-US" dirty="0" smtClean="0"/>
              <a:t>Draft  OR (Draft + approved comment resolutions)</a:t>
            </a:r>
          </a:p>
          <a:p>
            <a:pPr lvl="2"/>
            <a:r>
              <a:rPr lang="en-US" dirty="0" smtClean="0"/>
              <a:t>Requires all content contributions to editor </a:t>
            </a:r>
          </a:p>
          <a:p>
            <a:pPr lvl="1"/>
            <a:r>
              <a:rPr lang="en-US" dirty="0" smtClean="0"/>
              <a:t>Create CRC</a:t>
            </a:r>
          </a:p>
          <a:p>
            <a:pPr lvl="2"/>
            <a:r>
              <a:rPr lang="en-US" dirty="0" smtClean="0"/>
              <a:t>To resolve comments from first </a:t>
            </a:r>
            <a:r>
              <a:rPr lang="en-US" dirty="0" err="1" smtClean="0"/>
              <a:t>recirc</a:t>
            </a:r>
            <a:endParaRPr lang="en-US" dirty="0" smtClean="0"/>
          </a:p>
          <a:p>
            <a:pPr lvl="2"/>
            <a:r>
              <a:rPr lang="en-US" dirty="0" smtClean="0"/>
              <a:t>To approve comment resolutions and start second </a:t>
            </a:r>
            <a:r>
              <a:rPr lang="en-US" dirty="0" err="1" smtClean="0"/>
              <a:t>recirc</a:t>
            </a:r>
            <a:endParaRPr lang="en-US" dirty="0" smtClean="0"/>
          </a:p>
          <a:p>
            <a:pPr lvl="1"/>
            <a:r>
              <a:rPr lang="en-US" dirty="0" smtClean="0"/>
              <a:t>WG approval to seen EC approval to start SA ballot</a:t>
            </a:r>
          </a:p>
          <a:p>
            <a:pPr lvl="1"/>
            <a:endParaRPr lang="en-US" dirty="0" smtClean="0"/>
          </a:p>
          <a:p>
            <a:r>
              <a:rPr lang="en-US" dirty="0" smtClean="0"/>
              <a:t>Request EC approval (electronic ballot or April 7 </a:t>
            </a:r>
            <a:r>
              <a:rPr lang="en-US" dirty="0" err="1" smtClean="0"/>
              <a:t>telecon</a:t>
            </a:r>
            <a:r>
              <a:rPr lang="en-US" dirty="0" smtClean="0"/>
              <a:t>) </a:t>
            </a:r>
          </a:p>
          <a:p>
            <a:pPr lvl="1"/>
            <a:r>
              <a:rPr lang="en-US" dirty="0" smtClean="0"/>
              <a:t>Conditional approval to start SA Ballot</a:t>
            </a:r>
          </a:p>
          <a:p>
            <a:pPr lvl="1"/>
            <a:r>
              <a:rPr lang="en-US" dirty="0" smtClean="0"/>
              <a:t>Need to do this before May so we can start SA ballot before July</a:t>
            </a:r>
          </a:p>
          <a:p>
            <a:pPr lvl="1"/>
            <a:r>
              <a:rPr lang="en-US" dirty="0" smtClean="0"/>
              <a:t>May be done on April 7 EC </a:t>
            </a:r>
            <a:r>
              <a:rPr lang="en-US" dirty="0" err="1" smtClean="0"/>
              <a:t>Telecon</a:t>
            </a:r>
            <a:endParaRPr lang="en-US" dirty="0" smtClean="0"/>
          </a:p>
          <a:p>
            <a:pPr lvl="1"/>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290031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Motion: Approve Comment Resolutions</a:t>
            </a:r>
            <a:endParaRPr lang="en-US" dirty="0"/>
          </a:p>
        </p:txBody>
      </p:sp>
      <p:sp>
        <p:nvSpPr>
          <p:cNvPr id="3" name="Content Placeholder 2"/>
          <p:cNvSpPr>
            <a:spLocks noGrp="1"/>
          </p:cNvSpPr>
          <p:nvPr>
            <p:ph idx="1"/>
          </p:nvPr>
        </p:nvSpPr>
        <p:spPr/>
        <p:txBody>
          <a:bodyPr/>
          <a:lstStyle/>
          <a:p>
            <a:pPr marL="0" indent="0">
              <a:buNone/>
            </a:pPr>
            <a:r>
              <a:rPr lang="en-US" dirty="0" smtClean="0"/>
              <a:t>Task group motion:</a:t>
            </a:r>
          </a:p>
          <a:p>
            <a:pPr marL="487693" lvl="1" indent="0">
              <a:buNone/>
            </a:pPr>
            <a:r>
              <a:rPr lang="en-US" dirty="0" smtClean="0"/>
              <a:t>Move </a:t>
            </a:r>
            <a:r>
              <a:rPr lang="en-US" dirty="0"/>
              <a:t>that </a:t>
            </a:r>
            <a:r>
              <a:rPr lang="en-US" dirty="0" smtClean="0"/>
              <a:t>the comment resolutions contained in </a:t>
            </a:r>
            <a:r>
              <a:rPr lang="en-US" dirty="0"/>
              <a:t>document </a:t>
            </a:r>
            <a:r>
              <a:rPr lang="en-US" dirty="0" smtClean="0"/>
              <a:t>19-20-0010-04-00xy be approved and direct the Technical Editor to apply resulting in P802-19.3-Dxy+1.</a:t>
            </a:r>
          </a:p>
          <a:p>
            <a:pPr marL="487693" lvl="1" indent="0">
              <a:buNone/>
            </a:pPr>
            <a:r>
              <a:rPr lang="en-US" dirty="0" smtClean="0"/>
              <a:t>Moved by:</a:t>
            </a:r>
          </a:p>
          <a:p>
            <a:pPr marL="487693" lvl="1" indent="0">
              <a:buNone/>
            </a:pPr>
            <a:r>
              <a:rPr lang="en-US" dirty="0" smtClean="0"/>
              <a:t>Seconded by: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1212775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Motion: </a:t>
            </a:r>
            <a:r>
              <a:rPr lang="en-US" dirty="0"/>
              <a:t>Initiate </a:t>
            </a:r>
            <a:r>
              <a:rPr lang="en-US" dirty="0" smtClean="0"/>
              <a:t>recirculation</a:t>
            </a:r>
            <a:endParaRPr lang="en-US" dirty="0"/>
          </a:p>
        </p:txBody>
      </p:sp>
      <p:sp>
        <p:nvSpPr>
          <p:cNvPr id="3" name="Content Placeholder 2"/>
          <p:cNvSpPr>
            <a:spLocks noGrp="1"/>
          </p:cNvSpPr>
          <p:nvPr>
            <p:ph idx="1"/>
          </p:nvPr>
        </p:nvSpPr>
        <p:spPr/>
        <p:txBody>
          <a:bodyPr/>
          <a:lstStyle/>
          <a:p>
            <a:pPr marL="0" indent="0">
              <a:buNone/>
            </a:pPr>
            <a:r>
              <a:rPr lang="en-US" dirty="0" smtClean="0"/>
              <a:t>Direct the Task Group chair to request the following working group motion:</a:t>
            </a:r>
          </a:p>
          <a:p>
            <a:pPr marL="487693" lvl="1" indent="0">
              <a:buNone/>
            </a:pPr>
            <a:r>
              <a:rPr lang="en-US" dirty="0" smtClean="0"/>
              <a:t>Move </a:t>
            </a:r>
            <a:r>
              <a:rPr lang="en-US" dirty="0"/>
              <a:t>that </a:t>
            </a:r>
            <a:r>
              <a:rPr lang="en-US" dirty="0" smtClean="0"/>
              <a:t>802.19 </a:t>
            </a:r>
            <a:r>
              <a:rPr lang="en-US" dirty="0"/>
              <a:t>WG start a WG </a:t>
            </a:r>
            <a:r>
              <a:rPr lang="en-US" dirty="0" smtClean="0"/>
              <a:t>Electronic Ballot recirculating Draft  P802-19.3-Dxy  as </a:t>
            </a:r>
            <a:r>
              <a:rPr lang="en-US" dirty="0"/>
              <a:t>edited in accordance with the instructions in document </a:t>
            </a:r>
            <a:r>
              <a:rPr lang="en-US" dirty="0" smtClean="0"/>
              <a:t>19-20-0010-04-00xy </a:t>
            </a:r>
            <a:r>
              <a:rPr lang="en-US" dirty="0"/>
              <a:t>and to forward document </a:t>
            </a:r>
            <a:r>
              <a:rPr lang="en-US" dirty="0" smtClean="0"/>
              <a:t>P802-19.3-Dxy.</a:t>
            </a:r>
          </a:p>
          <a:p>
            <a:pPr marL="487693" lvl="1" indent="0">
              <a:buNone/>
            </a:pPr>
            <a:r>
              <a:rPr lang="en-US" dirty="0" smtClean="0"/>
              <a:t>Moved by:</a:t>
            </a:r>
          </a:p>
          <a:p>
            <a:pPr marL="487693" lvl="1" indent="0">
              <a:buNone/>
            </a:pPr>
            <a:r>
              <a:rPr lang="en-US" dirty="0" smtClean="0"/>
              <a:t>Seconded by: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8907365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a:t>Create Comment Resolution </a:t>
            </a:r>
            <a:r>
              <a:rPr lang="en-US" dirty="0" smtClean="0"/>
              <a:t>Committee</a:t>
            </a:r>
            <a:endParaRPr lang="en-US" dirty="0"/>
          </a:p>
        </p:txBody>
      </p:sp>
      <p:sp>
        <p:nvSpPr>
          <p:cNvPr id="3" name="Content Placeholder 2"/>
          <p:cNvSpPr>
            <a:spLocks noGrp="1"/>
          </p:cNvSpPr>
          <p:nvPr>
            <p:ph idx="1"/>
          </p:nvPr>
        </p:nvSpPr>
        <p:spPr>
          <a:xfrm>
            <a:off x="731520" y="1867750"/>
            <a:ext cx="8288868" cy="4632960"/>
          </a:xfrm>
        </p:spPr>
        <p:txBody>
          <a:bodyPr>
            <a:normAutofit fontScale="92500" lnSpcReduction="10000"/>
          </a:bodyPr>
          <a:lstStyle/>
          <a:p>
            <a:pPr marL="0" indent="0">
              <a:buNone/>
            </a:pPr>
            <a:endParaRPr lang="en-US" dirty="0"/>
          </a:p>
          <a:p>
            <a:pPr marL="0" indent="0">
              <a:buNone/>
            </a:pPr>
            <a:r>
              <a:rPr lang="en-US" dirty="0"/>
              <a:t>Direct the Task Group chair to request the following working group motion:</a:t>
            </a:r>
          </a:p>
          <a:p>
            <a:pPr marL="487693" lvl="1" indent="0">
              <a:buNone/>
            </a:pPr>
            <a:r>
              <a:rPr lang="en-US" dirty="0" smtClean="0"/>
              <a:t>Move </a:t>
            </a:r>
            <a:r>
              <a:rPr lang="en-US" dirty="0"/>
              <a:t>that </a:t>
            </a:r>
            <a:r>
              <a:rPr lang="en-US" dirty="0" smtClean="0"/>
              <a:t>802.19 </a:t>
            </a:r>
            <a:r>
              <a:rPr lang="en-US" dirty="0"/>
              <a:t>WG approve the formation of a Comment Resolution </a:t>
            </a:r>
            <a:r>
              <a:rPr lang="en-US" dirty="0" smtClean="0"/>
              <a:t>Committee </a:t>
            </a:r>
            <a:r>
              <a:rPr lang="en-US" dirty="0"/>
              <a:t>(</a:t>
            </a:r>
            <a:r>
              <a:rPr lang="en-US" dirty="0" smtClean="0"/>
              <a:t>CRC) </a:t>
            </a:r>
            <a:r>
              <a:rPr lang="en-US" dirty="0"/>
              <a:t>for the WG balloting of the </a:t>
            </a:r>
            <a:r>
              <a:rPr lang="en-US" dirty="0" smtClean="0"/>
              <a:t>P802.19.3_Dxy </a:t>
            </a:r>
            <a:r>
              <a:rPr lang="en-US" dirty="0"/>
              <a:t>with the following membership: </a:t>
            </a:r>
            <a:r>
              <a:rPr lang="en-US" dirty="0" smtClean="0"/>
              <a:t>Benjamin Rolfe (Chair</a:t>
            </a:r>
            <a:r>
              <a:rPr lang="en-US" dirty="0"/>
              <a:t>), </a:t>
            </a:r>
            <a:r>
              <a:rPr lang="en-US" dirty="0" err="1" smtClean="0"/>
              <a:t>Jianlin</a:t>
            </a:r>
            <a:r>
              <a:rPr lang="en-US" dirty="0" smtClean="0"/>
              <a:t> </a:t>
            </a:r>
            <a:r>
              <a:rPr lang="en-US" dirty="0" err="1" smtClean="0"/>
              <a:t>Gua</a:t>
            </a:r>
            <a:r>
              <a:rPr lang="en-US" dirty="0" smtClean="0"/>
              <a:t>, </a:t>
            </a:r>
            <a:r>
              <a:rPr lang="en-US" dirty="0"/>
              <a:t>Person 3, Person 4, and Person 5. </a:t>
            </a:r>
            <a:endParaRPr lang="en-US" dirty="0" smtClean="0"/>
          </a:p>
          <a:p>
            <a:pPr marL="487693" lvl="1" indent="0">
              <a:buNone/>
            </a:pPr>
            <a:endParaRPr lang="en-US" dirty="0"/>
          </a:p>
          <a:p>
            <a:pPr marL="487693" lvl="1" indent="0">
              <a:buNone/>
            </a:pPr>
            <a:r>
              <a:rPr lang="en-US" dirty="0" smtClean="0"/>
              <a:t>The 802.19.3 CRC </a:t>
            </a:r>
            <a:r>
              <a:rPr lang="en-US" dirty="0"/>
              <a:t>is authorized to approve comment resolutions, edit the draft according to the comment resolutions, and to approve the start of recirculation ballots of the revised draft on behalf of the </a:t>
            </a:r>
            <a:r>
              <a:rPr lang="en-US" dirty="0" smtClean="0"/>
              <a:t>802.19 </a:t>
            </a:r>
            <a:r>
              <a:rPr lang="en-US" dirty="0"/>
              <a:t>WG. Comment resolution on recirculation ballots between sessions will be conducted via reflector email and via teleconferences announced to the reflector as per the LMSC 802 WG P&amp;P.</a:t>
            </a:r>
            <a:endParaRPr lang="en-US" dirty="0" smtClean="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2700972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Motions</a:t>
            </a:r>
            <a:endParaRPr lang="en-US" dirty="0"/>
          </a:p>
        </p:txBody>
      </p:sp>
      <p:sp>
        <p:nvSpPr>
          <p:cNvPr id="3" name="Content Placeholder 2"/>
          <p:cNvSpPr>
            <a:spLocks noGrp="1"/>
          </p:cNvSpPr>
          <p:nvPr>
            <p:ph idx="1"/>
          </p:nvPr>
        </p:nvSpPr>
        <p:spPr/>
        <p:txBody>
          <a:bodyPr/>
          <a:lstStyle/>
          <a:p>
            <a:r>
              <a:rPr lang="en-US" dirty="0"/>
              <a:t>Initiate recirculation</a:t>
            </a:r>
          </a:p>
          <a:p>
            <a:r>
              <a:rPr lang="en-US" dirty="0" smtClean="0"/>
              <a:t>Create </a:t>
            </a:r>
            <a:r>
              <a:rPr lang="en-US" dirty="0"/>
              <a:t>CRC</a:t>
            </a:r>
          </a:p>
          <a:p>
            <a:r>
              <a:rPr lang="en-US" dirty="0" smtClean="0"/>
              <a:t>WG </a:t>
            </a:r>
            <a:r>
              <a:rPr lang="en-US" dirty="0"/>
              <a:t>approval to seen EC approval to start SA ballot</a:t>
            </a:r>
          </a:p>
          <a:p>
            <a:pPr marL="0"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6097495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Draft </a:t>
            </a:r>
            <a:r>
              <a:rPr lang="en-US" dirty="0" smtClean="0"/>
              <a:t>status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637298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Presentations</a:t>
            </a:r>
            <a:endParaRPr lang="en-US" dirty="0"/>
          </a:p>
        </p:txBody>
      </p:sp>
      <p:sp>
        <p:nvSpPr>
          <p:cNvPr id="3" name="Content Placeholder 2"/>
          <p:cNvSpPr>
            <a:spLocks noGrp="1"/>
          </p:cNvSpPr>
          <p:nvPr>
            <p:ph idx="1"/>
          </p:nvPr>
        </p:nvSpPr>
        <p:spPr>
          <a:xfrm>
            <a:off x="731520" y="1952417"/>
            <a:ext cx="8288868" cy="4753183"/>
          </a:xfrm>
        </p:spPr>
        <p:txBody>
          <a:bodyPr>
            <a:normAutofit/>
          </a:bodyPr>
          <a:lstStyle/>
          <a:p>
            <a:r>
              <a:rPr lang="en-US" dirty="0" smtClean="0"/>
              <a:t>Contributions</a:t>
            </a:r>
          </a:p>
          <a:p>
            <a:r>
              <a:rPr lang="en-US" dirty="0" smtClean="0"/>
              <a:t>Discussion</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4234177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80670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Agenda – March 11 2020</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
        <p:nvSpPr>
          <p:cNvPr id="7" name="TextBox 6"/>
          <p:cNvSpPr txBox="1"/>
          <p:nvPr/>
        </p:nvSpPr>
        <p:spPr>
          <a:xfrm>
            <a:off x="1066800" y="1981200"/>
            <a:ext cx="6930102" cy="4031873"/>
          </a:xfrm>
          <a:prstGeom prst="rect">
            <a:avLst/>
          </a:prstGeom>
          <a:noFill/>
        </p:spPr>
        <p:txBody>
          <a:bodyPr wrap="none" rtlCol="0">
            <a:spAutoFit/>
          </a:bodyPr>
          <a:lstStyle/>
          <a:p>
            <a:pPr marL="457200" indent="-457200">
              <a:buFont typeface="Arial" panose="020B0604020202020204" pitchFamily="34" charset="0"/>
              <a:buChar char="•"/>
            </a:pPr>
            <a:endParaRPr lang="en-US" sz="3200" dirty="0">
              <a:solidFill>
                <a:schemeClr val="accent2">
                  <a:lumMod val="75000"/>
                </a:schemeClr>
              </a:solidFill>
            </a:endParaRPr>
          </a:p>
          <a:p>
            <a:pPr marL="514350" indent="-514350">
              <a:buFont typeface="+mj-lt"/>
              <a:buAutoNum type="arabicPeriod"/>
            </a:pPr>
            <a:r>
              <a:rPr lang="en-US" sz="3200" dirty="0">
                <a:solidFill>
                  <a:schemeClr val="accent2">
                    <a:lumMod val="75000"/>
                  </a:schemeClr>
                </a:solidFill>
              </a:rPr>
              <a:t> </a:t>
            </a:r>
            <a:r>
              <a:rPr lang="en-US" sz="3200" dirty="0" smtClean="0">
                <a:solidFill>
                  <a:schemeClr val="accent2">
                    <a:lumMod val="75000"/>
                  </a:schemeClr>
                </a:solidFill>
              </a:rPr>
              <a:t>Meeting </a:t>
            </a:r>
            <a:r>
              <a:rPr lang="en-US" sz="3200" dirty="0">
                <a:solidFill>
                  <a:schemeClr val="accent2">
                    <a:lumMod val="75000"/>
                  </a:schemeClr>
                </a:solidFill>
              </a:rPr>
              <a:t>preamble</a:t>
            </a:r>
          </a:p>
          <a:p>
            <a:pPr marL="514350" indent="-514350">
              <a:buFont typeface="+mj-lt"/>
              <a:buAutoNum type="arabicPeriod"/>
            </a:pPr>
            <a:r>
              <a:rPr lang="en-US" sz="3200" dirty="0" smtClean="0">
                <a:solidFill>
                  <a:schemeClr val="accent2">
                    <a:lumMod val="75000"/>
                  </a:schemeClr>
                </a:solidFill>
              </a:rPr>
              <a:t> Agree </a:t>
            </a:r>
            <a:r>
              <a:rPr lang="en-US" sz="3200" dirty="0">
                <a:solidFill>
                  <a:schemeClr val="accent2">
                    <a:lumMod val="75000"/>
                  </a:schemeClr>
                </a:solidFill>
              </a:rPr>
              <a:t>on agenda</a:t>
            </a:r>
          </a:p>
          <a:p>
            <a:pPr marL="514350" indent="-514350">
              <a:buFont typeface="+mj-lt"/>
              <a:buAutoNum type="arabicPeriod"/>
            </a:pPr>
            <a:r>
              <a:rPr lang="en-US" sz="3200" dirty="0" smtClean="0">
                <a:solidFill>
                  <a:schemeClr val="accent2">
                    <a:lumMod val="75000"/>
                  </a:schemeClr>
                </a:solidFill>
              </a:rPr>
              <a:t> March </a:t>
            </a:r>
            <a:r>
              <a:rPr lang="en-US" sz="3200" dirty="0">
                <a:solidFill>
                  <a:schemeClr val="accent2">
                    <a:lumMod val="75000"/>
                  </a:schemeClr>
                </a:solidFill>
              </a:rPr>
              <a:t>plenary cancellation impacts</a:t>
            </a:r>
          </a:p>
          <a:p>
            <a:pPr marL="514350" indent="-514350">
              <a:buFont typeface="+mj-lt"/>
              <a:buAutoNum type="arabicPeriod"/>
            </a:pPr>
            <a:r>
              <a:rPr lang="en-US" sz="3200" dirty="0" smtClean="0">
                <a:solidFill>
                  <a:schemeClr val="accent2">
                    <a:lumMod val="75000"/>
                  </a:schemeClr>
                </a:solidFill>
              </a:rPr>
              <a:t> Recovery </a:t>
            </a:r>
            <a:r>
              <a:rPr lang="en-US" sz="3200" dirty="0">
                <a:solidFill>
                  <a:schemeClr val="accent2">
                    <a:lumMod val="75000"/>
                  </a:schemeClr>
                </a:solidFill>
              </a:rPr>
              <a:t>plan</a:t>
            </a:r>
          </a:p>
          <a:p>
            <a:pPr marL="514350" indent="-514350">
              <a:buFont typeface="+mj-lt"/>
              <a:buAutoNum type="arabicPeriod"/>
            </a:pPr>
            <a:r>
              <a:rPr lang="en-US" sz="3200" dirty="0" smtClean="0">
                <a:solidFill>
                  <a:schemeClr val="accent2">
                    <a:lumMod val="75000"/>
                  </a:schemeClr>
                </a:solidFill>
              </a:rPr>
              <a:t> Draft </a:t>
            </a:r>
            <a:r>
              <a:rPr lang="en-US" sz="3200" dirty="0">
                <a:solidFill>
                  <a:schemeClr val="accent2">
                    <a:lumMod val="75000"/>
                  </a:schemeClr>
                </a:solidFill>
              </a:rPr>
              <a:t>status</a:t>
            </a:r>
          </a:p>
          <a:p>
            <a:pPr marL="514350" indent="-514350">
              <a:buFont typeface="+mj-lt"/>
              <a:buAutoNum type="arabicPeriod"/>
            </a:pPr>
            <a:r>
              <a:rPr lang="en-US" sz="3200" dirty="0" smtClean="0">
                <a:solidFill>
                  <a:schemeClr val="accent2">
                    <a:lumMod val="75000"/>
                  </a:schemeClr>
                </a:solidFill>
              </a:rPr>
              <a:t> </a:t>
            </a:r>
            <a:r>
              <a:rPr lang="en-US" sz="3200" dirty="0" err="1">
                <a:solidFill>
                  <a:schemeClr val="accent2">
                    <a:lumMod val="75000"/>
                  </a:schemeClr>
                </a:solidFill>
              </a:rPr>
              <a:t>AoB</a:t>
            </a:r>
            <a:endParaRPr lang="en-US" sz="3200" dirty="0">
              <a:solidFill>
                <a:schemeClr val="accent2">
                  <a:lumMod val="75000"/>
                </a:schemeClr>
              </a:solidFill>
            </a:endParaRPr>
          </a:p>
          <a:p>
            <a:r>
              <a:rPr lang="en-US" sz="3200" dirty="0" smtClean="0">
                <a:solidFill>
                  <a:schemeClr val="accent2">
                    <a:lumMod val="75000"/>
                  </a:schemeClr>
                </a:solidFill>
              </a:rPr>
              <a:t> </a:t>
            </a:r>
            <a:endParaRPr lang="en-US" sz="3200" dirty="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6892</TotalTime>
  <Words>2178</Words>
  <Application>Microsoft Office PowerPoint</Application>
  <PresentationFormat>Custom</PresentationFormat>
  <Paragraphs>331</Paragraphs>
  <Slides>29</Slides>
  <Notes>8</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41" baseType="lpstr">
      <vt:lpstr>Arial Unicode MS</vt:lpstr>
      <vt:lpstr>MS Gothic</vt:lpstr>
      <vt:lpstr>Arial</vt:lpstr>
      <vt:lpstr>Calibri</vt:lpstr>
      <vt:lpstr>Courier New</vt:lpstr>
      <vt:lpstr>DejaVu Sans</vt:lpstr>
      <vt:lpstr>Helvetica</vt:lpstr>
      <vt:lpstr>Monotype Sorts</vt:lpstr>
      <vt:lpstr>Montserrat</vt:lpstr>
      <vt:lpstr>Times New Roman</vt:lpstr>
      <vt:lpstr>Office Theme</vt:lpstr>
      <vt:lpstr>Document</vt:lpstr>
      <vt:lpstr>Sub 1 GHz Task Group Meeting Slides</vt:lpstr>
      <vt:lpstr>Sub-1GHz Coexistence Task Group</vt:lpstr>
      <vt:lpstr>Agenda – March 11 2020</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March plenary cancellation impacts</vt:lpstr>
      <vt:lpstr>Recovery plan</vt:lpstr>
      <vt:lpstr>Task Group Motion: Approve Comment Resolutions</vt:lpstr>
      <vt:lpstr>Task Group Motion: Initiate recirculation</vt:lpstr>
      <vt:lpstr>Motion: Create Comment Resolution Committee</vt:lpstr>
      <vt:lpstr>WG Motions</vt:lpstr>
      <vt:lpstr>Draft status</vt:lpstr>
      <vt:lpstr>Technical Presentations</vt:lpstr>
      <vt:lpstr>Any Other Business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233</cp:revision>
  <cp:lastPrinted>2015-01-08T23:35:49Z</cp:lastPrinted>
  <dcterms:created xsi:type="dcterms:W3CDTF">2014-10-30T17:06:39Z</dcterms:created>
  <dcterms:modified xsi:type="dcterms:W3CDTF">2020-03-11T22:04:56Z</dcterms:modified>
</cp:coreProperties>
</file>