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287" r:id="rId4"/>
    <p:sldId id="280" r:id="rId5"/>
    <p:sldId id="285" r:id="rId6"/>
    <p:sldId id="283" r:id="rId7"/>
    <p:sldId id="284" r:id="rId8"/>
    <p:sldId id="286" r:id="rId9"/>
    <p:sldId id="269"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3C45547-6DB7-4C34-850D-CE8242A8AF7E}"/>
  </pc:docChgLst>
  <pc:docChgLst>
    <pc:chgData name="Steve Shellhammer" userId="0e71f22d-ee3e-49c0-82ff-dbc290af8082" providerId="ADAL" clId="{51ABC76D-A061-49C4-ACF3-CFE1C796FC8B}"/>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D03E069F-8832-4E63-878E-55986B85DA30}"/>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1/12/2020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2020</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802.19-20/0002r1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2020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364B6-1741-4C68-B035-0E64D98B2225}"/>
              </a:ext>
            </a:extLst>
          </p:cNvPr>
          <p:cNvSpPr>
            <a:spLocks noGrp="1"/>
          </p:cNvSpPr>
          <p:nvPr>
            <p:ph type="title"/>
          </p:nvPr>
        </p:nvSpPr>
        <p:spPr/>
        <p:txBody>
          <a:bodyPr/>
          <a:lstStyle/>
          <a:p>
            <a:r>
              <a:rPr lang="en-US" sz="3600" dirty="0"/>
              <a:t>Upcoming WG Elections</a:t>
            </a:r>
          </a:p>
        </p:txBody>
      </p:sp>
      <p:sp>
        <p:nvSpPr>
          <p:cNvPr id="3" name="Content Placeholder 2">
            <a:extLst>
              <a:ext uri="{FF2B5EF4-FFF2-40B4-BE49-F238E27FC236}">
                <a16:creationId xmlns:a16="http://schemas.microsoft.com/office/drawing/2014/main" id="{00F6EE0A-EFE5-46FE-94B3-3BC3E2989A6E}"/>
              </a:ext>
            </a:extLst>
          </p:cNvPr>
          <p:cNvSpPr>
            <a:spLocks noGrp="1"/>
          </p:cNvSpPr>
          <p:nvPr>
            <p:ph idx="1"/>
          </p:nvPr>
        </p:nvSpPr>
        <p:spPr/>
        <p:txBody>
          <a:bodyPr/>
          <a:lstStyle/>
          <a:p>
            <a:r>
              <a:rPr lang="en-US" dirty="0"/>
              <a:t>At the March Plenary during the WG Opening the WG will hold the vote on the WG Chair and Vice Chair</a:t>
            </a:r>
          </a:p>
          <a:p>
            <a:r>
              <a:rPr lang="en-US" dirty="0"/>
              <a:t>If anyone is interested in either of these positions, please contact the WG Chair</a:t>
            </a:r>
          </a:p>
          <a:p>
            <a:r>
              <a:rPr lang="en-US" dirty="0"/>
              <a:t>The current WC Chair (Steve) and WC Vice Chair (Tuncer) plan on running again for those positions</a:t>
            </a:r>
          </a:p>
        </p:txBody>
      </p:sp>
      <p:sp>
        <p:nvSpPr>
          <p:cNvPr id="4" name="Slide Number Placeholder 3">
            <a:extLst>
              <a:ext uri="{FF2B5EF4-FFF2-40B4-BE49-F238E27FC236}">
                <a16:creationId xmlns:a16="http://schemas.microsoft.com/office/drawing/2014/main" id="{5803C617-0C2D-4213-96DF-4F55A9BD0AD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5C40892-EC4E-4F27-BC3B-696DF9F4D09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5DA3F79-3EB3-4741-B9E5-A61D28B9A0F1}"/>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02600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The Task Group completed Draft 0.1 after the November plenary</a:t>
            </a:r>
          </a:p>
          <a:p>
            <a:r>
              <a:rPr lang="en-US" sz="2400" dirty="0"/>
              <a:t>An “Informal Review” of the Draft 0.1 by WG members was held and closed on January 6</a:t>
            </a:r>
          </a:p>
          <a:p>
            <a:r>
              <a:rPr lang="en-US" sz="2400" dirty="0"/>
              <a:t>18 comments were received</a:t>
            </a:r>
          </a:p>
          <a:p>
            <a:r>
              <a:rPr lang="en-US" sz="2400" dirty="0"/>
              <a:t>Task Group 3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FC05F-CB98-4253-922E-72C9FD7B87B2}"/>
              </a:ext>
            </a:extLst>
          </p:cNvPr>
          <p:cNvSpPr>
            <a:spLocks noGrp="1"/>
          </p:cNvSpPr>
          <p:nvPr>
            <p:ph type="title"/>
          </p:nvPr>
        </p:nvSpPr>
        <p:spPr/>
        <p:txBody>
          <a:bodyPr/>
          <a:lstStyle/>
          <a:p>
            <a:r>
              <a:rPr lang="en-US" sz="3200" dirty="0"/>
              <a:t>Vote on 802.15.13 CA Document</a:t>
            </a:r>
          </a:p>
        </p:txBody>
      </p:sp>
      <p:sp>
        <p:nvSpPr>
          <p:cNvPr id="3" name="Content Placeholder 2">
            <a:extLst>
              <a:ext uri="{FF2B5EF4-FFF2-40B4-BE49-F238E27FC236}">
                <a16:creationId xmlns:a16="http://schemas.microsoft.com/office/drawing/2014/main" id="{7B432C69-AA6B-4845-97D2-8F02997DFB60}"/>
              </a:ext>
            </a:extLst>
          </p:cNvPr>
          <p:cNvSpPr>
            <a:spLocks noGrp="1"/>
          </p:cNvSpPr>
          <p:nvPr>
            <p:ph idx="1"/>
          </p:nvPr>
        </p:nvSpPr>
        <p:spPr>
          <a:xfrm>
            <a:off x="533400" y="2113282"/>
            <a:ext cx="8288868" cy="4387427"/>
          </a:xfrm>
        </p:spPr>
        <p:txBody>
          <a:bodyPr/>
          <a:lstStyle/>
          <a:p>
            <a:r>
              <a:rPr lang="en-US" dirty="0"/>
              <a:t>Ballot Closed on January 5, 2020</a:t>
            </a:r>
          </a:p>
          <a:p>
            <a:r>
              <a:rPr lang="en-US" dirty="0"/>
              <a:t>Results (Y/N/A) = 20/4/2</a:t>
            </a:r>
          </a:p>
          <a:p>
            <a:r>
              <a:rPr lang="en-US" dirty="0"/>
              <a:t>Approval Rate = 83%</a:t>
            </a:r>
          </a:p>
          <a:p>
            <a:r>
              <a:rPr lang="en-US" dirty="0"/>
              <a:t>Motion Passed</a:t>
            </a:r>
          </a:p>
          <a:p>
            <a:r>
              <a:rPr lang="en-US" dirty="0"/>
              <a:t>19 comments received</a:t>
            </a:r>
          </a:p>
          <a:p>
            <a:r>
              <a:rPr lang="en-US" dirty="0"/>
              <a:t>Comments on CA document were submitted via the 802.15 ballot</a:t>
            </a:r>
          </a:p>
        </p:txBody>
      </p:sp>
      <p:sp>
        <p:nvSpPr>
          <p:cNvPr id="4" name="Slide Number Placeholder 3">
            <a:extLst>
              <a:ext uri="{FF2B5EF4-FFF2-40B4-BE49-F238E27FC236}">
                <a16:creationId xmlns:a16="http://schemas.microsoft.com/office/drawing/2014/main" id="{833DE45B-FD85-4618-947B-5CFBD1FC67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39C2073-2D19-42C8-B762-55CB2915246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4E603A7-B876-499E-98EF-FF12E74630A0}"/>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6363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9448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257389" y="1752599"/>
            <a:ext cx="8854438" cy="4831077"/>
          </a:xfrm>
        </p:spPr>
        <p:txBody>
          <a:bodyPr/>
          <a:lstStyle/>
          <a:p>
            <a:r>
              <a:rPr lang="en-US" sz="2400" dirty="0"/>
              <a:t>After the November Plenary the “Recommended Text on the 802 Coexistence Process” (doc 802.19-19/24r7) was split into two documents</a:t>
            </a:r>
          </a:p>
          <a:p>
            <a:pPr lvl="1"/>
            <a:r>
              <a:rPr lang="en-US" sz="2200" b="1" dirty="0"/>
              <a:t>Recommended Changes to the 802 Operations Manual, doc. IEEE 802.19-19/77r0</a:t>
            </a:r>
          </a:p>
          <a:p>
            <a:pPr lvl="1"/>
            <a:r>
              <a:rPr lang="en-US" sz="2200" b="1" dirty="0"/>
              <a:t>Recommended New Section to the Chairs Guidelines, doc. IEEE 802.19-19/78r0</a:t>
            </a:r>
          </a:p>
          <a:p>
            <a:r>
              <a:rPr lang="en-US" sz="2400" dirty="0"/>
              <a:t>Electronic motions were run on approval of each of these documents</a:t>
            </a:r>
            <a:endParaRPr lang="en-US" sz="2400" b="1" dirty="0"/>
          </a:p>
          <a:p>
            <a:pPr lvl="1"/>
            <a:endParaRPr lang="en-US" sz="18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FC05F-CB98-4253-922E-72C9FD7B87B2}"/>
              </a:ext>
            </a:extLst>
          </p:cNvPr>
          <p:cNvSpPr>
            <a:spLocks noGrp="1"/>
          </p:cNvSpPr>
          <p:nvPr>
            <p:ph type="title"/>
          </p:nvPr>
        </p:nvSpPr>
        <p:spPr>
          <a:xfrm>
            <a:off x="731520" y="731523"/>
            <a:ext cx="8288868" cy="975360"/>
          </a:xfrm>
        </p:spPr>
        <p:txBody>
          <a:bodyPr/>
          <a:lstStyle/>
          <a:p>
            <a:r>
              <a:rPr lang="en-US" sz="3200" dirty="0"/>
              <a:t>Vote on Recommended Changes to the Operations Manual</a:t>
            </a:r>
          </a:p>
        </p:txBody>
      </p:sp>
      <p:sp>
        <p:nvSpPr>
          <p:cNvPr id="3" name="Content Placeholder 2">
            <a:extLst>
              <a:ext uri="{FF2B5EF4-FFF2-40B4-BE49-F238E27FC236}">
                <a16:creationId xmlns:a16="http://schemas.microsoft.com/office/drawing/2014/main" id="{7B432C69-AA6B-4845-97D2-8F02997DFB60}"/>
              </a:ext>
            </a:extLst>
          </p:cNvPr>
          <p:cNvSpPr>
            <a:spLocks noGrp="1"/>
          </p:cNvSpPr>
          <p:nvPr>
            <p:ph idx="1"/>
          </p:nvPr>
        </p:nvSpPr>
        <p:spPr>
          <a:xfrm>
            <a:off x="533400" y="1905000"/>
            <a:ext cx="8288868" cy="4800600"/>
          </a:xfrm>
        </p:spPr>
        <p:txBody>
          <a:bodyPr/>
          <a:lstStyle/>
          <a:p>
            <a:r>
              <a:rPr lang="en-US" sz="2200" dirty="0"/>
              <a:t>Motion: “Approve document IEEE 802.19-19/77r0 and submit it to the IEEE 802 Rules Committee and request that any modification be returned to 802.19 WG for review.”</a:t>
            </a:r>
          </a:p>
          <a:p>
            <a:r>
              <a:rPr lang="en-US" sz="2200" dirty="0"/>
              <a:t>Vote Closed on Nov 23, 2019</a:t>
            </a:r>
          </a:p>
          <a:p>
            <a:r>
              <a:rPr lang="en-US" sz="2200" dirty="0"/>
              <a:t>Results (Y/N/A) = 35/0/0</a:t>
            </a:r>
          </a:p>
          <a:p>
            <a:r>
              <a:rPr lang="en-US" sz="2200" dirty="0"/>
              <a:t>Approval Rate = 100%</a:t>
            </a:r>
          </a:p>
          <a:p>
            <a:r>
              <a:rPr lang="en-US" sz="2200" dirty="0"/>
              <a:t>Motion Passed</a:t>
            </a:r>
          </a:p>
          <a:p>
            <a:r>
              <a:rPr lang="en-US" sz="2200" dirty="0"/>
              <a:t>No comments received</a:t>
            </a:r>
          </a:p>
          <a:p>
            <a:r>
              <a:rPr lang="en-US" sz="2200" dirty="0"/>
              <a:t>The WG chair submitted this document to the 802 Rules Committee via the Executive Committee email reflector</a:t>
            </a:r>
          </a:p>
          <a:p>
            <a:r>
              <a:rPr lang="en-US" sz="2200" dirty="0"/>
              <a:t>The Rules Committee will consider this document at the March Plenary during the Rules Meeting: Sunday 7:30 – 10:00 PM</a:t>
            </a:r>
          </a:p>
        </p:txBody>
      </p:sp>
      <p:sp>
        <p:nvSpPr>
          <p:cNvPr id="4" name="Slide Number Placeholder 3">
            <a:extLst>
              <a:ext uri="{FF2B5EF4-FFF2-40B4-BE49-F238E27FC236}">
                <a16:creationId xmlns:a16="http://schemas.microsoft.com/office/drawing/2014/main" id="{833DE45B-FD85-4618-947B-5CFBD1FC673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C2073-2D19-42C8-B762-55CB2915246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4E603A7-B876-499E-98EF-FF12E74630A0}"/>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4381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FC05F-CB98-4253-922E-72C9FD7B87B2}"/>
              </a:ext>
            </a:extLst>
          </p:cNvPr>
          <p:cNvSpPr>
            <a:spLocks noGrp="1"/>
          </p:cNvSpPr>
          <p:nvPr>
            <p:ph type="title"/>
          </p:nvPr>
        </p:nvSpPr>
        <p:spPr>
          <a:xfrm>
            <a:off x="304800" y="685801"/>
            <a:ext cx="9250680" cy="560490"/>
          </a:xfrm>
        </p:spPr>
        <p:txBody>
          <a:bodyPr/>
          <a:lstStyle/>
          <a:p>
            <a:r>
              <a:rPr lang="en-US" sz="2800" dirty="0"/>
              <a:t>Vote on Recommended New Section to the Chairs Guidelines</a:t>
            </a:r>
          </a:p>
        </p:txBody>
      </p:sp>
      <p:sp>
        <p:nvSpPr>
          <p:cNvPr id="3" name="Content Placeholder 2">
            <a:extLst>
              <a:ext uri="{FF2B5EF4-FFF2-40B4-BE49-F238E27FC236}">
                <a16:creationId xmlns:a16="http://schemas.microsoft.com/office/drawing/2014/main" id="{7B432C69-AA6B-4845-97D2-8F02997DFB60}"/>
              </a:ext>
            </a:extLst>
          </p:cNvPr>
          <p:cNvSpPr>
            <a:spLocks noGrp="1"/>
          </p:cNvSpPr>
          <p:nvPr>
            <p:ph idx="1"/>
          </p:nvPr>
        </p:nvSpPr>
        <p:spPr>
          <a:xfrm>
            <a:off x="304801" y="1447800"/>
            <a:ext cx="9067799" cy="5257800"/>
          </a:xfrm>
        </p:spPr>
        <p:txBody>
          <a:bodyPr/>
          <a:lstStyle/>
          <a:p>
            <a:r>
              <a:rPr lang="en-US" sz="2200" dirty="0"/>
              <a:t>Motion: “Approve document IEEE 802.19-19/78r0 and submit it to the IEEE 802 Rules Committee and request that any modification be returned to 802.19 WG for review.”</a:t>
            </a:r>
          </a:p>
          <a:p>
            <a:r>
              <a:rPr lang="en-US" sz="2200" dirty="0"/>
              <a:t>Vote Closed on Nov 23, 2019</a:t>
            </a:r>
          </a:p>
          <a:p>
            <a:r>
              <a:rPr lang="en-US" sz="2200" dirty="0"/>
              <a:t>Results (Y/N/A) = 24/8/0, Approval Rate = 75%, Motion Passed</a:t>
            </a:r>
          </a:p>
          <a:p>
            <a:r>
              <a:rPr lang="en-US" sz="2200" dirty="0"/>
              <a:t>16 comments received (doc 802.19-19/86r0)</a:t>
            </a:r>
          </a:p>
          <a:p>
            <a:r>
              <a:rPr lang="en-US" sz="2200" dirty="0"/>
              <a:t>The WG chair submitted this document, along with the comments received, to the 802 Rules Committee via the Executive Committee email reflector</a:t>
            </a:r>
          </a:p>
          <a:p>
            <a:r>
              <a:rPr lang="en-US" sz="2200" dirty="0"/>
              <a:t>The Rules Committee will consider this document at the March Plenary during the Rules Meeting: Sunday 7:30 – 10:00 PM</a:t>
            </a:r>
          </a:p>
          <a:p>
            <a:pPr lvl="1"/>
            <a:r>
              <a:rPr lang="en-US" sz="2000" b="1" dirty="0"/>
              <a:t>The Rules Committee may schedule a conference call to discuss this item, prior to the March session. If so, the 802.19 chair will send out the announcement to the 802.19 email reflector.</a:t>
            </a:r>
          </a:p>
        </p:txBody>
      </p:sp>
      <p:sp>
        <p:nvSpPr>
          <p:cNvPr id="4" name="Slide Number Placeholder 3">
            <a:extLst>
              <a:ext uri="{FF2B5EF4-FFF2-40B4-BE49-F238E27FC236}">
                <a16:creationId xmlns:a16="http://schemas.microsoft.com/office/drawing/2014/main" id="{833DE45B-FD85-4618-947B-5CFBD1FC673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39C2073-2D19-42C8-B762-55CB2915246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4E603A7-B876-499E-98EF-FF12E74630A0}"/>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22871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608956"/>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January 2020</a:t>
            </a:r>
            <a:endParaRPr lang="en-GB" dirty="0"/>
          </a:p>
        </p:txBody>
      </p:sp>
      <p:pic>
        <p:nvPicPr>
          <p:cNvPr id="3" name="Picture 2">
            <a:extLst>
              <a:ext uri="{FF2B5EF4-FFF2-40B4-BE49-F238E27FC236}">
                <a16:creationId xmlns:a16="http://schemas.microsoft.com/office/drawing/2014/main" id="{28BDE966-DBE1-43A4-AC00-C907FEAB240A}"/>
              </a:ext>
            </a:extLst>
          </p:cNvPr>
          <p:cNvPicPr>
            <a:picLocks noChangeAspect="1"/>
          </p:cNvPicPr>
          <p:nvPr/>
        </p:nvPicPr>
        <p:blipFill>
          <a:blip r:embed="rId2"/>
          <a:stretch>
            <a:fillRect/>
          </a:stretch>
        </p:blipFill>
        <p:spPr>
          <a:xfrm>
            <a:off x="769336" y="1280720"/>
            <a:ext cx="8361541" cy="557728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910</TotalTime>
  <Words>663</Words>
  <Application>Microsoft Office PowerPoint</Application>
  <PresentationFormat>Custom</PresentationFormat>
  <Paragraphs>80</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Courier New</vt:lpstr>
      <vt:lpstr>Times New Roman</vt:lpstr>
      <vt:lpstr>Office Theme</vt:lpstr>
      <vt:lpstr>Document</vt:lpstr>
      <vt:lpstr>January 2020 WG Opening Report</vt:lpstr>
      <vt:lpstr>Voter Summary</vt:lpstr>
      <vt:lpstr>Upcoming WG Elections</vt:lpstr>
      <vt:lpstr>Task Group 3</vt:lpstr>
      <vt:lpstr>Vote on 802.15.13 CA Document</vt:lpstr>
      <vt:lpstr>Recommended Text on the 802 Coexistence Process</vt:lpstr>
      <vt:lpstr>Vote on Recommended Changes to the Operations Manual</vt:lpstr>
      <vt:lpstr>Vote on Recommended New Section to the Chairs Guidelines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2020-01-13T00:53:38Z</dcterms:modified>
</cp:coreProperties>
</file>