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1" r:id="rId3"/>
    <p:sldId id="285" r:id="rId4"/>
    <p:sldId id="291" r:id="rId5"/>
    <p:sldId id="290" r:id="rId6"/>
    <p:sldId id="313" r:id="rId7"/>
    <p:sldId id="311" r:id="rId8"/>
    <p:sldId id="294" r:id="rId9"/>
    <p:sldId id="288" r:id="rId10"/>
    <p:sldId id="314"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634"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802.19-19/0084r00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9/dcn/19/19-19-0075-00-0003-tg3-meeting-slides-november-2019.pptx" TargetMode="External"/><Relationship Id="rId2" Type="http://schemas.openxmlformats.org/officeDocument/2006/relationships/hyperlink" Target="https://mentor.ieee.org/802.19/dcn/19/19-19-0072-02-0003-november-agenda-tg3.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19/19-19-0071-03-0003-coexistence-methods-for-802-11-and-802-15-4-based-systems-operating-in-the-sub-1-ghz-frequency-bands.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9/dcn/19/19-19-0079-00-0003-802-15-4w-overview-and-status.pptx" TargetMode="External"/><Relationship Id="rId3" Type="http://schemas.openxmlformats.org/officeDocument/2006/relationships/hyperlink" Target="https://mentor.ieee.org/802.19/dcn/19/19-19-0070-03-0003-impact-of-network-profiles-on-802-11ah-and-802-15-4g-coexistence.pptx" TargetMode="External"/><Relationship Id="rId7" Type="http://schemas.openxmlformats.org/officeDocument/2006/relationships/hyperlink" Target="https://mentor.ieee.org/802.19/dcn/19/19-19-0080-00-0003-eu-measurements.pptx" TargetMode="External"/><Relationship Id="rId2" Type="http://schemas.openxmlformats.org/officeDocument/2006/relationships/hyperlink" Target="https://mentor.ieee.org/802.19/dcn/19/19-19-0071-03-0003-coexistence-methods-for-802-11-and-802-15-4-based-systems-operating-in-the-sub-1-ghz-frequency-bands.docx" TargetMode="External"/><Relationship Id="rId1" Type="http://schemas.openxmlformats.org/officeDocument/2006/relationships/slideLayout" Target="../slideLayouts/slideLayout1.xml"/><Relationship Id="rId6" Type="http://schemas.openxmlformats.org/officeDocument/2006/relationships/hyperlink" Target="https://mentor.ieee.org/802.19/dcn/19/19-19-0081-00-0003-consideration-of-fairness-index-for-sub-1ghz-coexistence.pptx" TargetMode="External"/><Relationship Id="rId5" Type="http://schemas.openxmlformats.org/officeDocument/2006/relationships/hyperlink" Target="https://mentor.ieee.org/802.19/dcn/19/19-19-0070-02-0003-impact-of-network-profiles-on-802-11ah-and-802-15-4g-coexistence.pptx" TargetMode="External"/><Relationship Id="rId10" Type="http://schemas.openxmlformats.org/officeDocument/2006/relationships/hyperlink" Target="https://mentor.ieee.org/802.19/dcn/19/19-19-0059-03-0003-distributed-coexistence-methods.pptx" TargetMode="External"/><Relationship Id="rId4" Type="http://schemas.openxmlformats.org/officeDocument/2006/relationships/hyperlink" Target="https://mentor.ieee.org/802.19/dcn/19/19-19-0083-00-0003-frequency-diversity-with-802-15-4-sun-fsk.pptx" TargetMode="External"/><Relationship Id="rId9" Type="http://schemas.openxmlformats.org/officeDocument/2006/relationships/hyperlink" Target="https://mentor.ieee.org/802.19/dcn/19/19-19-0076-02-0003-hybrid-csma-ca-for-802-15-4g.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 2019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2019-11-10</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96"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 Schedule</a:t>
            </a:r>
            <a:endParaRPr lang="en-US" dirty="0"/>
          </a:p>
        </p:txBody>
      </p:sp>
      <p:sp>
        <p:nvSpPr>
          <p:cNvPr id="3" name="Content Placeholder 2"/>
          <p:cNvSpPr>
            <a:spLocks noGrp="1"/>
          </p:cNvSpPr>
          <p:nvPr>
            <p:ph idx="1"/>
          </p:nvPr>
        </p:nvSpPr>
        <p:spPr/>
        <p:txBody>
          <a:bodyPr/>
          <a:lstStyle/>
          <a:p>
            <a:r>
              <a:rPr lang="en-US" dirty="0" smtClean="0"/>
              <a:t>Teleconference calls 25-Nov </a:t>
            </a:r>
            <a:r>
              <a:rPr lang="en-US" dirty="0"/>
              <a:t>through </a:t>
            </a:r>
            <a:r>
              <a:rPr lang="en-US" dirty="0" smtClean="0"/>
              <a:t>11-Dec (</a:t>
            </a:r>
            <a:r>
              <a:rPr lang="en-US" dirty="0" err="1" smtClean="0"/>
              <a:t>Mon&amp;Wed</a:t>
            </a:r>
            <a:r>
              <a:rPr lang="en-US" dirty="0" smtClean="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0507880"/>
              </p:ext>
            </p:extLst>
          </p:nvPr>
        </p:nvGraphicFramePr>
        <p:xfrm>
          <a:off x="914402" y="2971800"/>
          <a:ext cx="7467599" cy="3429000"/>
        </p:xfrm>
        <a:graphic>
          <a:graphicData uri="http://schemas.openxmlformats.org/drawingml/2006/table">
            <a:tbl>
              <a:tblPr>
                <a:tableStyleId>{5C22544A-7EE6-4342-B048-85BDC9FD1C3A}</a:tableStyleId>
              </a:tblPr>
              <a:tblGrid>
                <a:gridCol w="2918809"/>
                <a:gridCol w="909758"/>
                <a:gridCol w="909758"/>
                <a:gridCol w="909758"/>
                <a:gridCol w="909758"/>
                <a:gridCol w="909758"/>
              </a:tblGrid>
              <a:tr h="457200">
                <a:tc>
                  <a:txBody>
                    <a:bodyPr/>
                    <a:lstStyle/>
                    <a:p>
                      <a:pPr algn="l" fontAlgn="t"/>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r" fontAlgn="b"/>
                      <a:r>
                        <a:rPr lang="en-US" sz="1600" u="none" strike="noStrike">
                          <a:effectLst/>
                        </a:rPr>
                        <a:t>PST</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EST</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CET</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JST</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endParaRPr lang="en-US" sz="1600" b="0" i="0" u="none" strike="noStrike">
                        <a:solidFill>
                          <a:srgbClr val="000000"/>
                        </a:solidFill>
                        <a:effectLst/>
                        <a:latin typeface="Calibri" panose="020F0502020204030204" pitchFamily="34" charset="0"/>
                      </a:endParaRPr>
                    </a:p>
                  </a:txBody>
                  <a:tcPr marL="7620" marR="7620" marT="7620" marB="0" anchor="b"/>
                </a:tc>
              </a:tr>
              <a:tr h="457200">
                <a:tc>
                  <a:txBody>
                    <a:bodyPr/>
                    <a:lstStyle/>
                    <a:p>
                      <a:pPr algn="l" fontAlgn="t"/>
                      <a:endParaRPr lang="en-US" sz="1600" u="none" strike="noStrike" dirty="0" smtClean="0">
                        <a:effectLst/>
                      </a:endParaRPr>
                    </a:p>
                    <a:p>
                      <a:pPr algn="l" fontAlgn="t"/>
                      <a:r>
                        <a:rPr lang="en-US" sz="1600" u="none" strike="noStrike" dirty="0" smtClean="0">
                          <a:effectLst/>
                        </a:rPr>
                        <a:t>Monday</a:t>
                      </a:r>
                      <a:r>
                        <a:rPr lang="en-US" sz="1600" u="none" strike="noStrike" dirty="0">
                          <a:effectLst/>
                        </a:rPr>
                        <a:t>, November 25, 2019</a:t>
                      </a:r>
                      <a:endParaRPr lang="en-US" sz="1600" b="0" i="0" u="none" strike="noStrike" dirty="0">
                        <a:solidFill>
                          <a:srgbClr val="000000"/>
                        </a:solidFill>
                        <a:effectLst/>
                        <a:latin typeface="Calibri" panose="020F0502020204030204" pitchFamily="34" charset="0"/>
                      </a:endParaRPr>
                    </a:p>
                  </a:txBody>
                  <a:tcPr marL="7620" marR="7620" marT="7620" marB="0"/>
                </a:tc>
                <a:tc>
                  <a:txBody>
                    <a:bodyPr/>
                    <a:lstStyle/>
                    <a:p>
                      <a:pPr algn="r" fontAlgn="b"/>
                      <a:r>
                        <a:rPr lang="en-US" sz="1600" u="none" strike="noStrike" dirty="0">
                          <a:effectLst/>
                        </a:rPr>
                        <a:t>13:00</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16:00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22:00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6:00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a:effectLst/>
                        </a:rPr>
                        <a:t>Tuesday</a:t>
                      </a:r>
                      <a:endParaRPr lang="en-US" sz="1600" b="0" i="0" u="none" strike="noStrike">
                        <a:solidFill>
                          <a:srgbClr val="000000"/>
                        </a:solidFill>
                        <a:effectLst/>
                        <a:latin typeface="Calibri" panose="020F0502020204030204" pitchFamily="34" charset="0"/>
                      </a:endParaRPr>
                    </a:p>
                  </a:txBody>
                  <a:tcPr marL="7620" marR="7620" marT="7620" marB="0" anchor="b"/>
                </a:tc>
              </a:tr>
              <a:tr h="457200">
                <a:tc>
                  <a:txBody>
                    <a:bodyPr/>
                    <a:lstStyle/>
                    <a:p>
                      <a:pPr algn="l" fontAlgn="t"/>
                      <a:endParaRPr lang="en-US" sz="1600" u="none" strike="noStrike" dirty="0" smtClean="0">
                        <a:effectLst/>
                      </a:endParaRPr>
                    </a:p>
                    <a:p>
                      <a:pPr algn="l" fontAlgn="t"/>
                      <a:r>
                        <a:rPr lang="en-US" sz="1600" u="none" strike="noStrike" dirty="0" smtClean="0">
                          <a:effectLst/>
                        </a:rPr>
                        <a:t>Wednesday</a:t>
                      </a:r>
                      <a:r>
                        <a:rPr lang="en-US" sz="1600" u="none" strike="noStrike" dirty="0">
                          <a:effectLst/>
                        </a:rPr>
                        <a:t>, November 27, 2019</a:t>
                      </a:r>
                      <a:endParaRPr lang="en-US" sz="1600" b="0" i="0" u="none" strike="noStrike" dirty="0">
                        <a:solidFill>
                          <a:srgbClr val="000000"/>
                        </a:solidFill>
                        <a:effectLst/>
                        <a:latin typeface="Calibri" panose="020F0502020204030204" pitchFamily="34" charset="0"/>
                      </a:endParaRPr>
                    </a:p>
                  </a:txBody>
                  <a:tcPr marL="7620" marR="7620" marT="7620" marB="0"/>
                </a:tc>
                <a:tc>
                  <a:txBody>
                    <a:bodyPr/>
                    <a:lstStyle/>
                    <a:p>
                      <a:pPr algn="r" fontAlgn="b"/>
                      <a:r>
                        <a:rPr lang="en-US" sz="1600" u="none" strike="noStrike" dirty="0">
                          <a:effectLst/>
                        </a:rPr>
                        <a:t>7:00</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16:00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0:00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a:effectLst/>
                        </a:rPr>
                        <a:t>Thursday</a:t>
                      </a:r>
                      <a:endParaRPr lang="en-US" sz="1600" b="0" i="0" u="none" strike="noStrike">
                        <a:solidFill>
                          <a:srgbClr val="000000"/>
                        </a:solidFill>
                        <a:effectLst/>
                        <a:latin typeface="Calibri" panose="020F0502020204030204" pitchFamily="34" charset="0"/>
                      </a:endParaRPr>
                    </a:p>
                  </a:txBody>
                  <a:tcPr marL="7620" marR="7620" marT="7620" marB="0" anchor="b"/>
                </a:tc>
              </a:tr>
              <a:tr h="457200">
                <a:tc>
                  <a:txBody>
                    <a:bodyPr/>
                    <a:lstStyle/>
                    <a:p>
                      <a:pPr algn="l" fontAlgn="t"/>
                      <a:endParaRPr lang="en-US" sz="1600" u="none" strike="noStrike" dirty="0" smtClean="0">
                        <a:effectLst/>
                      </a:endParaRPr>
                    </a:p>
                    <a:p>
                      <a:pPr algn="l" fontAlgn="t"/>
                      <a:r>
                        <a:rPr lang="en-US" sz="1600" u="none" strike="noStrike" dirty="0" smtClean="0">
                          <a:effectLst/>
                        </a:rPr>
                        <a:t>Monday</a:t>
                      </a:r>
                      <a:r>
                        <a:rPr lang="en-US" sz="1600" u="none" strike="noStrike" dirty="0">
                          <a:effectLst/>
                        </a:rPr>
                        <a:t>, December 2, 2019</a:t>
                      </a:r>
                      <a:endParaRPr lang="en-US" sz="1600" b="0" i="0" u="none" strike="noStrike" dirty="0">
                        <a:solidFill>
                          <a:srgbClr val="000000"/>
                        </a:solidFill>
                        <a:effectLst/>
                        <a:latin typeface="Calibri" panose="020F0502020204030204" pitchFamily="34" charset="0"/>
                      </a:endParaRPr>
                    </a:p>
                  </a:txBody>
                  <a:tcPr marL="7620" marR="7620" marT="7620" marB="0"/>
                </a:tc>
                <a:tc>
                  <a:txBody>
                    <a:bodyPr/>
                    <a:lstStyle/>
                    <a:p>
                      <a:pPr algn="r" fontAlgn="b"/>
                      <a:r>
                        <a:rPr lang="en-US" sz="1600" u="none" strike="noStrike">
                          <a:effectLst/>
                        </a:rPr>
                        <a:t>13:00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16:00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22:00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6:00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a:effectLst/>
                        </a:rPr>
                        <a:t>Tuesday</a:t>
                      </a:r>
                      <a:endParaRPr lang="en-US" sz="1600" b="0" i="0" u="none" strike="noStrike">
                        <a:solidFill>
                          <a:srgbClr val="000000"/>
                        </a:solidFill>
                        <a:effectLst/>
                        <a:latin typeface="Calibri" panose="020F0502020204030204" pitchFamily="34" charset="0"/>
                      </a:endParaRPr>
                    </a:p>
                  </a:txBody>
                  <a:tcPr marL="7620" marR="7620" marT="7620" marB="0" anchor="b"/>
                </a:tc>
              </a:tr>
              <a:tr h="457200">
                <a:tc>
                  <a:txBody>
                    <a:bodyPr/>
                    <a:lstStyle/>
                    <a:p>
                      <a:pPr algn="l" fontAlgn="t"/>
                      <a:endParaRPr lang="en-US" sz="1600" u="none" strike="noStrike" dirty="0" smtClean="0">
                        <a:effectLst/>
                      </a:endParaRPr>
                    </a:p>
                    <a:p>
                      <a:pPr algn="l" fontAlgn="t"/>
                      <a:r>
                        <a:rPr lang="en-US" sz="1600" u="none" strike="noStrike" dirty="0" smtClean="0">
                          <a:effectLst/>
                        </a:rPr>
                        <a:t>Wednesday</a:t>
                      </a:r>
                      <a:r>
                        <a:rPr lang="en-US" sz="1600" u="none" strike="noStrike" dirty="0">
                          <a:effectLst/>
                        </a:rPr>
                        <a:t>, December 4, 2019</a:t>
                      </a:r>
                      <a:endParaRPr lang="en-US" sz="1600" b="0" i="0" u="none" strike="noStrike" dirty="0">
                        <a:solidFill>
                          <a:srgbClr val="000000"/>
                        </a:solidFill>
                        <a:effectLst/>
                        <a:latin typeface="Calibri" panose="020F0502020204030204" pitchFamily="34" charset="0"/>
                      </a:endParaRPr>
                    </a:p>
                  </a:txBody>
                  <a:tcPr marL="7620" marR="7620" marT="7620" marB="0"/>
                </a:tc>
                <a:tc>
                  <a:txBody>
                    <a:bodyPr/>
                    <a:lstStyle/>
                    <a:p>
                      <a:pPr algn="r" fontAlgn="b"/>
                      <a:r>
                        <a:rPr lang="en-US" sz="1600" u="none" strike="noStrike">
                          <a:effectLst/>
                        </a:rPr>
                        <a:t>7:00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16:00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0:00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a:effectLst/>
                        </a:rPr>
                        <a:t>Thursday</a:t>
                      </a:r>
                      <a:endParaRPr lang="en-US" sz="1600" b="0" i="0" u="none" strike="noStrike">
                        <a:solidFill>
                          <a:srgbClr val="000000"/>
                        </a:solidFill>
                        <a:effectLst/>
                        <a:latin typeface="Calibri" panose="020F0502020204030204" pitchFamily="34" charset="0"/>
                      </a:endParaRPr>
                    </a:p>
                  </a:txBody>
                  <a:tcPr marL="7620" marR="7620" marT="7620" marB="0" anchor="b"/>
                </a:tc>
              </a:tr>
              <a:tr h="457200">
                <a:tc>
                  <a:txBody>
                    <a:bodyPr/>
                    <a:lstStyle/>
                    <a:p>
                      <a:pPr algn="l" fontAlgn="t"/>
                      <a:endParaRPr lang="en-US" sz="1600" u="none" strike="noStrike" dirty="0" smtClean="0">
                        <a:effectLst/>
                      </a:endParaRPr>
                    </a:p>
                    <a:p>
                      <a:pPr algn="l" fontAlgn="t"/>
                      <a:r>
                        <a:rPr lang="en-US" sz="1600" u="none" strike="noStrike" dirty="0" smtClean="0">
                          <a:effectLst/>
                        </a:rPr>
                        <a:t>Monday</a:t>
                      </a:r>
                      <a:r>
                        <a:rPr lang="en-US" sz="1600" u="none" strike="noStrike" dirty="0">
                          <a:effectLst/>
                        </a:rPr>
                        <a:t>, December 9, 2019</a:t>
                      </a:r>
                      <a:endParaRPr lang="en-US" sz="1600" b="0" i="0" u="none" strike="noStrike" dirty="0">
                        <a:solidFill>
                          <a:srgbClr val="000000"/>
                        </a:solidFill>
                        <a:effectLst/>
                        <a:latin typeface="Calibri" panose="020F0502020204030204" pitchFamily="34" charset="0"/>
                      </a:endParaRPr>
                    </a:p>
                  </a:txBody>
                  <a:tcPr marL="7620" marR="7620" marT="7620" marB="0"/>
                </a:tc>
                <a:tc>
                  <a:txBody>
                    <a:bodyPr/>
                    <a:lstStyle/>
                    <a:p>
                      <a:pPr algn="r" fontAlgn="b"/>
                      <a:r>
                        <a:rPr lang="en-US" sz="1600" u="none" strike="noStrike">
                          <a:effectLst/>
                        </a:rPr>
                        <a:t>13:00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16:00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22:00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6:00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a:effectLst/>
                        </a:rPr>
                        <a:t>Tuesday</a:t>
                      </a:r>
                      <a:endParaRPr lang="en-US" sz="1600" b="0" i="0" u="none" strike="noStrike">
                        <a:solidFill>
                          <a:srgbClr val="000000"/>
                        </a:solidFill>
                        <a:effectLst/>
                        <a:latin typeface="Calibri" panose="020F0502020204030204" pitchFamily="34" charset="0"/>
                      </a:endParaRPr>
                    </a:p>
                  </a:txBody>
                  <a:tcPr marL="7620" marR="7620" marT="7620" marB="0" anchor="b"/>
                </a:tc>
              </a:tr>
              <a:tr h="457200">
                <a:tc>
                  <a:txBody>
                    <a:bodyPr/>
                    <a:lstStyle/>
                    <a:p>
                      <a:pPr algn="l" fontAlgn="t"/>
                      <a:endParaRPr lang="en-US" sz="1600" u="none" strike="noStrike" dirty="0" smtClean="0">
                        <a:effectLst/>
                      </a:endParaRPr>
                    </a:p>
                    <a:p>
                      <a:pPr algn="l" fontAlgn="t"/>
                      <a:r>
                        <a:rPr lang="en-US" sz="1600" u="none" strike="noStrike" dirty="0" smtClean="0">
                          <a:effectLst/>
                        </a:rPr>
                        <a:t>Wednesday</a:t>
                      </a:r>
                      <a:r>
                        <a:rPr lang="en-US" sz="1600" u="none" strike="noStrike" dirty="0">
                          <a:effectLst/>
                        </a:rPr>
                        <a:t>, December 11, 2019</a:t>
                      </a:r>
                      <a:endParaRPr lang="en-US" sz="1600" b="0" i="0" u="none" strike="noStrike" dirty="0">
                        <a:solidFill>
                          <a:srgbClr val="000000"/>
                        </a:solidFill>
                        <a:effectLst/>
                        <a:latin typeface="Calibri" panose="020F0502020204030204" pitchFamily="34" charset="0"/>
                      </a:endParaRPr>
                    </a:p>
                  </a:txBody>
                  <a:tcPr marL="7620" marR="7620" marT="7620" marB="0"/>
                </a:tc>
                <a:tc>
                  <a:txBody>
                    <a:bodyPr/>
                    <a:lstStyle/>
                    <a:p>
                      <a:pPr algn="r" fontAlgn="b"/>
                      <a:r>
                        <a:rPr lang="en-US" sz="1600" u="none" strike="noStrike">
                          <a:effectLst/>
                        </a:rPr>
                        <a:t>7:00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16:00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0:00</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Thursday</a:t>
                      </a:r>
                      <a:endParaRPr lang="en-US" sz="16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251200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smtClean="0"/>
          </a:p>
          <a:p>
            <a:endParaRPr lang="en-US" dirty="0"/>
          </a:p>
          <a:p>
            <a:pPr marL="0" indent="0">
              <a:buNone/>
            </a:pPr>
            <a:r>
              <a:rPr lang="en-US" dirty="0"/>
              <a:t>TG3 Agenda:</a:t>
            </a:r>
          </a:p>
          <a:p>
            <a:r>
              <a:rPr lang="en-US" dirty="0">
                <a:hlinkClick r:id="rId2"/>
              </a:rPr>
              <a:t>https://mentor.ieee.org/802.19/dcn/19/19-19-0072-02-0003-november-agenda-tg3.xlsx</a:t>
            </a:r>
            <a:endParaRPr lang="en-US" dirty="0"/>
          </a:p>
          <a:p>
            <a:pPr marL="0" indent="0">
              <a:buNone/>
            </a:pPr>
            <a:r>
              <a:rPr lang="en-US" dirty="0"/>
              <a:t>Meeting slides:</a:t>
            </a:r>
          </a:p>
          <a:p>
            <a:r>
              <a:rPr lang="en-US" dirty="0">
                <a:hlinkClick r:id="rId3"/>
              </a:rPr>
              <a:t>https://mentor.ieee.org/802.19/dcn/19/19-19-0075-00-0003-tg3-meeting-slides-november-2019.pptx</a:t>
            </a:r>
            <a:endParaRPr lang="en-US" dirty="0"/>
          </a:p>
          <a:p>
            <a:pPr marL="0" indent="0">
              <a:buNone/>
            </a:pPr>
            <a:endParaRPr lang="en-US" dirty="0"/>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ü"/>
            </a:pPr>
            <a:r>
              <a:rPr lang="en-US" dirty="0" smtClean="0"/>
              <a:t>Status and</a:t>
            </a:r>
            <a:r>
              <a:rPr lang="en-US" dirty="0" smtClean="0"/>
              <a:t> </a:t>
            </a:r>
            <a:r>
              <a:rPr lang="en-US" dirty="0"/>
              <a:t>updates</a:t>
            </a:r>
          </a:p>
          <a:p>
            <a:pPr>
              <a:buFont typeface="Wingdings" panose="05000000000000000000" pitchFamily="2" charset="2"/>
              <a:buChar char="ü"/>
            </a:pPr>
            <a:r>
              <a:rPr lang="en-US" dirty="0"/>
              <a:t>Technical </a:t>
            </a:r>
            <a:r>
              <a:rPr lang="en-US" dirty="0"/>
              <a:t>Presentations and Contributions</a:t>
            </a:r>
            <a:endParaRPr lang="en-US" dirty="0"/>
          </a:p>
          <a:p>
            <a:pPr>
              <a:buFont typeface="Wingdings" panose="05000000000000000000" pitchFamily="2" charset="2"/>
              <a:buChar char="ü"/>
            </a:pPr>
            <a:r>
              <a:rPr lang="en-US" dirty="0"/>
              <a:t>Specification Framework </a:t>
            </a:r>
            <a:r>
              <a:rPr lang="en-US" dirty="0" smtClean="0"/>
              <a:t>Development </a:t>
            </a:r>
            <a:r>
              <a:rPr lang="en-US" sz="2560" b="1" dirty="0" smtClean="0">
                <a:cs typeface="+mn-cs"/>
              </a:rPr>
              <a:t>Integrating </a:t>
            </a:r>
            <a:r>
              <a:rPr lang="en-US" sz="2560" b="1" dirty="0">
                <a:cs typeface="+mn-cs"/>
              </a:rPr>
              <a:t>contributions</a:t>
            </a:r>
            <a:endParaRPr lang="en-US" sz="2560" b="1" dirty="0">
              <a:cs typeface="+mn-cs"/>
            </a:endParaRPr>
          </a:p>
          <a:p>
            <a:pPr>
              <a:buFont typeface="Wingdings" panose="05000000000000000000" pitchFamily="2" charset="2"/>
              <a:buChar char="ü"/>
            </a:pPr>
            <a:r>
              <a:rPr lang="en-US" dirty="0"/>
              <a:t>Draft development plan</a:t>
            </a:r>
          </a:p>
          <a:p>
            <a:pPr>
              <a:buFont typeface="Wingdings" panose="05000000000000000000" pitchFamily="2" charset="2"/>
              <a:buChar char="ü"/>
            </a:pPr>
            <a:r>
              <a:rPr lang="en-US" dirty="0"/>
              <a:t>Next ste</a:t>
            </a:r>
            <a:r>
              <a:rPr lang="en-US" dirty="0" smtClean="0"/>
              <a:t>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Plan, Nov-Jan</a:t>
            </a:r>
            <a:endParaRPr lang="en-US" dirty="0"/>
          </a:p>
        </p:txBody>
      </p:sp>
      <p:sp>
        <p:nvSpPr>
          <p:cNvPr id="3" name="Content Placeholder 2"/>
          <p:cNvSpPr>
            <a:spLocks noGrp="1"/>
          </p:cNvSpPr>
          <p:nvPr>
            <p:ph idx="1"/>
          </p:nvPr>
        </p:nvSpPr>
        <p:spPr/>
        <p:txBody>
          <a:bodyPr/>
          <a:lstStyle/>
          <a:p>
            <a:r>
              <a:rPr lang="en-US" dirty="0" smtClean="0"/>
              <a:t>Create draft from specification  framework</a:t>
            </a:r>
          </a:p>
          <a:p>
            <a:pPr marL="487693" lvl="1" indent="0">
              <a:buNone/>
            </a:pPr>
            <a:r>
              <a:rPr lang="en-US" dirty="0">
                <a:hlinkClick r:id="rId2"/>
              </a:rPr>
              <a:t>https://</a:t>
            </a:r>
            <a:r>
              <a:rPr lang="en-US" dirty="0" smtClean="0">
                <a:hlinkClick r:id="rId2"/>
              </a:rPr>
              <a:t>mentor.ieee.org/802.19/dcn/19/19-19-0071-03-0003-coexistence-methods-for-802-11-and-802-15-4-based-systems-operating-in-the-sub-1-ghz-frequency-bands.docx</a:t>
            </a:r>
            <a:endParaRPr lang="en-US" dirty="0" smtClean="0"/>
          </a:p>
          <a:p>
            <a:pPr marL="487693" lvl="1" indent="0">
              <a:buNone/>
            </a:pPr>
            <a:r>
              <a:rPr lang="en-US" dirty="0" smtClean="0"/>
              <a:t>(Now - ~Dec 12)</a:t>
            </a:r>
          </a:p>
          <a:p>
            <a:r>
              <a:rPr lang="en-US" dirty="0" smtClean="0"/>
              <a:t>Informal Working Group review of  draft</a:t>
            </a:r>
          </a:p>
          <a:p>
            <a:pPr lvl="1"/>
            <a:r>
              <a:rPr lang="en-US" dirty="0" smtClean="0"/>
              <a:t>(Dec 12 – Jan 12)</a:t>
            </a:r>
          </a:p>
          <a:p>
            <a:r>
              <a:rPr lang="en-US" dirty="0" smtClean="0"/>
              <a:t>Resolve informal comments</a:t>
            </a:r>
          </a:p>
          <a:p>
            <a:pPr lvl="1"/>
            <a:r>
              <a:rPr lang="en-US" dirty="0" smtClean="0"/>
              <a:t>Jan interim</a:t>
            </a:r>
          </a:p>
          <a:p>
            <a:r>
              <a:rPr lang="en-US" dirty="0" smtClean="0"/>
              <a:t>Initial WG ballot following Jan meeting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85616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Integrate specification framework + contributions into Draft</a:t>
            </a:r>
          </a:p>
          <a:p>
            <a:pPr lvl="1"/>
            <a:r>
              <a:rPr lang="en-US" dirty="0" err="1" smtClean="0"/>
              <a:t>Teleconerence</a:t>
            </a:r>
            <a:r>
              <a:rPr lang="en-US" dirty="0" smtClean="0"/>
              <a:t> calls</a:t>
            </a:r>
          </a:p>
          <a:p>
            <a:pPr lvl="2"/>
            <a:r>
              <a:rPr lang="en-US" dirty="0" smtClean="0"/>
              <a:t>First on 25-Nov through 11-Dec</a:t>
            </a:r>
          </a:p>
          <a:p>
            <a:pPr lvl="3"/>
            <a:r>
              <a:rPr lang="en-US" dirty="0" smtClean="0"/>
              <a:t>Mon 1pm Pacific (1 hour)</a:t>
            </a:r>
          </a:p>
          <a:p>
            <a:pPr lvl="3"/>
            <a:r>
              <a:rPr lang="en-US" dirty="0" smtClean="0"/>
              <a:t>Wed 7am Pacific (2 hour)</a:t>
            </a:r>
          </a:p>
          <a:p>
            <a:pPr lvl="2"/>
            <a:r>
              <a:rPr lang="en-US" dirty="0" smtClean="0"/>
              <a:t>Start WG review Jan 12</a:t>
            </a:r>
          </a:p>
          <a:p>
            <a:r>
              <a:rPr lang="en-US" dirty="0" smtClean="0"/>
              <a:t>Informal WG review of Draft</a:t>
            </a:r>
          </a:p>
          <a:p>
            <a:pPr lvl="1"/>
            <a:r>
              <a:rPr lang="en-US" dirty="0" smtClean="0"/>
              <a:t>Start at or near 12 December</a:t>
            </a:r>
          </a:p>
          <a:p>
            <a:pPr lvl="1"/>
            <a:r>
              <a:rPr lang="en-US" dirty="0" smtClean="0"/>
              <a:t>Comment collection</a:t>
            </a:r>
          </a:p>
          <a:p>
            <a:pPr lvl="1"/>
            <a:r>
              <a:rPr lang="en-US" dirty="0" smtClean="0"/>
              <a:t>Complete by Jan 12 </a:t>
            </a:r>
          </a:p>
          <a:p>
            <a:pPr lvl="1"/>
            <a:r>
              <a:rPr lang="en-US" dirty="0" smtClean="0"/>
              <a:t>Resolve comments in Jan meeting</a:t>
            </a:r>
          </a:p>
          <a:p>
            <a:pPr lvl="1"/>
            <a:r>
              <a:rPr lang="en-US" dirty="0" smtClean="0"/>
              <a:t>Ben and </a:t>
            </a:r>
            <a:r>
              <a:rPr lang="en-US" dirty="0" err="1" smtClean="0"/>
              <a:t>Tuncer</a:t>
            </a:r>
            <a:r>
              <a:rPr lang="en-US" dirty="0" smtClean="0"/>
              <a:t> to coordinate logistics</a:t>
            </a:r>
          </a:p>
          <a:p>
            <a:r>
              <a:rPr lang="en-US" dirty="0" smtClean="0"/>
              <a:t>WG Formal Letter Ballot following Jan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87585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a:t>
            </a:r>
            <a:r>
              <a:rPr lang="en-US" dirty="0" smtClean="0"/>
              <a:t>Informal Review</a:t>
            </a:r>
            <a:endParaRPr lang="en-US" dirty="0" smtClean="0"/>
          </a:p>
          <a:p>
            <a:pPr lvl="0"/>
            <a:r>
              <a:rPr lang="en-US" dirty="0" smtClean="0"/>
              <a:t>Jan 2020  </a:t>
            </a:r>
            <a:r>
              <a:rPr lang="en-US" dirty="0" smtClean="0"/>
              <a:t>Review comment resolution, begin WG ballot</a:t>
            </a:r>
            <a:endParaRPr lang="en-US" dirty="0" smtClean="0"/>
          </a:p>
          <a:p>
            <a:pPr lvl="0"/>
            <a:r>
              <a:rPr lang="en-US" dirty="0" smtClean="0"/>
              <a:t>March 2020 Comment resolution, EC </a:t>
            </a:r>
            <a:r>
              <a:rPr lang="en-US" dirty="0"/>
              <a:t>approval </a:t>
            </a:r>
            <a:r>
              <a:rPr lang="en-US" dirty="0" smtClean="0"/>
              <a:t>(conditional) for </a:t>
            </a:r>
            <a:r>
              <a:rPr lang="en-US" dirty="0" smtClean="0"/>
              <a:t>Standards Association </a:t>
            </a:r>
            <a:r>
              <a:rPr lang="en-US" dirty="0" smtClean="0"/>
              <a:t>Ballot</a:t>
            </a:r>
          </a:p>
          <a:p>
            <a:pPr lvl="0"/>
            <a:r>
              <a:rPr lang="en-US" dirty="0" smtClean="0"/>
              <a:t>April 2020 WG Recirculation(s)</a:t>
            </a:r>
            <a:endParaRPr lang="en-US" dirty="0" smtClean="0"/>
          </a:p>
          <a:p>
            <a:pPr lvl="0"/>
            <a:r>
              <a:rPr lang="en-US" dirty="0" smtClean="0"/>
              <a:t>May </a:t>
            </a:r>
            <a:r>
              <a:rPr lang="en-US" dirty="0"/>
              <a:t>2020 </a:t>
            </a:r>
            <a:r>
              <a:rPr lang="en-US" dirty="0" smtClean="0"/>
              <a:t> Comment resolution, recirculation</a:t>
            </a:r>
          </a:p>
          <a:p>
            <a:pPr lvl="0"/>
            <a:r>
              <a:rPr lang="en-US" dirty="0" smtClean="0"/>
              <a:t>May/June </a:t>
            </a:r>
            <a:r>
              <a:rPr lang="en-US" dirty="0" smtClean="0"/>
              <a:t>SA initial Ballot May </a:t>
            </a:r>
            <a:r>
              <a:rPr lang="en-US" dirty="0" smtClean="0"/>
              <a:t>2020 SA Ballot Comment </a:t>
            </a:r>
            <a:r>
              <a:rPr lang="en-US" dirty="0" smtClean="0"/>
              <a:t>Resolution</a:t>
            </a:r>
          </a:p>
          <a:p>
            <a:pPr lvl="0"/>
            <a:r>
              <a:rPr lang="en-US" dirty="0" smtClean="0"/>
              <a:t>July Comment Resolution, recirculation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
        <p:nvSpPr>
          <p:cNvPr id="7" name="Right Arrow 6"/>
          <p:cNvSpPr/>
          <p:nvPr/>
        </p:nvSpPr>
        <p:spPr bwMode="auto">
          <a:xfrm rot="21406284">
            <a:off x="64111" y="4587557"/>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Useful Docs (contributions)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endParaRPr lang="en-US" dirty="0">
              <a:hlinkClick r:id="rId2"/>
            </a:endParaRPr>
          </a:p>
          <a:p>
            <a:r>
              <a:rPr lang="en-US" dirty="0" smtClean="0">
                <a:hlinkClick r:id="rId2"/>
              </a:rPr>
              <a:t>https</a:t>
            </a:r>
            <a:r>
              <a:rPr lang="en-US" dirty="0">
                <a:hlinkClick r:id="rId2"/>
              </a:rPr>
              <a:t>://</a:t>
            </a:r>
            <a:r>
              <a:rPr lang="en-US" dirty="0" smtClean="0">
                <a:hlinkClick r:id="rId2"/>
              </a:rPr>
              <a:t>mentor.ieee.org/802.19/dcn/19/19-19-0071-03-0003-coexistence-methods-for-802-11-and-802-15-4-based-systems-operating-in-the-sub-1-ghz-frequency-bands.docx</a:t>
            </a:r>
            <a:endParaRPr lang="en-US" dirty="0"/>
          </a:p>
          <a:p>
            <a:r>
              <a:rPr lang="en-US" dirty="0">
                <a:hlinkClick r:id="rId3"/>
              </a:rPr>
              <a:t>https://</a:t>
            </a:r>
            <a:r>
              <a:rPr lang="en-US" dirty="0" smtClean="0">
                <a:hlinkClick r:id="rId3"/>
              </a:rPr>
              <a:t>mentor.ieee.org/802.19/dcn/19/19-19-0070-03-0003-impact-of-network-profiles-on-802-11ah-and-802-15-4g-coexistence.pptx</a:t>
            </a:r>
            <a:endParaRPr lang="en-US" dirty="0" smtClean="0"/>
          </a:p>
          <a:p>
            <a:r>
              <a:rPr lang="en-US" dirty="0">
                <a:hlinkClick r:id="rId4"/>
              </a:rPr>
              <a:t>https://</a:t>
            </a:r>
            <a:r>
              <a:rPr lang="en-US" dirty="0" smtClean="0">
                <a:hlinkClick r:id="rId4"/>
              </a:rPr>
              <a:t>mentor.ieee.org/802.19/dcn/19/19-19-0083-00-0003-frequency-diversity-with-802-15-4-sun-fsk.pptx</a:t>
            </a:r>
            <a:endParaRPr lang="en-US" dirty="0" smtClean="0"/>
          </a:p>
          <a:p>
            <a:r>
              <a:rPr lang="en-US" dirty="0">
                <a:hlinkClick r:id="rId5"/>
              </a:rPr>
              <a:t>https://</a:t>
            </a:r>
            <a:r>
              <a:rPr lang="en-US" dirty="0" smtClean="0">
                <a:hlinkClick r:id="rId5"/>
              </a:rPr>
              <a:t>mentor.ieee.org/802.19/dcn/19/19-19-0070-02-0003-impact-of-network-profiles-on-802-11ah-and-802-15-4g-coexistence.pptx</a:t>
            </a:r>
            <a:endParaRPr lang="en-US" dirty="0" smtClean="0"/>
          </a:p>
          <a:p>
            <a:r>
              <a:rPr lang="en-US" dirty="0">
                <a:hlinkClick r:id="rId6"/>
              </a:rPr>
              <a:t>https://</a:t>
            </a:r>
            <a:r>
              <a:rPr lang="en-US" dirty="0" smtClean="0">
                <a:hlinkClick r:id="rId6"/>
              </a:rPr>
              <a:t>mentor.ieee.org/802.19/dcn/19/19-19-0081-00-0003-consideration-of-fairness-index-for-sub-1ghz-coexistence.pptx</a:t>
            </a:r>
            <a:endParaRPr lang="en-US" dirty="0" smtClean="0"/>
          </a:p>
          <a:p>
            <a:r>
              <a:rPr lang="en-US" dirty="0">
                <a:hlinkClick r:id="rId7"/>
              </a:rPr>
              <a:t>https://</a:t>
            </a:r>
            <a:r>
              <a:rPr lang="en-US" dirty="0" smtClean="0">
                <a:hlinkClick r:id="rId7"/>
              </a:rPr>
              <a:t>mentor.ieee.org/802.19/dcn/19/19-19-0080-00-0003-eu-measurements.pptx</a:t>
            </a:r>
            <a:r>
              <a:rPr lang="en-US" dirty="0" smtClean="0"/>
              <a:t> </a:t>
            </a:r>
          </a:p>
          <a:p>
            <a:r>
              <a:rPr lang="en-US" dirty="0" smtClean="0">
                <a:hlinkClick r:id="rId8"/>
              </a:rPr>
              <a:t>https</a:t>
            </a:r>
            <a:r>
              <a:rPr lang="en-US" dirty="0">
                <a:hlinkClick r:id="rId8"/>
              </a:rPr>
              <a:t>://</a:t>
            </a:r>
            <a:r>
              <a:rPr lang="en-US" dirty="0" smtClean="0">
                <a:hlinkClick r:id="rId8"/>
              </a:rPr>
              <a:t>mentor.ieee.org/802.19/dcn/19/19-19-0079-00-0003-802-15-4w-overview-and-status.pptx</a:t>
            </a:r>
            <a:endParaRPr lang="en-US" dirty="0" smtClean="0"/>
          </a:p>
          <a:p>
            <a:r>
              <a:rPr lang="en-US" dirty="0">
                <a:hlinkClick r:id="rId9"/>
              </a:rPr>
              <a:t>https://</a:t>
            </a:r>
            <a:r>
              <a:rPr lang="en-US" dirty="0" smtClean="0">
                <a:hlinkClick r:id="rId9"/>
              </a:rPr>
              <a:t>mentor.ieee.org/802.19/dcn/19/19-19-0076-02-0003-hybrid-csma-ca-for-802-15-4g.pptx</a:t>
            </a:r>
            <a:endParaRPr lang="en-US" dirty="0" smtClean="0"/>
          </a:p>
          <a:p>
            <a:r>
              <a:rPr lang="en-US" dirty="0">
                <a:hlinkClick r:id="rId10"/>
              </a:rPr>
              <a:t>https://</a:t>
            </a:r>
            <a:r>
              <a:rPr lang="en-US" dirty="0" smtClean="0">
                <a:hlinkClick r:id="rId10"/>
              </a:rPr>
              <a:t>mentor.ieee.org/802.19/dcn/19/19-19-0059-03-0003-distributed-coexistence-methods.pptx</a:t>
            </a:r>
            <a:endParaRPr lang="en-US" dirty="0" smtClean="0"/>
          </a:p>
          <a:p>
            <a:endParaRPr lang="en-US" dirty="0" smtClean="0"/>
          </a:p>
          <a:p>
            <a:pPr marL="0" indent="0">
              <a:buNone/>
            </a:pPr>
            <a:endParaRPr lang="en-US" dirty="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5287</TotalTime>
  <Words>662</Words>
  <Application>Microsoft Office PowerPoint</Application>
  <PresentationFormat>Custom</PresentationFormat>
  <Paragraphs>162</Paragraphs>
  <Slides>10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Arial Unicode MS</vt:lpstr>
      <vt:lpstr>MS Gothic</vt:lpstr>
      <vt:lpstr>Arial</vt:lpstr>
      <vt:lpstr>Calibri</vt:lpstr>
      <vt:lpstr>Courier New</vt:lpstr>
      <vt:lpstr>Times New Roman</vt:lpstr>
      <vt:lpstr>Wingdings</vt:lpstr>
      <vt:lpstr>Office Theme</vt:lpstr>
      <vt:lpstr>Document</vt:lpstr>
      <vt:lpstr>Sept 2019 Sub 1 GHz Task Group</vt:lpstr>
      <vt:lpstr>PowerPoint Presentation</vt:lpstr>
      <vt:lpstr>Sub-1GHz Coexistence Task Group</vt:lpstr>
      <vt:lpstr>Task Group Organization</vt:lpstr>
      <vt:lpstr>Meeting Goals</vt:lpstr>
      <vt:lpstr>Draft Plan, Nov-Jan</vt:lpstr>
      <vt:lpstr>Next Steps</vt:lpstr>
      <vt:lpstr>Overview and Schedule</vt:lpstr>
      <vt:lpstr>Some Useful Docs (contributions)</vt:lpstr>
      <vt:lpstr>Teleconference 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232</cp:revision>
  <cp:lastPrinted>2015-01-08T23:35:49Z</cp:lastPrinted>
  <dcterms:created xsi:type="dcterms:W3CDTF">2014-10-30T17:06:39Z</dcterms:created>
  <dcterms:modified xsi:type="dcterms:W3CDTF">2019-11-15T01:01:17Z</dcterms:modified>
</cp:coreProperties>
</file>