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281" r:id="rId3"/>
    <p:sldId id="285" r:id="rId4"/>
    <p:sldId id="291" r:id="rId5"/>
    <p:sldId id="290" r:id="rId6"/>
    <p:sldId id="313" r:id="rId7"/>
    <p:sldId id="311" r:id="rId8"/>
    <p:sldId id="294" r:id="rId9"/>
    <p:sldId id="288" r:id="rId10"/>
    <p:sldId id="314" r:id="rId11"/>
  </p:sldIdLst>
  <p:sldSz cx="9753600" cy="7315200"/>
  <p:notesSz cx="7315200" cy="96012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980" userDrawn="1">
          <p15:clr>
            <a:srgbClr val="A4A3A4"/>
          </p15:clr>
        </p15:guide>
        <p15:guide id="2" pos="227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127" autoAdjust="0"/>
  </p:normalViewPr>
  <p:slideViewPr>
    <p:cSldViewPr>
      <p:cViewPr varScale="1">
        <p:scale>
          <a:sx n="84" d="100"/>
          <a:sy n="84" d="100"/>
        </p:scale>
        <p:origin x="634" y="67"/>
      </p:cViewPr>
      <p:guideLst>
        <p:guide orient="horz" pos="2304"/>
        <p:guide pos="3072"/>
      </p:guideLst>
    </p:cSldViewPr>
  </p:slideViewPr>
  <p:outlineViewPr>
    <p:cViewPr varScale="1">
      <p:scale>
        <a:sx n="170" d="200"/>
        <a:sy n="170" d="200"/>
      </p:scale>
      <p:origin x="0" y="-5499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4" d="100"/>
          <a:sy n="64" d="100"/>
        </p:scale>
        <p:origin x="3101" y="394"/>
      </p:cViewPr>
      <p:guideLst>
        <p:guide orient="horz" pos="2980"/>
        <p:guide pos="227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55" cy="479567"/>
          </a:xfrm>
          <a:prstGeom prst="rect">
            <a:avLst/>
          </a:prstGeom>
        </p:spPr>
        <p:txBody>
          <a:bodyPr vert="horz" lIns="95390" tIns="47695" rIns="95390" bIns="47695" rtlCol="0"/>
          <a:lstStyle>
            <a:lvl1pPr algn="l">
              <a:defRPr sz="1300"/>
            </a:lvl1pPr>
          </a:lstStyle>
          <a:p>
            <a:r>
              <a:rPr lang="en-US" smtClean="0"/>
              <a:t>doc.: IEEE 802.19-19-0065r0</a:t>
            </a:r>
            <a:endParaRPr lang="en-US" dirty="0"/>
          </a:p>
        </p:txBody>
      </p:sp>
      <p:sp>
        <p:nvSpPr>
          <p:cNvPr id="3" name="Date Placeholder 2"/>
          <p:cNvSpPr>
            <a:spLocks noGrp="1"/>
          </p:cNvSpPr>
          <p:nvPr>
            <p:ph type="dt" sz="quarter" idx="1"/>
          </p:nvPr>
        </p:nvSpPr>
        <p:spPr>
          <a:xfrm>
            <a:off x="4143271" y="0"/>
            <a:ext cx="3170255" cy="479567"/>
          </a:xfrm>
          <a:prstGeom prst="rect">
            <a:avLst/>
          </a:prstGeom>
        </p:spPr>
        <p:txBody>
          <a:bodyPr vert="horz" lIns="95390" tIns="47695" rIns="95390" bIns="47695" rtlCol="0"/>
          <a:lstStyle>
            <a:lvl1pPr algn="r">
              <a:defRPr sz="1300"/>
            </a:lvl1pPr>
          </a:lstStyle>
          <a:p>
            <a:fld id="{B87CCAAF-252C-4847-8D16-EDD6B40E4912}" type="datetimeFigureOut">
              <a:rPr lang="en-US" smtClean="0"/>
              <a:pPr/>
              <a:t>11/14/2019</a:t>
            </a:fld>
            <a:endParaRPr lang="en-US" dirty="0"/>
          </a:p>
        </p:txBody>
      </p:sp>
      <p:sp>
        <p:nvSpPr>
          <p:cNvPr id="4" name="Footer Placeholder 3"/>
          <p:cNvSpPr>
            <a:spLocks noGrp="1"/>
          </p:cNvSpPr>
          <p:nvPr>
            <p:ph type="ftr" sz="quarter" idx="2"/>
          </p:nvPr>
        </p:nvSpPr>
        <p:spPr>
          <a:xfrm>
            <a:off x="0" y="9119991"/>
            <a:ext cx="3170255" cy="479567"/>
          </a:xfrm>
          <a:prstGeom prst="rect">
            <a:avLst/>
          </a:prstGeom>
        </p:spPr>
        <p:txBody>
          <a:bodyPr vert="horz" lIns="95390" tIns="47695" rIns="95390" bIns="47695" rtlCol="0" anchor="b"/>
          <a:lstStyle>
            <a:lvl1pPr algn="l">
              <a:defRPr sz="1300"/>
            </a:lvl1pPr>
          </a:lstStyle>
          <a:p>
            <a:r>
              <a:rPr lang="en-US" smtClean="0"/>
              <a:t>Benjamin A. Rolfe (BCA)</a:t>
            </a:r>
            <a:endParaRPr lang="en-US" dirty="0"/>
          </a:p>
        </p:txBody>
      </p:sp>
      <p:sp>
        <p:nvSpPr>
          <p:cNvPr id="5" name="Slide Number Placeholder 4"/>
          <p:cNvSpPr>
            <a:spLocks noGrp="1"/>
          </p:cNvSpPr>
          <p:nvPr>
            <p:ph type="sldNum" sz="quarter" idx="3"/>
          </p:nvPr>
        </p:nvSpPr>
        <p:spPr>
          <a:xfrm>
            <a:off x="4143271" y="9119991"/>
            <a:ext cx="3170255" cy="479567"/>
          </a:xfrm>
          <a:prstGeom prst="rect">
            <a:avLst/>
          </a:prstGeom>
        </p:spPr>
        <p:txBody>
          <a:bodyPr vert="horz" lIns="95390" tIns="47695" rIns="95390" bIns="47695" rtlCol="0" anchor="b"/>
          <a:lstStyle>
            <a:lvl1pPr algn="r">
              <a:defRPr sz="13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315200" cy="9601200"/>
          </a:xfrm>
          <a:prstGeom prst="roundRect">
            <a:avLst>
              <a:gd name="adj" fmla="val 19"/>
            </a:avLst>
          </a:prstGeom>
          <a:solidFill>
            <a:srgbClr val="FFFFFF"/>
          </a:solidFill>
          <a:ln w="9525">
            <a:noFill/>
            <a:round/>
            <a:headEnd/>
            <a:tailEnd/>
          </a:ln>
          <a:effectLst/>
        </p:spPr>
        <p:txBody>
          <a:bodyPr wrap="none" lIns="95390" tIns="47695" rIns="95390" bIns="47695" anchor="ctr"/>
          <a:lstStyle/>
          <a:p>
            <a:endParaRPr lang="en-GB" dirty="0"/>
          </a:p>
        </p:txBody>
      </p:sp>
      <p:sp>
        <p:nvSpPr>
          <p:cNvPr id="2050" name="Rectangle 2"/>
          <p:cNvSpPr>
            <a:spLocks noGrp="1" noChangeArrowheads="1"/>
          </p:cNvSpPr>
          <p:nvPr>
            <p:ph type="hdr"/>
          </p:nvPr>
        </p:nvSpPr>
        <p:spPr bwMode="auto">
          <a:xfrm>
            <a:off x="5950299" y="100184"/>
            <a:ext cx="674914"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smtClean="0"/>
              <a:t>doc.: IEEE 802.19-19-0065r0</a:t>
            </a:r>
            <a:endParaRPr lang="en-US" dirty="0"/>
          </a:p>
        </p:txBody>
      </p:sp>
      <p:sp>
        <p:nvSpPr>
          <p:cNvPr id="2051" name="Rectangle 3"/>
          <p:cNvSpPr>
            <a:spLocks noGrp="1" noChangeArrowheads="1"/>
          </p:cNvSpPr>
          <p:nvPr>
            <p:ph type="dt"/>
          </p:nvPr>
        </p:nvSpPr>
        <p:spPr bwMode="auto">
          <a:xfrm>
            <a:off x="689987" y="100184"/>
            <a:ext cx="870857" cy="21843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5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265238" y="725488"/>
            <a:ext cx="4783137" cy="358775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74690" y="4560818"/>
            <a:ext cx="5364146" cy="4319390"/>
          </a:xfrm>
          <a:prstGeom prst="rect">
            <a:avLst/>
          </a:prstGeom>
          <a:noFill/>
          <a:ln w="9525">
            <a:noFill/>
            <a:round/>
            <a:headEnd/>
            <a:tailEnd/>
          </a:ln>
          <a:effectLst/>
        </p:spPr>
        <p:txBody>
          <a:bodyPr vert="horz" wrap="square" lIns="97644" tIns="48071" rIns="97644" bIns="48071"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652199" y="9295723"/>
            <a:ext cx="973015" cy="18722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76951" algn="l"/>
                <a:tab pos="1430853" algn="l"/>
                <a:tab pos="2384755" algn="l"/>
                <a:tab pos="3338657" algn="l"/>
                <a:tab pos="4292559" algn="l"/>
                <a:tab pos="5246461" algn="l"/>
                <a:tab pos="6200364" algn="l"/>
                <a:tab pos="7154266" algn="l"/>
                <a:tab pos="8108168" algn="l"/>
                <a:tab pos="9062070" algn="l"/>
                <a:tab pos="10015972" algn="l"/>
                <a:tab pos="10969874" algn="l"/>
              </a:tabLst>
              <a:defRPr sz="1300">
                <a:solidFill>
                  <a:srgbClr val="000000"/>
                </a:solidFill>
                <a:cs typeface="Arial Unicode MS" charset="0"/>
              </a:defRPr>
            </a:lvl1pPr>
          </a:lstStyle>
          <a:p>
            <a:r>
              <a:rPr lang="en-US" smtClean="0"/>
              <a:t>Benjamin A. Rolfe (BCA)</a:t>
            </a:r>
            <a:endParaRPr lang="en-US" dirty="0"/>
          </a:p>
        </p:txBody>
      </p:sp>
      <p:sp>
        <p:nvSpPr>
          <p:cNvPr id="2055" name="Rectangle 7"/>
          <p:cNvSpPr>
            <a:spLocks noGrp="1" noChangeArrowheads="1"/>
          </p:cNvSpPr>
          <p:nvPr>
            <p:ph type="sldNum"/>
          </p:nvPr>
        </p:nvSpPr>
        <p:spPr bwMode="auto">
          <a:xfrm>
            <a:off x="3399693" y="9295722"/>
            <a:ext cx="539262" cy="37610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53902" algn="l"/>
                <a:tab pos="1907804" algn="l"/>
                <a:tab pos="2861706" algn="l"/>
                <a:tab pos="3815608" algn="l"/>
                <a:tab pos="4769510" algn="l"/>
                <a:tab pos="5723412" algn="l"/>
                <a:tab pos="6677315" algn="l"/>
                <a:tab pos="7631217" algn="l"/>
                <a:tab pos="8585119" algn="l"/>
                <a:tab pos="9539021" algn="l"/>
                <a:tab pos="10492923" algn="l"/>
              </a:tabLst>
              <a:defRPr sz="13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62001" y="9295723"/>
            <a:ext cx="777457" cy="200055"/>
          </a:xfrm>
          <a:prstGeom prst="rect">
            <a:avLst/>
          </a:prstGeom>
          <a:noFill/>
          <a:ln w="9525">
            <a:noFill/>
            <a:round/>
            <a:headEnd/>
            <a:tailEnd/>
          </a:ln>
          <a:effectLst/>
        </p:spPr>
        <p:txBody>
          <a:bodyPr wrap="none" lIns="0" tIns="0" rIns="0" bIns="0">
            <a:spAutoFit/>
          </a:bodyPr>
          <a:lstStyle/>
          <a:p>
            <a:pPr>
              <a:tabLst>
                <a:tab pos="0" algn="l"/>
                <a:tab pos="953902" algn="l"/>
                <a:tab pos="1907804" algn="l"/>
                <a:tab pos="2861706" algn="l"/>
                <a:tab pos="3815608" algn="l"/>
                <a:tab pos="4769510" algn="l"/>
                <a:tab pos="5723412" algn="l"/>
                <a:tab pos="6677315" algn="l"/>
                <a:tab pos="7631217" algn="l"/>
                <a:tab pos="8585119" algn="l"/>
                <a:tab pos="9539021" algn="l"/>
                <a:tab pos="10492923" algn="l"/>
              </a:tabLst>
            </a:pPr>
            <a:r>
              <a:rPr lang="en-US" sz="1300" dirty="0">
                <a:solidFill>
                  <a:srgbClr val="000000"/>
                </a:solidFill>
              </a:rPr>
              <a:t>Submission</a:t>
            </a:r>
          </a:p>
        </p:txBody>
      </p:sp>
      <p:sp>
        <p:nvSpPr>
          <p:cNvPr id="2057" name="Line 9"/>
          <p:cNvSpPr>
            <a:spLocks noChangeShapeType="1"/>
          </p:cNvSpPr>
          <p:nvPr/>
        </p:nvSpPr>
        <p:spPr bwMode="auto">
          <a:xfrm>
            <a:off x="763675" y="9294081"/>
            <a:ext cx="5787851"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
        <p:nvSpPr>
          <p:cNvPr id="2058" name="Line 10"/>
          <p:cNvSpPr>
            <a:spLocks noChangeShapeType="1"/>
          </p:cNvSpPr>
          <p:nvPr/>
        </p:nvSpPr>
        <p:spPr bwMode="auto">
          <a:xfrm>
            <a:off x="683288" y="307121"/>
            <a:ext cx="5948624" cy="1642"/>
          </a:xfrm>
          <a:prstGeom prst="line">
            <a:avLst/>
          </a:prstGeom>
          <a:noFill/>
          <a:ln w="12600">
            <a:solidFill>
              <a:srgbClr val="000000"/>
            </a:solidFill>
            <a:miter lim="800000"/>
            <a:headEnd/>
            <a:tailEnd/>
          </a:ln>
          <a:effectLst/>
        </p:spPr>
        <p:txBody>
          <a:bodyPr lIns="95390" tIns="47695" rIns="95390" bIns="47695"/>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802.19-19-0065r0</a:t>
            </a:r>
            <a:endParaRPr lang="en-US" dirty="0"/>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smtClean="0"/>
              <a:t>Benjamin A. Rolfe (BCA)</a:t>
            </a:r>
            <a:endParaRPr lang="en-US" dirty="0"/>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217527" y="725921"/>
            <a:ext cx="4880149" cy="3588543"/>
          </a:xfrm>
          <a:prstGeom prst="rect">
            <a:avLst/>
          </a:prstGeom>
          <a:solidFill>
            <a:srgbClr val="FFFFFF"/>
          </a:solidFill>
          <a:ln w="9525">
            <a:solidFill>
              <a:srgbClr val="000000"/>
            </a:solidFill>
            <a:miter lim="800000"/>
            <a:headEnd/>
            <a:tailEnd/>
          </a:ln>
          <a:effectLst/>
        </p:spPr>
        <p:txBody>
          <a:bodyPr wrap="none" lIns="95390" tIns="47695" rIns="95390" bIns="47695" anchor="ctr"/>
          <a:lstStyle/>
          <a:p>
            <a:endParaRPr lang="en-GB" dirty="0"/>
          </a:p>
        </p:txBody>
      </p:sp>
      <p:sp>
        <p:nvSpPr>
          <p:cNvPr id="12290" name="Rectangle 2"/>
          <p:cNvSpPr txBox="1">
            <a:spLocks noGrp="1" noChangeArrowheads="1"/>
          </p:cNvSpPr>
          <p:nvPr>
            <p:ph type="body"/>
          </p:nvPr>
        </p:nvSpPr>
        <p:spPr bwMode="auto">
          <a:xfrm>
            <a:off x="974690" y="4560817"/>
            <a:ext cx="5365820" cy="4417932"/>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a:lvl1pPr>
            <a:lvl2pPr marL="853463" indent="-365770">
              <a:buFont typeface="Courier New" panose="02070309020205020404" pitchFamily="49" charset="0"/>
              <a:buChar char="o"/>
              <a:defRPr/>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smtClean="0"/>
              <a:t>Benjamin Rolfe BCA/MERL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smtClean="0"/>
              <a:t>November 2019</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smtClean="0"/>
              <a:t>November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smtClean="0"/>
              <a:t>Benjamin Rolfe BCA/MERL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802.19-19/0084r00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9/dcn/19/19-19-0075-00-0003-tg3-meeting-slides-november-2019.pptx" TargetMode="External"/><Relationship Id="rId2" Type="http://schemas.openxmlformats.org/officeDocument/2006/relationships/hyperlink" Target="https://mentor.ieee.org/802.19/dcn/19/19-19-0072-02-0003-november-agenda-tg3.xlsx"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9/dcn/19/19-19-0071-03-0003-coexistence-methods-for-802-11-and-802-15-4-based-systems-operating-in-the-sub-1-ghz-frequency-bands.docx"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openxmlformats.org/officeDocument/2006/relationships/hyperlink" Target="https://mentor.ieee.org/802.19/dcn/19/19-19-0079-00-0003-802-15-4w-overview-and-status.pptx" TargetMode="External"/><Relationship Id="rId3" Type="http://schemas.openxmlformats.org/officeDocument/2006/relationships/hyperlink" Target="https://mentor.ieee.org/802.19/dcn/19/19-19-0070-03-0003-impact-of-network-profiles-on-802-11ah-and-802-15-4g-coexistence.pptx" TargetMode="External"/><Relationship Id="rId7" Type="http://schemas.openxmlformats.org/officeDocument/2006/relationships/hyperlink" Target="https://mentor.ieee.org/802.19/dcn/19/19-19-0080-00-0003-eu-measurements.pptx" TargetMode="External"/><Relationship Id="rId2" Type="http://schemas.openxmlformats.org/officeDocument/2006/relationships/hyperlink" Target="https://mentor.ieee.org/802.19/dcn/19/19-19-0071-03-0003-coexistence-methods-for-802-11-and-802-15-4-based-systems-operating-in-the-sub-1-ghz-frequency-bands.docx" TargetMode="External"/><Relationship Id="rId1" Type="http://schemas.openxmlformats.org/officeDocument/2006/relationships/slideLayout" Target="../slideLayouts/slideLayout1.xml"/><Relationship Id="rId6" Type="http://schemas.openxmlformats.org/officeDocument/2006/relationships/hyperlink" Target="https://mentor.ieee.org/802.19/dcn/19/19-19-0081-00-0003-consideration-of-fairness-index-for-sub-1ghz-coexistence.pptx" TargetMode="External"/><Relationship Id="rId5" Type="http://schemas.openxmlformats.org/officeDocument/2006/relationships/hyperlink" Target="https://mentor.ieee.org/802.19/dcn/19/19-19-0070-02-0003-impact-of-network-profiles-on-802-11ah-and-802-15-4g-coexistence.pptx" TargetMode="External"/><Relationship Id="rId10" Type="http://schemas.openxmlformats.org/officeDocument/2006/relationships/hyperlink" Target="https://mentor.ieee.org/802.19/dcn/19/19-19-0059-03-0003-distributed-coexistence-methods.pptx" TargetMode="External"/><Relationship Id="rId4" Type="http://schemas.openxmlformats.org/officeDocument/2006/relationships/hyperlink" Target="https://mentor.ieee.org/802.19/dcn/19/19-19-0083-00-0003-frequency-diversity-with-802-15-4-sun-fsk.pptx" TargetMode="External"/><Relationship Id="rId9" Type="http://schemas.openxmlformats.org/officeDocument/2006/relationships/hyperlink" Target="https://mentor.ieee.org/802.19/dcn/19/19-19-0076-02-0003-hybrid-csma-ca-for-802-15-4g.pptx"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743373" y="355601"/>
            <a:ext cx="2457015" cy="291254"/>
          </a:xfrm>
        </p:spPr>
        <p:txBody>
          <a:bodyPr/>
          <a:lstStyle/>
          <a:p>
            <a:r>
              <a:rPr lang="en-US" smtClean="0"/>
              <a:t>November 2019</a:t>
            </a:r>
            <a:endParaRPr lang="en-GB" dirty="0"/>
          </a:p>
        </p:txBody>
      </p:sp>
      <p:sp>
        <p:nvSpPr>
          <p:cNvPr id="7" name="Footer Placeholder 4"/>
          <p:cNvSpPr>
            <a:spLocks noGrp="1"/>
          </p:cNvSpPr>
          <p:nvPr>
            <p:ph type="ftr" idx="14"/>
          </p:nvPr>
        </p:nvSpPr>
        <p:spPr>
          <a:xfrm>
            <a:off x="5867407" y="6907108"/>
            <a:ext cx="3244420" cy="193040"/>
          </a:xfrm>
        </p:spPr>
        <p:txBody>
          <a:bodyPr/>
          <a:lstStyle/>
          <a:p>
            <a:r>
              <a:rPr lang="en-GB" smtClean="0"/>
              <a:t>Benjamin Rolfe BCA/MERL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53101" y="76200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600" dirty="0" smtClean="0"/>
              <a:t>Sept 2019 Sub 1 GHz Task Group</a:t>
            </a:r>
            <a:endParaRPr lang="en-GB" sz="3600" dirty="0"/>
          </a:p>
        </p:txBody>
      </p:sp>
      <p:sp>
        <p:nvSpPr>
          <p:cNvPr id="3074" name="Rectangle 2"/>
          <p:cNvSpPr>
            <a:spLocks noGrp="1" noChangeArrowheads="1"/>
          </p:cNvSpPr>
          <p:nvPr>
            <p:ph type="body" idx="1"/>
          </p:nvPr>
        </p:nvSpPr>
        <p:spPr>
          <a:xfrm>
            <a:off x="731520" y="1625600"/>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a:t>
            </a:r>
            <a:r>
              <a:rPr lang="en-GB" sz="2133" b="0" dirty="0" smtClean="0"/>
              <a:t>2019-11-10</a:t>
            </a:r>
            <a:endParaRPr lang="en-GB" sz="2133" b="0" dirty="0"/>
          </a:p>
        </p:txBody>
      </p:sp>
      <p:sp>
        <p:nvSpPr>
          <p:cNvPr id="3076" name="Rectangle 4"/>
          <p:cNvSpPr>
            <a:spLocks noChangeArrowheads="1"/>
          </p:cNvSpPr>
          <p:nvPr/>
        </p:nvSpPr>
        <p:spPr bwMode="auto">
          <a:xfrm>
            <a:off x="568960" y="2069253"/>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dirty="0"/>
            </a:p>
          </p:txBody>
        </p:sp>
      </p:grpSp>
      <p:graphicFrame>
        <p:nvGraphicFramePr>
          <p:cNvPr id="15" name="Object 3"/>
          <p:cNvGraphicFramePr>
            <a:graphicFrameLocks noChangeAspect="1"/>
          </p:cNvGraphicFramePr>
          <p:nvPr>
            <p:extLst>
              <p:ext uri="{D42A27DB-BD31-4B8C-83A1-F6EECF244321}">
                <p14:modId xmlns:p14="http://schemas.microsoft.com/office/powerpoint/2010/main" val="426239719"/>
              </p:ext>
            </p:extLst>
          </p:nvPr>
        </p:nvGraphicFramePr>
        <p:xfrm>
          <a:off x="381000" y="2519649"/>
          <a:ext cx="9218612" cy="4580499"/>
        </p:xfrm>
        <a:graphic>
          <a:graphicData uri="http://schemas.openxmlformats.org/presentationml/2006/ole">
            <mc:AlternateContent xmlns:mc="http://schemas.openxmlformats.org/markup-compatibility/2006">
              <mc:Choice xmlns:v="urn:schemas-microsoft-com:vml" Requires="v">
                <p:oleObj spid="_x0000_s3296" name="Document" r:id="rId4" imgW="8866603" imgH="4690006" progId="Word.Document.8">
                  <p:embed/>
                </p:oleObj>
              </mc:Choice>
              <mc:Fallback>
                <p:oleObj name="Document" r:id="rId4" imgW="8866603" imgH="4690006" progId="Word.Document.8">
                  <p:embed/>
                  <p:pic>
                    <p:nvPicPr>
                      <p:cNvPr id="0" name=""/>
                      <p:cNvPicPr>
                        <a:picLocks noChangeAspect="1" noChangeArrowheads="1"/>
                      </p:cNvPicPr>
                      <p:nvPr/>
                    </p:nvPicPr>
                    <p:blipFill>
                      <a:blip r:embed="rId5"/>
                      <a:srcRect/>
                      <a:stretch>
                        <a:fillRect/>
                      </a:stretch>
                    </p:blipFill>
                    <p:spPr bwMode="auto">
                      <a:xfrm>
                        <a:off x="381000" y="2519649"/>
                        <a:ext cx="9218612" cy="4580499"/>
                      </a:xfrm>
                      <a:prstGeom prst="rect">
                        <a:avLst/>
                      </a:prstGeom>
                      <a:noFill/>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Teleconference Schedule</a:t>
            </a:r>
            <a:endParaRPr lang="en-US" dirty="0"/>
          </a:p>
        </p:txBody>
      </p:sp>
      <p:sp>
        <p:nvSpPr>
          <p:cNvPr id="3" name="Content Placeholder 2"/>
          <p:cNvSpPr>
            <a:spLocks noGrp="1"/>
          </p:cNvSpPr>
          <p:nvPr>
            <p:ph idx="1"/>
          </p:nvPr>
        </p:nvSpPr>
        <p:spPr/>
        <p:txBody>
          <a:bodyPr/>
          <a:lstStyle/>
          <a:p>
            <a:r>
              <a:rPr lang="en-US" dirty="0" smtClean="0"/>
              <a:t>Teleconference calls 25-Nov </a:t>
            </a:r>
            <a:r>
              <a:rPr lang="en-US" dirty="0"/>
              <a:t>through </a:t>
            </a:r>
            <a:r>
              <a:rPr lang="en-US" dirty="0" smtClean="0"/>
              <a:t>11-Dec (</a:t>
            </a:r>
            <a:r>
              <a:rPr lang="en-US" dirty="0" err="1" smtClean="0"/>
              <a:t>Mon&amp;Wed</a:t>
            </a:r>
            <a:r>
              <a:rPr lang="en-US" dirty="0" smtClean="0"/>
              <a:t>)</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graphicFrame>
        <p:nvGraphicFramePr>
          <p:cNvPr id="8" name="Table 7"/>
          <p:cNvGraphicFramePr>
            <a:graphicFrameLocks noGrp="1"/>
          </p:cNvGraphicFramePr>
          <p:nvPr>
            <p:extLst>
              <p:ext uri="{D42A27DB-BD31-4B8C-83A1-F6EECF244321}">
                <p14:modId xmlns:p14="http://schemas.microsoft.com/office/powerpoint/2010/main" val="30507880"/>
              </p:ext>
            </p:extLst>
          </p:nvPr>
        </p:nvGraphicFramePr>
        <p:xfrm>
          <a:off x="914402" y="2971800"/>
          <a:ext cx="7467599" cy="3429000"/>
        </p:xfrm>
        <a:graphic>
          <a:graphicData uri="http://schemas.openxmlformats.org/drawingml/2006/table">
            <a:tbl>
              <a:tblPr>
                <a:tableStyleId>{5C22544A-7EE6-4342-B048-85BDC9FD1C3A}</a:tableStyleId>
              </a:tblPr>
              <a:tblGrid>
                <a:gridCol w="2918809"/>
                <a:gridCol w="909758"/>
                <a:gridCol w="909758"/>
                <a:gridCol w="909758"/>
                <a:gridCol w="909758"/>
                <a:gridCol w="909758"/>
              </a:tblGrid>
              <a:tr h="457200">
                <a:tc>
                  <a:txBody>
                    <a:bodyPr/>
                    <a:lstStyle/>
                    <a:p>
                      <a:pPr algn="l" fontAlgn="t"/>
                      <a:endParaRPr lang="en-US" sz="1600" b="0" i="0" u="none" strike="noStrike">
                        <a:solidFill>
                          <a:srgbClr val="000000"/>
                        </a:solidFill>
                        <a:effectLst/>
                        <a:latin typeface="Calibri" panose="020F0502020204030204" pitchFamily="34" charset="0"/>
                      </a:endParaRPr>
                    </a:p>
                  </a:txBody>
                  <a:tcPr marL="7620" marR="7620" marT="7620" marB="0"/>
                </a:tc>
                <a:tc>
                  <a:txBody>
                    <a:bodyPr/>
                    <a:lstStyle/>
                    <a:p>
                      <a:pPr algn="r" fontAlgn="b"/>
                      <a:r>
                        <a:rPr lang="en-US" sz="1600" u="none" strike="noStrike">
                          <a:effectLst/>
                        </a:rPr>
                        <a:t>PST</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EST</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CET</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JST</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endParaRPr lang="en-US" sz="1600" b="0" i="0" u="none" strike="noStrike">
                        <a:solidFill>
                          <a:srgbClr val="000000"/>
                        </a:solidFill>
                        <a:effectLst/>
                        <a:latin typeface="Calibri" panose="020F0502020204030204" pitchFamily="34" charset="0"/>
                      </a:endParaRPr>
                    </a:p>
                  </a:txBody>
                  <a:tcPr marL="7620" marR="7620" marT="7620" marB="0" anchor="b"/>
                </a:tc>
              </a:tr>
              <a:tr h="457200">
                <a:tc>
                  <a:txBody>
                    <a:bodyPr/>
                    <a:lstStyle/>
                    <a:p>
                      <a:pPr algn="l" fontAlgn="t"/>
                      <a:endParaRPr lang="en-US" sz="1600" u="none" strike="noStrike" dirty="0" smtClean="0">
                        <a:effectLst/>
                      </a:endParaRPr>
                    </a:p>
                    <a:p>
                      <a:pPr algn="l" fontAlgn="t"/>
                      <a:r>
                        <a:rPr lang="en-US" sz="1600" u="none" strike="noStrike" dirty="0" smtClean="0">
                          <a:effectLst/>
                        </a:rPr>
                        <a:t>Monday</a:t>
                      </a:r>
                      <a:r>
                        <a:rPr lang="en-US" sz="1600" u="none" strike="noStrike" dirty="0">
                          <a:effectLst/>
                        </a:rPr>
                        <a:t>, November 25, 2019</a:t>
                      </a:r>
                      <a:endParaRPr lang="en-US" sz="1600" b="0" i="0" u="none" strike="noStrike" dirty="0">
                        <a:solidFill>
                          <a:srgbClr val="000000"/>
                        </a:solidFill>
                        <a:effectLst/>
                        <a:latin typeface="Calibri" panose="020F0502020204030204" pitchFamily="34" charset="0"/>
                      </a:endParaRPr>
                    </a:p>
                  </a:txBody>
                  <a:tcPr marL="7620" marR="7620" marT="7620" marB="0"/>
                </a:tc>
                <a:tc>
                  <a:txBody>
                    <a:bodyPr/>
                    <a:lstStyle/>
                    <a:p>
                      <a:pPr algn="r" fontAlgn="b"/>
                      <a:r>
                        <a:rPr lang="en-US" sz="1600" u="none" strike="noStrike" dirty="0">
                          <a:effectLst/>
                        </a:rPr>
                        <a:t>13:00</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22:00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a:effectLst/>
                        </a:rPr>
                        <a:t>Tuesday</a:t>
                      </a:r>
                      <a:endParaRPr lang="en-US" sz="1600" b="0" i="0" u="none" strike="noStrike">
                        <a:solidFill>
                          <a:srgbClr val="000000"/>
                        </a:solidFill>
                        <a:effectLst/>
                        <a:latin typeface="Calibri" panose="020F0502020204030204" pitchFamily="34" charset="0"/>
                      </a:endParaRPr>
                    </a:p>
                  </a:txBody>
                  <a:tcPr marL="7620" marR="7620" marT="7620" marB="0" anchor="b"/>
                </a:tc>
              </a:tr>
              <a:tr h="457200">
                <a:tc>
                  <a:txBody>
                    <a:bodyPr/>
                    <a:lstStyle/>
                    <a:p>
                      <a:pPr algn="l" fontAlgn="t"/>
                      <a:endParaRPr lang="en-US" sz="1600" u="none" strike="noStrike" dirty="0" smtClean="0">
                        <a:effectLst/>
                      </a:endParaRPr>
                    </a:p>
                    <a:p>
                      <a:pPr algn="l" fontAlgn="t"/>
                      <a:r>
                        <a:rPr lang="en-US" sz="1600" u="none" strike="noStrike" dirty="0" smtClean="0">
                          <a:effectLst/>
                        </a:rPr>
                        <a:t>Wednesday</a:t>
                      </a:r>
                      <a:r>
                        <a:rPr lang="en-US" sz="1600" u="none" strike="noStrike" dirty="0">
                          <a:effectLst/>
                        </a:rPr>
                        <a:t>, November 27, 2019</a:t>
                      </a:r>
                      <a:endParaRPr lang="en-US" sz="1600" b="0" i="0" u="none" strike="noStrike" dirty="0">
                        <a:solidFill>
                          <a:srgbClr val="000000"/>
                        </a:solidFill>
                        <a:effectLst/>
                        <a:latin typeface="Calibri" panose="020F0502020204030204" pitchFamily="34" charset="0"/>
                      </a:endParaRPr>
                    </a:p>
                  </a:txBody>
                  <a:tcPr marL="7620" marR="7620" marT="7620" marB="0"/>
                </a:tc>
                <a:tc>
                  <a:txBody>
                    <a:bodyPr/>
                    <a:lstStyle/>
                    <a:p>
                      <a:pPr algn="r" fontAlgn="b"/>
                      <a:r>
                        <a:rPr lang="en-US" sz="1600" u="none" strike="noStrike" dirty="0">
                          <a:effectLst/>
                        </a:rPr>
                        <a:t>7:00</a:t>
                      </a:r>
                      <a:endParaRPr lang="en-US" sz="1600" b="0" i="0" u="none" strike="noStrike" dirty="0">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10:00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a:effectLst/>
                        </a:rPr>
                        <a:t>Thursday</a:t>
                      </a:r>
                      <a:endParaRPr lang="en-US" sz="1600" b="0" i="0" u="none" strike="noStrike">
                        <a:solidFill>
                          <a:srgbClr val="000000"/>
                        </a:solidFill>
                        <a:effectLst/>
                        <a:latin typeface="Calibri" panose="020F0502020204030204" pitchFamily="34" charset="0"/>
                      </a:endParaRPr>
                    </a:p>
                  </a:txBody>
                  <a:tcPr marL="7620" marR="7620" marT="7620" marB="0" anchor="b"/>
                </a:tc>
              </a:tr>
              <a:tr h="457200">
                <a:tc>
                  <a:txBody>
                    <a:bodyPr/>
                    <a:lstStyle/>
                    <a:p>
                      <a:pPr algn="l" fontAlgn="t"/>
                      <a:endParaRPr lang="en-US" sz="1600" u="none" strike="noStrike" dirty="0" smtClean="0">
                        <a:effectLst/>
                      </a:endParaRPr>
                    </a:p>
                    <a:p>
                      <a:pPr algn="l" fontAlgn="t"/>
                      <a:r>
                        <a:rPr lang="en-US" sz="1600" u="none" strike="noStrike" dirty="0" smtClean="0">
                          <a:effectLst/>
                        </a:rPr>
                        <a:t>Monday</a:t>
                      </a:r>
                      <a:r>
                        <a:rPr lang="en-US" sz="1600" u="none" strike="noStrike" dirty="0">
                          <a:effectLst/>
                        </a:rPr>
                        <a:t>, December 2, 2019</a:t>
                      </a:r>
                      <a:endParaRPr lang="en-US" sz="1600" b="0" i="0" u="none" strike="noStrike" dirty="0">
                        <a:solidFill>
                          <a:srgbClr val="000000"/>
                        </a:solidFill>
                        <a:effectLst/>
                        <a:latin typeface="Calibri" panose="020F0502020204030204" pitchFamily="34" charset="0"/>
                      </a:endParaRPr>
                    </a:p>
                  </a:txBody>
                  <a:tcPr marL="7620" marR="7620" marT="7620" marB="0"/>
                </a:tc>
                <a:tc>
                  <a:txBody>
                    <a:bodyPr/>
                    <a:lstStyle/>
                    <a:p>
                      <a:pPr algn="r" fontAlgn="b"/>
                      <a:r>
                        <a:rPr lang="en-US" sz="1600" u="none" strike="noStrike">
                          <a:effectLst/>
                        </a:rPr>
                        <a:t>13:00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22:00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a:effectLst/>
                        </a:rPr>
                        <a:t>Tuesday</a:t>
                      </a:r>
                      <a:endParaRPr lang="en-US" sz="1600" b="0" i="0" u="none" strike="noStrike">
                        <a:solidFill>
                          <a:srgbClr val="000000"/>
                        </a:solidFill>
                        <a:effectLst/>
                        <a:latin typeface="Calibri" panose="020F0502020204030204" pitchFamily="34" charset="0"/>
                      </a:endParaRPr>
                    </a:p>
                  </a:txBody>
                  <a:tcPr marL="7620" marR="7620" marT="7620" marB="0" anchor="b"/>
                </a:tc>
              </a:tr>
              <a:tr h="457200">
                <a:tc>
                  <a:txBody>
                    <a:bodyPr/>
                    <a:lstStyle/>
                    <a:p>
                      <a:pPr algn="l" fontAlgn="t"/>
                      <a:endParaRPr lang="en-US" sz="1600" u="none" strike="noStrike" dirty="0" smtClean="0">
                        <a:effectLst/>
                      </a:endParaRPr>
                    </a:p>
                    <a:p>
                      <a:pPr algn="l" fontAlgn="t"/>
                      <a:r>
                        <a:rPr lang="en-US" sz="1600" u="none" strike="noStrike" dirty="0" smtClean="0">
                          <a:effectLst/>
                        </a:rPr>
                        <a:t>Wednesday</a:t>
                      </a:r>
                      <a:r>
                        <a:rPr lang="en-US" sz="1600" u="none" strike="noStrike" dirty="0">
                          <a:effectLst/>
                        </a:rPr>
                        <a:t>, December 4, 2019</a:t>
                      </a:r>
                      <a:endParaRPr lang="en-US" sz="1600" b="0" i="0" u="none" strike="noStrike" dirty="0">
                        <a:solidFill>
                          <a:srgbClr val="000000"/>
                        </a:solidFill>
                        <a:effectLst/>
                        <a:latin typeface="Calibri" panose="020F0502020204030204" pitchFamily="34" charset="0"/>
                      </a:endParaRPr>
                    </a:p>
                  </a:txBody>
                  <a:tcPr marL="7620" marR="7620" marT="7620" marB="0"/>
                </a:tc>
                <a:tc>
                  <a:txBody>
                    <a:bodyPr/>
                    <a:lstStyle/>
                    <a:p>
                      <a:pPr algn="r" fontAlgn="b"/>
                      <a:r>
                        <a:rPr lang="en-US" sz="1600" u="none" strike="noStrike">
                          <a:effectLst/>
                        </a:rPr>
                        <a:t>7:00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10:00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a:effectLst/>
                        </a:rPr>
                        <a:t>Thursday</a:t>
                      </a:r>
                      <a:endParaRPr lang="en-US" sz="1600" b="0" i="0" u="none" strike="noStrike">
                        <a:solidFill>
                          <a:srgbClr val="000000"/>
                        </a:solidFill>
                        <a:effectLst/>
                        <a:latin typeface="Calibri" panose="020F0502020204030204" pitchFamily="34" charset="0"/>
                      </a:endParaRPr>
                    </a:p>
                  </a:txBody>
                  <a:tcPr marL="7620" marR="7620" marT="7620" marB="0" anchor="b"/>
                </a:tc>
              </a:tr>
              <a:tr h="457200">
                <a:tc>
                  <a:txBody>
                    <a:bodyPr/>
                    <a:lstStyle/>
                    <a:p>
                      <a:pPr algn="l" fontAlgn="t"/>
                      <a:endParaRPr lang="en-US" sz="1600" u="none" strike="noStrike" dirty="0" smtClean="0">
                        <a:effectLst/>
                      </a:endParaRPr>
                    </a:p>
                    <a:p>
                      <a:pPr algn="l" fontAlgn="t"/>
                      <a:r>
                        <a:rPr lang="en-US" sz="1600" u="none" strike="noStrike" dirty="0" smtClean="0">
                          <a:effectLst/>
                        </a:rPr>
                        <a:t>Monday</a:t>
                      </a:r>
                      <a:r>
                        <a:rPr lang="en-US" sz="1600" u="none" strike="noStrike" dirty="0">
                          <a:effectLst/>
                        </a:rPr>
                        <a:t>, December 9, 2019</a:t>
                      </a:r>
                      <a:endParaRPr lang="en-US" sz="1600" b="0" i="0" u="none" strike="noStrike" dirty="0">
                        <a:solidFill>
                          <a:srgbClr val="000000"/>
                        </a:solidFill>
                        <a:effectLst/>
                        <a:latin typeface="Calibri" panose="020F0502020204030204" pitchFamily="34" charset="0"/>
                      </a:endParaRPr>
                    </a:p>
                  </a:txBody>
                  <a:tcPr marL="7620" marR="7620" marT="7620" marB="0"/>
                </a:tc>
                <a:tc>
                  <a:txBody>
                    <a:bodyPr/>
                    <a:lstStyle/>
                    <a:p>
                      <a:pPr algn="r" fontAlgn="b"/>
                      <a:r>
                        <a:rPr lang="en-US" sz="1600" u="none" strike="noStrike">
                          <a:effectLst/>
                        </a:rPr>
                        <a:t>13:00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22:00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a:effectLst/>
                        </a:rPr>
                        <a:t>Tuesday</a:t>
                      </a:r>
                      <a:endParaRPr lang="en-US" sz="1600" b="0" i="0" u="none" strike="noStrike">
                        <a:solidFill>
                          <a:srgbClr val="000000"/>
                        </a:solidFill>
                        <a:effectLst/>
                        <a:latin typeface="Calibri" panose="020F0502020204030204" pitchFamily="34" charset="0"/>
                      </a:endParaRPr>
                    </a:p>
                  </a:txBody>
                  <a:tcPr marL="7620" marR="7620" marT="7620" marB="0" anchor="b"/>
                </a:tc>
              </a:tr>
              <a:tr h="457200">
                <a:tc>
                  <a:txBody>
                    <a:bodyPr/>
                    <a:lstStyle/>
                    <a:p>
                      <a:pPr algn="l" fontAlgn="t"/>
                      <a:endParaRPr lang="en-US" sz="1600" u="none" strike="noStrike" dirty="0" smtClean="0">
                        <a:effectLst/>
                      </a:endParaRPr>
                    </a:p>
                    <a:p>
                      <a:pPr algn="l" fontAlgn="t"/>
                      <a:r>
                        <a:rPr lang="en-US" sz="1600" u="none" strike="noStrike" dirty="0" smtClean="0">
                          <a:effectLst/>
                        </a:rPr>
                        <a:t>Wednesday</a:t>
                      </a:r>
                      <a:r>
                        <a:rPr lang="en-US" sz="1600" u="none" strike="noStrike" dirty="0">
                          <a:effectLst/>
                        </a:rPr>
                        <a:t>, December 11, 2019</a:t>
                      </a:r>
                      <a:endParaRPr lang="en-US" sz="1600" b="0" i="0" u="none" strike="noStrike" dirty="0">
                        <a:solidFill>
                          <a:srgbClr val="000000"/>
                        </a:solidFill>
                        <a:effectLst/>
                        <a:latin typeface="Calibri" panose="020F0502020204030204" pitchFamily="34" charset="0"/>
                      </a:endParaRPr>
                    </a:p>
                  </a:txBody>
                  <a:tcPr marL="7620" marR="7620" marT="7620" marB="0"/>
                </a:tc>
                <a:tc>
                  <a:txBody>
                    <a:bodyPr/>
                    <a:lstStyle/>
                    <a:p>
                      <a:pPr algn="r" fontAlgn="b"/>
                      <a:r>
                        <a:rPr lang="en-US" sz="1600" u="none" strike="noStrike">
                          <a:effectLst/>
                        </a:rPr>
                        <a:t>7:00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10:00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16:00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r" fontAlgn="b"/>
                      <a:r>
                        <a:rPr lang="en-US" sz="1600" u="none" strike="noStrike">
                          <a:effectLst/>
                        </a:rPr>
                        <a:t>0:00</a:t>
                      </a:r>
                      <a:endParaRPr lang="en-US" sz="1600" b="0" i="0" u="none" strike="noStrike">
                        <a:solidFill>
                          <a:srgbClr val="000000"/>
                        </a:solidFill>
                        <a:effectLst/>
                        <a:latin typeface="Calibri" panose="020F0502020204030204" pitchFamily="34" charset="0"/>
                      </a:endParaRPr>
                    </a:p>
                  </a:txBody>
                  <a:tcPr marL="7620" marR="7620" marT="7620" marB="0" anchor="b"/>
                </a:tc>
                <a:tc>
                  <a:txBody>
                    <a:bodyPr/>
                    <a:lstStyle/>
                    <a:p>
                      <a:pPr algn="l" fontAlgn="b"/>
                      <a:r>
                        <a:rPr lang="en-US" sz="1600" u="none" strike="noStrike" dirty="0">
                          <a:effectLst/>
                        </a:rPr>
                        <a:t>Thursday</a:t>
                      </a:r>
                      <a:endParaRPr lang="en-US" sz="1600" b="0" i="0" u="none" strike="noStrike" dirty="0">
                        <a:solidFill>
                          <a:srgbClr val="000000"/>
                        </a:solidFill>
                        <a:effectLst/>
                        <a:latin typeface="Calibri" panose="020F0502020204030204" pitchFamily="34" charset="0"/>
                      </a:endParaRPr>
                    </a:p>
                  </a:txBody>
                  <a:tcPr marL="7620" marR="7620" marT="7620" marB="0" anchor="b"/>
                </a:tc>
              </a:tr>
            </a:tbl>
          </a:graphicData>
        </a:graphic>
      </p:graphicFrame>
    </p:spTree>
    <p:extLst>
      <p:ext uri="{BB962C8B-B14F-4D97-AF65-F5344CB8AC3E}">
        <p14:creationId xmlns:p14="http://schemas.microsoft.com/office/powerpoint/2010/main" val="2512000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43373" y="896227"/>
            <a:ext cx="8288868" cy="2077718"/>
          </a:xfrm>
        </p:spPr>
        <p:txBody>
          <a:bodyPr/>
          <a:lstStyle/>
          <a:p>
            <a:pPr marL="0" indent="0">
              <a:buNone/>
            </a:pPr>
            <a:r>
              <a:rPr lang="en-US" b="0" dirty="0"/>
              <a:t>coexistence</a:t>
            </a:r>
          </a:p>
          <a:p>
            <a:pPr marL="0" indent="0">
              <a:buNone/>
            </a:pPr>
            <a:r>
              <a:rPr lang="en-US" b="0" i="1" dirty="0" smtClean="0"/>
              <a:t>noun</a:t>
            </a:r>
            <a:endParaRPr lang="en-US" b="0" dirty="0"/>
          </a:p>
          <a:p>
            <a:r>
              <a:rPr lang="en-US" b="0" dirty="0" smtClean="0"/>
              <a:t>the </a:t>
            </a:r>
            <a:r>
              <a:rPr lang="en-US" b="0" dirty="0"/>
              <a:t>state or fact of living or existing at the same time or in the same place.</a:t>
            </a:r>
          </a:p>
          <a:p>
            <a:pPr marL="0" indent="0">
              <a:buNone/>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600934" y="2980146"/>
            <a:ext cx="3637806" cy="2430054"/>
          </a:xfrm>
          <a:prstGeom prst="rect">
            <a:avLst/>
          </a:prstGeom>
        </p:spPr>
      </p:pic>
      <p:pic>
        <p:nvPicPr>
          <p:cNvPr id="12" name="Content Placeholder 6"/>
          <p:cNvPicPr>
            <a:picLocks noChangeAspect="1"/>
          </p:cNvPicPr>
          <p:nvPr/>
        </p:nvPicPr>
        <p:blipFill>
          <a:blip r:embed="rId3"/>
          <a:stretch>
            <a:fillRect/>
          </a:stretch>
        </p:blipFill>
        <p:spPr bwMode="auto">
          <a:xfrm>
            <a:off x="659352" y="2995022"/>
            <a:ext cx="4293648" cy="2415177"/>
          </a:xfrm>
          <a:prstGeom prst="rect">
            <a:avLst/>
          </a:prstGeom>
          <a:noFill/>
          <a:ln w="9525">
            <a:noFill/>
            <a:round/>
            <a:headEnd/>
            <a:tailEnd/>
          </a:ln>
          <a:effectLst/>
        </p:spPr>
      </p:pic>
      <p:sp>
        <p:nvSpPr>
          <p:cNvPr id="13" name="TextBox 12"/>
          <p:cNvSpPr txBox="1"/>
          <p:nvPr/>
        </p:nvSpPr>
        <p:spPr>
          <a:xfrm>
            <a:off x="743373" y="5638800"/>
            <a:ext cx="3904827" cy="873188"/>
          </a:xfrm>
          <a:prstGeom prst="rect">
            <a:avLst/>
          </a:prstGeom>
          <a:noFill/>
        </p:spPr>
        <p:txBody>
          <a:bodyPr wrap="square" rtlCol="0">
            <a:spAutoFit/>
          </a:bodyPr>
          <a:lstStyle/>
          <a:p>
            <a:r>
              <a:rPr lang="en-US" dirty="0" smtClean="0">
                <a:solidFill>
                  <a:schemeClr val="tx1"/>
                </a:solidFill>
              </a:rPr>
              <a:t>Good Coexistence =&gt; rapidly growing opportunity</a:t>
            </a:r>
            <a:endParaRPr lang="en-US" dirty="0">
              <a:solidFill>
                <a:schemeClr val="tx1"/>
              </a:solidFill>
            </a:endParaRPr>
          </a:p>
        </p:txBody>
      </p:sp>
      <p:sp>
        <p:nvSpPr>
          <p:cNvPr id="14" name="TextBox 13"/>
          <p:cNvSpPr txBox="1"/>
          <p:nvPr/>
        </p:nvSpPr>
        <p:spPr>
          <a:xfrm>
            <a:off x="5604177" y="5638800"/>
            <a:ext cx="3904827" cy="873188"/>
          </a:xfrm>
          <a:prstGeom prst="rect">
            <a:avLst/>
          </a:prstGeom>
          <a:noFill/>
        </p:spPr>
        <p:txBody>
          <a:bodyPr wrap="square" rtlCol="0">
            <a:spAutoFit/>
          </a:bodyPr>
          <a:lstStyle/>
          <a:p>
            <a:r>
              <a:rPr lang="en-US" dirty="0" smtClean="0">
                <a:solidFill>
                  <a:schemeClr val="tx1"/>
                </a:solidFill>
              </a:rPr>
              <a:t>Poor Coexistence =&gt;  missed opportunity</a:t>
            </a:r>
            <a:endParaRPr lang="en-US" dirty="0">
              <a:solidFill>
                <a:schemeClr val="tx1"/>
              </a:solidFill>
            </a:endParaRPr>
          </a:p>
        </p:txBody>
      </p:sp>
    </p:spTree>
    <p:extLst>
      <p:ext uri="{BB962C8B-B14F-4D97-AF65-F5344CB8AC3E}">
        <p14:creationId xmlns:p14="http://schemas.microsoft.com/office/powerpoint/2010/main" val="2004091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8BA519C-DE1F-4573-B83E-8DF786518135}"/>
              </a:ext>
            </a:extLst>
          </p:cNvPr>
          <p:cNvSpPr>
            <a:spLocks noGrp="1"/>
          </p:cNvSpPr>
          <p:nvPr>
            <p:ph type="title"/>
          </p:nvPr>
        </p:nvSpPr>
        <p:spPr/>
        <p:txBody>
          <a:bodyPr/>
          <a:lstStyle/>
          <a:p>
            <a:r>
              <a:rPr lang="en-US" sz="3600" dirty="0" smtClean="0"/>
              <a:t>Sub-1GHz Coexistence Task Group</a:t>
            </a:r>
            <a:endParaRPr lang="en-US" sz="3600" dirty="0"/>
          </a:p>
        </p:txBody>
      </p:sp>
      <p:sp>
        <p:nvSpPr>
          <p:cNvPr id="3" name="Content Placeholder 2">
            <a:extLst>
              <a:ext uri="{FF2B5EF4-FFF2-40B4-BE49-F238E27FC236}">
                <a16:creationId xmlns="" xmlns:a16="http://schemas.microsoft.com/office/drawing/2014/main" id="{77D41C8B-B134-4FD3-BDEE-B93E12984B67}"/>
              </a:ext>
            </a:extLst>
          </p:cNvPr>
          <p:cNvSpPr>
            <a:spLocks noGrp="1"/>
          </p:cNvSpPr>
          <p:nvPr>
            <p:ph idx="1"/>
          </p:nvPr>
        </p:nvSpPr>
        <p:spPr>
          <a:xfrm>
            <a:off x="533400" y="1952417"/>
            <a:ext cx="8686800" cy="4954691"/>
          </a:xfrm>
        </p:spPr>
        <p:txBody>
          <a:bodyPr>
            <a:normAutofit lnSpcReduction="10000"/>
          </a:bodyPr>
          <a:lstStyle/>
          <a:p>
            <a:pPr marL="0" indent="0" algn="ctr">
              <a:buNone/>
            </a:pPr>
            <a:r>
              <a:rPr lang="en-US" sz="2800" dirty="0"/>
              <a:t>Recommended Practice for Local and Metropolitan Area Networks - Part 19: Coexistence Methods for 802.11 and 802.15.4 based systems operating in the Sub-1 GHz Frequency </a:t>
            </a:r>
            <a:r>
              <a:rPr lang="en-US" sz="2800" dirty="0" smtClean="0"/>
              <a:t>Bands</a:t>
            </a:r>
          </a:p>
          <a:p>
            <a:pPr marL="0" indent="0" algn="ctr">
              <a:buNone/>
            </a:pPr>
            <a:endParaRPr lang="en-US" sz="2800" dirty="0"/>
          </a:p>
          <a:p>
            <a:pPr marL="0" indent="0" algn="ctr">
              <a:buNone/>
            </a:pPr>
            <a:r>
              <a:rPr lang="en-US" sz="2800" dirty="0" smtClean="0"/>
              <a:t>Scope: </a:t>
            </a:r>
          </a:p>
          <a:p>
            <a:pPr marL="0" indent="0">
              <a:buNone/>
            </a:pPr>
            <a:r>
              <a:rPr lang="en-US" sz="2800" b="0" dirty="0"/>
              <a:t>This recommended practice provides guidance on the implementation, configuration and commissioning of systems sharing spectrum between IEEE Std 802.11ah-2016 and IEEE Std 802.15.4 Smart Utility Networking (SUN) Frequency Shift Keying (FSK) Physical Layer (PHY) operating in Sub-1 GHz frequency bands.</a:t>
            </a:r>
            <a:endParaRPr lang="en-US" sz="2800" dirty="0" smtClean="0"/>
          </a:p>
        </p:txBody>
      </p:sp>
      <p:sp>
        <p:nvSpPr>
          <p:cNvPr id="4" name="Slide Number Placeholder 3">
            <a:extLst>
              <a:ext uri="{FF2B5EF4-FFF2-40B4-BE49-F238E27FC236}">
                <a16:creationId xmlns="" xmlns:a16="http://schemas.microsoft.com/office/drawing/2014/main" id="{25B89E7C-9E10-4E3D-A070-4F7901D71345}"/>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 xmlns:a16="http://schemas.microsoft.com/office/drawing/2014/main" id="{FF00FE75-67C5-41DA-9816-B90016863EFE}"/>
              </a:ext>
            </a:extLst>
          </p:cNvPr>
          <p:cNvSpPr>
            <a:spLocks noGrp="1"/>
          </p:cNvSpPr>
          <p:nvPr>
            <p:ph type="ftr" idx="14"/>
          </p:nvPr>
        </p:nvSpPr>
        <p:spPr/>
        <p:txBody>
          <a:bodyPr/>
          <a:lstStyle/>
          <a:p>
            <a:r>
              <a:rPr lang="en-GB" smtClean="0"/>
              <a:t>Benjamin Rolfe BCA/MERL</a:t>
            </a:r>
            <a:endParaRPr lang="en-GB" dirty="0"/>
          </a:p>
        </p:txBody>
      </p:sp>
      <p:sp>
        <p:nvSpPr>
          <p:cNvPr id="6" name="Date Placeholder 5">
            <a:extLst>
              <a:ext uri="{FF2B5EF4-FFF2-40B4-BE49-F238E27FC236}">
                <a16:creationId xmlns="" xmlns:a16="http://schemas.microsoft.com/office/drawing/2014/main" id="{1104F9A4-3C82-4EA9-B0F3-E5B4CFA77A4F}"/>
              </a:ext>
            </a:extLst>
          </p:cNvPr>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592540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Organization</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Chair: Ben Rolfe</a:t>
            </a:r>
          </a:p>
          <a:p>
            <a:r>
              <a:rPr lang="en-US" dirty="0" smtClean="0"/>
              <a:t>Recording secretary: </a:t>
            </a:r>
            <a:r>
              <a:rPr lang="en-US" dirty="0"/>
              <a:t>Harry </a:t>
            </a:r>
            <a:r>
              <a:rPr lang="en-US" dirty="0" err="1"/>
              <a:t>Bims</a:t>
            </a:r>
            <a:endParaRPr lang="en-US" dirty="0" smtClean="0"/>
          </a:p>
          <a:p>
            <a:r>
              <a:rPr lang="en-US" dirty="0" smtClean="0"/>
              <a:t>Vice Chair: </a:t>
            </a:r>
            <a:r>
              <a:rPr lang="en-US" dirty="0" err="1" smtClean="0"/>
              <a:t>Shoichi</a:t>
            </a:r>
            <a:r>
              <a:rPr lang="en-US" dirty="0" smtClean="0"/>
              <a:t> Kitazawa</a:t>
            </a:r>
          </a:p>
          <a:p>
            <a:r>
              <a:rPr lang="en-US" dirty="0" smtClean="0"/>
              <a:t>Technical Editor: </a:t>
            </a:r>
            <a:r>
              <a:rPr lang="en-US" dirty="0" err="1" smtClean="0"/>
              <a:t>Jianlin</a:t>
            </a:r>
            <a:r>
              <a:rPr lang="en-US" dirty="0" smtClean="0"/>
              <a:t> </a:t>
            </a:r>
            <a:r>
              <a:rPr lang="en-US" dirty="0" err="1" smtClean="0"/>
              <a:t>Guo</a:t>
            </a:r>
            <a:endParaRPr lang="en-US" dirty="0" smtClean="0"/>
          </a:p>
          <a:p>
            <a:endParaRPr lang="en-US" dirty="0"/>
          </a:p>
          <a:p>
            <a:pPr marL="0" indent="0">
              <a:buNone/>
            </a:pPr>
            <a:r>
              <a:rPr lang="en-US" dirty="0"/>
              <a:t>TG3 Agenda:</a:t>
            </a:r>
          </a:p>
          <a:p>
            <a:r>
              <a:rPr lang="en-US" dirty="0">
                <a:hlinkClick r:id="rId2"/>
              </a:rPr>
              <a:t>https://mentor.ieee.org/802.19/dcn/19/19-19-0072-02-0003-november-agenda-tg3.xlsx</a:t>
            </a:r>
            <a:endParaRPr lang="en-US" dirty="0"/>
          </a:p>
          <a:p>
            <a:pPr marL="0" indent="0">
              <a:buNone/>
            </a:pPr>
            <a:r>
              <a:rPr lang="en-US" dirty="0"/>
              <a:t>Meeting slides:</a:t>
            </a:r>
          </a:p>
          <a:p>
            <a:r>
              <a:rPr lang="en-US" dirty="0">
                <a:hlinkClick r:id="rId3"/>
              </a:rPr>
              <a:t>https://mentor.ieee.org/802.19/dcn/19/19-19-0075-00-0003-tg3-meeting-slides-november-2019.pptx</a:t>
            </a:r>
            <a:endParaRPr lang="en-US" dirty="0"/>
          </a:p>
          <a:p>
            <a:pPr marL="0" indent="0">
              <a:buNone/>
            </a:pPr>
            <a:endParaRPr lang="en-US" dirty="0"/>
          </a:p>
          <a:p>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20853732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Meeting Goals</a:t>
            </a:r>
            <a:endParaRPr lang="en-US" dirty="0"/>
          </a:p>
        </p:txBody>
      </p:sp>
      <p:sp>
        <p:nvSpPr>
          <p:cNvPr id="3" name="Content Placeholder 2"/>
          <p:cNvSpPr>
            <a:spLocks noGrp="1"/>
          </p:cNvSpPr>
          <p:nvPr>
            <p:ph idx="1"/>
          </p:nvPr>
        </p:nvSpPr>
        <p:spPr>
          <a:xfrm>
            <a:off x="731520" y="1834221"/>
            <a:ext cx="8288868" cy="4753183"/>
          </a:xfrm>
        </p:spPr>
        <p:txBody>
          <a:bodyPr/>
          <a:lstStyle/>
          <a:p>
            <a:pPr>
              <a:buFont typeface="Wingdings" panose="05000000000000000000" pitchFamily="2" charset="2"/>
              <a:buChar char="ü"/>
            </a:pPr>
            <a:r>
              <a:rPr lang="en-US" dirty="0" smtClean="0"/>
              <a:t>Status and</a:t>
            </a:r>
            <a:r>
              <a:rPr lang="en-US" dirty="0" smtClean="0"/>
              <a:t> </a:t>
            </a:r>
            <a:r>
              <a:rPr lang="en-US" dirty="0"/>
              <a:t>updates</a:t>
            </a:r>
          </a:p>
          <a:p>
            <a:pPr>
              <a:buFont typeface="Wingdings" panose="05000000000000000000" pitchFamily="2" charset="2"/>
              <a:buChar char="ü"/>
            </a:pPr>
            <a:r>
              <a:rPr lang="en-US" dirty="0"/>
              <a:t>Technical </a:t>
            </a:r>
            <a:r>
              <a:rPr lang="en-US" dirty="0"/>
              <a:t>Presentations and Contributions</a:t>
            </a:r>
            <a:endParaRPr lang="en-US" dirty="0"/>
          </a:p>
          <a:p>
            <a:pPr>
              <a:buFont typeface="Wingdings" panose="05000000000000000000" pitchFamily="2" charset="2"/>
              <a:buChar char="ü"/>
            </a:pPr>
            <a:r>
              <a:rPr lang="en-US" dirty="0"/>
              <a:t>Specification Framework </a:t>
            </a:r>
            <a:r>
              <a:rPr lang="en-US" dirty="0" smtClean="0"/>
              <a:t>Development </a:t>
            </a:r>
            <a:r>
              <a:rPr lang="en-US" sz="2560" b="1" dirty="0" smtClean="0">
                <a:cs typeface="+mn-cs"/>
              </a:rPr>
              <a:t>Integrating </a:t>
            </a:r>
            <a:r>
              <a:rPr lang="en-US" sz="2560" b="1" dirty="0">
                <a:cs typeface="+mn-cs"/>
              </a:rPr>
              <a:t>contributions</a:t>
            </a:r>
            <a:endParaRPr lang="en-US" sz="2560" b="1" dirty="0">
              <a:cs typeface="+mn-cs"/>
            </a:endParaRPr>
          </a:p>
          <a:p>
            <a:pPr>
              <a:buFont typeface="Wingdings" panose="05000000000000000000" pitchFamily="2" charset="2"/>
              <a:buChar char="ü"/>
            </a:pPr>
            <a:r>
              <a:rPr lang="en-US" dirty="0"/>
              <a:t>Draft development plan</a:t>
            </a:r>
          </a:p>
          <a:p>
            <a:pPr>
              <a:buFont typeface="Wingdings" panose="05000000000000000000" pitchFamily="2" charset="2"/>
              <a:buChar char="ü"/>
            </a:pPr>
            <a:r>
              <a:rPr lang="en-US" dirty="0"/>
              <a:t>Next ste</a:t>
            </a:r>
            <a:r>
              <a:rPr lang="en-US" dirty="0" smtClean="0"/>
              <a:t>ps</a:t>
            </a:r>
          </a:p>
          <a:p>
            <a:pPr marL="0" indent="0">
              <a:buNone/>
            </a:pPr>
            <a:endParaRPr lang="en-US" dirty="0"/>
          </a:p>
          <a:p>
            <a:pPr marL="0" indent="0">
              <a:buNone/>
            </a:pPr>
            <a:endParaRPr lang="en-US" dirty="0"/>
          </a:p>
          <a:p>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1081961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Draft Plan, Nov-Jan</a:t>
            </a:r>
            <a:endParaRPr lang="en-US" dirty="0"/>
          </a:p>
        </p:txBody>
      </p:sp>
      <p:sp>
        <p:nvSpPr>
          <p:cNvPr id="3" name="Content Placeholder 2"/>
          <p:cNvSpPr>
            <a:spLocks noGrp="1"/>
          </p:cNvSpPr>
          <p:nvPr>
            <p:ph idx="1"/>
          </p:nvPr>
        </p:nvSpPr>
        <p:spPr/>
        <p:txBody>
          <a:bodyPr/>
          <a:lstStyle/>
          <a:p>
            <a:r>
              <a:rPr lang="en-US" dirty="0" smtClean="0"/>
              <a:t>Create draft from specification  framework</a:t>
            </a:r>
          </a:p>
          <a:p>
            <a:pPr marL="487693" lvl="1" indent="0">
              <a:buNone/>
            </a:pPr>
            <a:r>
              <a:rPr lang="en-US" dirty="0">
                <a:hlinkClick r:id="rId2"/>
              </a:rPr>
              <a:t>https://</a:t>
            </a:r>
            <a:r>
              <a:rPr lang="en-US" dirty="0" smtClean="0">
                <a:hlinkClick r:id="rId2"/>
              </a:rPr>
              <a:t>mentor.ieee.org/802.19/dcn/19/19-19-0071-03-0003-coexistence-methods-for-802-11-and-802-15-4-based-systems-operating-in-the-sub-1-ghz-frequency-bands.docx</a:t>
            </a:r>
            <a:endParaRPr lang="en-US" dirty="0" smtClean="0"/>
          </a:p>
          <a:p>
            <a:pPr marL="487693" lvl="1" indent="0">
              <a:buNone/>
            </a:pPr>
            <a:r>
              <a:rPr lang="en-US" dirty="0" smtClean="0"/>
              <a:t>(Now - ~Dec 12)</a:t>
            </a:r>
          </a:p>
          <a:p>
            <a:r>
              <a:rPr lang="en-US" dirty="0" smtClean="0"/>
              <a:t>Informal Working Group review of  draft</a:t>
            </a:r>
          </a:p>
          <a:p>
            <a:pPr lvl="1"/>
            <a:r>
              <a:rPr lang="en-US" dirty="0" smtClean="0"/>
              <a:t>(Dec 12 – Jan 12)</a:t>
            </a:r>
          </a:p>
          <a:p>
            <a:r>
              <a:rPr lang="en-US" dirty="0" smtClean="0"/>
              <a:t>Resolve informal comments</a:t>
            </a:r>
          </a:p>
          <a:p>
            <a:pPr lvl="1"/>
            <a:r>
              <a:rPr lang="en-US" dirty="0" smtClean="0"/>
              <a:t>Jan interim</a:t>
            </a:r>
          </a:p>
          <a:p>
            <a:r>
              <a:rPr lang="en-US" dirty="0" smtClean="0"/>
              <a:t>Initial WG ballot following Jan meeting</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1856160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Next Steps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Integrate specification framework + contributions into Draft</a:t>
            </a:r>
          </a:p>
          <a:p>
            <a:pPr lvl="1"/>
            <a:r>
              <a:rPr lang="en-US" dirty="0" err="1" smtClean="0"/>
              <a:t>Teleconerence</a:t>
            </a:r>
            <a:r>
              <a:rPr lang="en-US" dirty="0" smtClean="0"/>
              <a:t> calls</a:t>
            </a:r>
          </a:p>
          <a:p>
            <a:pPr lvl="2"/>
            <a:r>
              <a:rPr lang="en-US" dirty="0" smtClean="0"/>
              <a:t>First on 25-Nov through 11-Dec</a:t>
            </a:r>
          </a:p>
          <a:p>
            <a:pPr lvl="3"/>
            <a:r>
              <a:rPr lang="en-US" dirty="0" smtClean="0"/>
              <a:t>Mon 1pm Pacific (1 hour)</a:t>
            </a:r>
          </a:p>
          <a:p>
            <a:pPr lvl="3"/>
            <a:r>
              <a:rPr lang="en-US" dirty="0" smtClean="0"/>
              <a:t>Wed 7am Pacific (2 hour)</a:t>
            </a:r>
          </a:p>
          <a:p>
            <a:pPr lvl="2"/>
            <a:r>
              <a:rPr lang="en-US" dirty="0" smtClean="0"/>
              <a:t>Start WG review Jan 12</a:t>
            </a:r>
          </a:p>
          <a:p>
            <a:r>
              <a:rPr lang="en-US" dirty="0" smtClean="0"/>
              <a:t>Informal WG review of Draft</a:t>
            </a:r>
          </a:p>
          <a:p>
            <a:pPr lvl="1"/>
            <a:r>
              <a:rPr lang="en-US" dirty="0" smtClean="0"/>
              <a:t>Start at or near 12 December</a:t>
            </a:r>
          </a:p>
          <a:p>
            <a:pPr lvl="1"/>
            <a:r>
              <a:rPr lang="en-US" dirty="0" smtClean="0"/>
              <a:t>Comment collection</a:t>
            </a:r>
          </a:p>
          <a:p>
            <a:pPr lvl="1"/>
            <a:r>
              <a:rPr lang="en-US" dirty="0" smtClean="0"/>
              <a:t>Complete by Jan 12 </a:t>
            </a:r>
          </a:p>
          <a:p>
            <a:pPr lvl="1"/>
            <a:r>
              <a:rPr lang="en-US" dirty="0" smtClean="0"/>
              <a:t>Resolve comments in Jan meeting</a:t>
            </a:r>
          </a:p>
          <a:p>
            <a:pPr lvl="1"/>
            <a:r>
              <a:rPr lang="en-US" dirty="0" smtClean="0"/>
              <a:t>Ben and </a:t>
            </a:r>
            <a:r>
              <a:rPr lang="en-US" dirty="0" err="1" smtClean="0"/>
              <a:t>Tuncer</a:t>
            </a:r>
            <a:r>
              <a:rPr lang="en-US" dirty="0" smtClean="0"/>
              <a:t> to coordinate logistics</a:t>
            </a:r>
          </a:p>
          <a:p>
            <a:r>
              <a:rPr lang="en-US" dirty="0" smtClean="0"/>
              <a:t>WG Formal Letter Ballot following Jan</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38758573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 and Schedule</a:t>
            </a:r>
            <a:endParaRPr lang="en-US" dirty="0"/>
          </a:p>
        </p:txBody>
      </p:sp>
      <p:sp>
        <p:nvSpPr>
          <p:cNvPr id="3" name="Content Placeholder 2"/>
          <p:cNvSpPr>
            <a:spLocks noGrp="1"/>
          </p:cNvSpPr>
          <p:nvPr>
            <p:ph idx="1"/>
          </p:nvPr>
        </p:nvSpPr>
        <p:spPr>
          <a:xfrm>
            <a:off x="731520" y="1867750"/>
            <a:ext cx="8288868" cy="5039360"/>
          </a:xfrm>
        </p:spPr>
        <p:txBody>
          <a:bodyPr>
            <a:normAutofit fontScale="85000" lnSpcReduction="20000"/>
          </a:bodyPr>
          <a:lstStyle/>
          <a:p>
            <a:pPr lvl="0"/>
            <a:r>
              <a:rPr lang="en-US" dirty="0"/>
              <a:t>January 2019  TG organization and first technical input, outline for RP content, issue Call for </a:t>
            </a:r>
            <a:r>
              <a:rPr lang="en-US" dirty="0" smtClean="0"/>
              <a:t>Proposals</a:t>
            </a:r>
          </a:p>
          <a:p>
            <a:pPr lvl="0"/>
            <a:r>
              <a:rPr lang="en-US" dirty="0" smtClean="0"/>
              <a:t>March 2019   Review contributions and prepare call for proposals</a:t>
            </a:r>
            <a:endParaRPr lang="en-US" dirty="0"/>
          </a:p>
          <a:p>
            <a:pPr lvl="0"/>
            <a:r>
              <a:rPr lang="en-US" dirty="0" smtClean="0"/>
              <a:t>May 2019   Initial call for proposals</a:t>
            </a:r>
          </a:p>
          <a:p>
            <a:pPr lvl="0"/>
            <a:r>
              <a:rPr lang="en-US" dirty="0"/>
              <a:t>July 2019 Hear technical proposals – start drafting process </a:t>
            </a:r>
          </a:p>
          <a:p>
            <a:pPr lvl="0"/>
            <a:r>
              <a:rPr lang="en-US" dirty="0" smtClean="0"/>
              <a:t>Sept 2019 more proposals, draft development</a:t>
            </a:r>
            <a:endParaRPr lang="en-US" dirty="0"/>
          </a:p>
          <a:p>
            <a:pPr lvl="0"/>
            <a:r>
              <a:rPr lang="en-US" dirty="0" smtClean="0"/>
              <a:t>Nov 2019 Draft Ready for WG </a:t>
            </a:r>
            <a:r>
              <a:rPr lang="en-US" dirty="0" smtClean="0"/>
              <a:t>Informal Review</a:t>
            </a:r>
            <a:endParaRPr lang="en-US" dirty="0" smtClean="0"/>
          </a:p>
          <a:p>
            <a:pPr lvl="0"/>
            <a:r>
              <a:rPr lang="en-US" dirty="0" smtClean="0"/>
              <a:t>Jan 2020  </a:t>
            </a:r>
            <a:r>
              <a:rPr lang="en-US" dirty="0" smtClean="0"/>
              <a:t>Review comment resolution, begin WG ballot</a:t>
            </a:r>
            <a:endParaRPr lang="en-US" dirty="0" smtClean="0"/>
          </a:p>
          <a:p>
            <a:pPr lvl="0"/>
            <a:r>
              <a:rPr lang="en-US" dirty="0" smtClean="0"/>
              <a:t>March 2020 Comment resolution, EC </a:t>
            </a:r>
            <a:r>
              <a:rPr lang="en-US" dirty="0"/>
              <a:t>approval </a:t>
            </a:r>
            <a:r>
              <a:rPr lang="en-US" dirty="0" smtClean="0"/>
              <a:t>(conditional) for </a:t>
            </a:r>
            <a:r>
              <a:rPr lang="en-US" dirty="0" smtClean="0"/>
              <a:t>Standards Association </a:t>
            </a:r>
            <a:r>
              <a:rPr lang="en-US" dirty="0" smtClean="0"/>
              <a:t>Ballot</a:t>
            </a:r>
          </a:p>
          <a:p>
            <a:pPr lvl="0"/>
            <a:r>
              <a:rPr lang="en-US" dirty="0" smtClean="0"/>
              <a:t>April 2020 WG Recirculation(s)</a:t>
            </a:r>
            <a:endParaRPr lang="en-US" dirty="0" smtClean="0"/>
          </a:p>
          <a:p>
            <a:pPr lvl="0"/>
            <a:r>
              <a:rPr lang="en-US" dirty="0" smtClean="0"/>
              <a:t>May </a:t>
            </a:r>
            <a:r>
              <a:rPr lang="en-US" dirty="0"/>
              <a:t>2020 </a:t>
            </a:r>
            <a:r>
              <a:rPr lang="en-US" dirty="0" smtClean="0"/>
              <a:t> Comment resolution, recirculation</a:t>
            </a:r>
          </a:p>
          <a:p>
            <a:pPr lvl="0"/>
            <a:r>
              <a:rPr lang="en-US" dirty="0" smtClean="0"/>
              <a:t>May/June </a:t>
            </a:r>
            <a:r>
              <a:rPr lang="en-US" dirty="0" smtClean="0"/>
              <a:t>SA initial Ballot May </a:t>
            </a:r>
            <a:r>
              <a:rPr lang="en-US" dirty="0" smtClean="0"/>
              <a:t>2020 SA Ballot Comment </a:t>
            </a:r>
            <a:r>
              <a:rPr lang="en-US" dirty="0" smtClean="0"/>
              <a:t>Resolution</a:t>
            </a:r>
          </a:p>
          <a:p>
            <a:pPr lvl="0"/>
            <a:r>
              <a:rPr lang="en-US" dirty="0" smtClean="0"/>
              <a:t>July Comment Resolution, recirculation</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
        <p:nvSpPr>
          <p:cNvPr id="7" name="Right Arrow 6"/>
          <p:cNvSpPr/>
          <p:nvPr/>
        </p:nvSpPr>
        <p:spPr bwMode="auto">
          <a:xfrm rot="21406284">
            <a:off x="64111" y="4587557"/>
            <a:ext cx="567495" cy="53340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201430157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Useful Docs (contributions)</a:t>
            </a:r>
            <a:endParaRPr lang="en-US" dirty="0"/>
          </a:p>
        </p:txBody>
      </p:sp>
      <p:sp>
        <p:nvSpPr>
          <p:cNvPr id="3" name="Content Placeholder 2"/>
          <p:cNvSpPr>
            <a:spLocks noGrp="1"/>
          </p:cNvSpPr>
          <p:nvPr>
            <p:ph idx="1"/>
          </p:nvPr>
        </p:nvSpPr>
        <p:spPr/>
        <p:txBody>
          <a:bodyPr>
            <a:normAutofit fontScale="62500" lnSpcReduction="20000"/>
          </a:bodyPr>
          <a:lstStyle/>
          <a:p>
            <a:pPr marL="0" indent="0">
              <a:buNone/>
            </a:pPr>
            <a:endParaRPr lang="en-US" dirty="0">
              <a:hlinkClick r:id="rId2"/>
            </a:endParaRPr>
          </a:p>
          <a:p>
            <a:r>
              <a:rPr lang="en-US" dirty="0" smtClean="0">
                <a:hlinkClick r:id="rId2"/>
              </a:rPr>
              <a:t>https</a:t>
            </a:r>
            <a:r>
              <a:rPr lang="en-US" dirty="0">
                <a:hlinkClick r:id="rId2"/>
              </a:rPr>
              <a:t>://</a:t>
            </a:r>
            <a:r>
              <a:rPr lang="en-US" dirty="0" smtClean="0">
                <a:hlinkClick r:id="rId2"/>
              </a:rPr>
              <a:t>mentor.ieee.org/802.19/dcn/19/19-19-0071-03-0003-coexistence-methods-for-802-11-and-802-15-4-based-systems-operating-in-the-sub-1-ghz-frequency-bands.docx</a:t>
            </a:r>
            <a:endParaRPr lang="en-US" dirty="0"/>
          </a:p>
          <a:p>
            <a:r>
              <a:rPr lang="en-US" dirty="0">
                <a:hlinkClick r:id="rId3"/>
              </a:rPr>
              <a:t>https://</a:t>
            </a:r>
            <a:r>
              <a:rPr lang="en-US" dirty="0" smtClean="0">
                <a:hlinkClick r:id="rId3"/>
              </a:rPr>
              <a:t>mentor.ieee.org/802.19/dcn/19/19-19-0070-03-0003-impact-of-network-profiles-on-802-11ah-and-802-15-4g-coexistence.pptx</a:t>
            </a:r>
            <a:endParaRPr lang="en-US" dirty="0" smtClean="0"/>
          </a:p>
          <a:p>
            <a:r>
              <a:rPr lang="en-US" dirty="0">
                <a:hlinkClick r:id="rId4"/>
              </a:rPr>
              <a:t>https://</a:t>
            </a:r>
            <a:r>
              <a:rPr lang="en-US" dirty="0" smtClean="0">
                <a:hlinkClick r:id="rId4"/>
              </a:rPr>
              <a:t>mentor.ieee.org/802.19/dcn/19/19-19-0083-00-0003-frequency-diversity-with-802-15-4-sun-fsk.pptx</a:t>
            </a:r>
            <a:endParaRPr lang="en-US" dirty="0" smtClean="0"/>
          </a:p>
          <a:p>
            <a:r>
              <a:rPr lang="en-US" dirty="0">
                <a:hlinkClick r:id="rId5"/>
              </a:rPr>
              <a:t>https://</a:t>
            </a:r>
            <a:r>
              <a:rPr lang="en-US" dirty="0" smtClean="0">
                <a:hlinkClick r:id="rId5"/>
              </a:rPr>
              <a:t>mentor.ieee.org/802.19/dcn/19/19-19-0070-02-0003-impact-of-network-profiles-on-802-11ah-and-802-15-4g-coexistence.pptx</a:t>
            </a:r>
            <a:endParaRPr lang="en-US" dirty="0" smtClean="0"/>
          </a:p>
          <a:p>
            <a:r>
              <a:rPr lang="en-US" dirty="0">
                <a:hlinkClick r:id="rId6"/>
              </a:rPr>
              <a:t>https://</a:t>
            </a:r>
            <a:r>
              <a:rPr lang="en-US" dirty="0" smtClean="0">
                <a:hlinkClick r:id="rId6"/>
              </a:rPr>
              <a:t>mentor.ieee.org/802.19/dcn/19/19-19-0081-00-0003-consideration-of-fairness-index-for-sub-1ghz-coexistence.pptx</a:t>
            </a:r>
            <a:endParaRPr lang="en-US" dirty="0" smtClean="0"/>
          </a:p>
          <a:p>
            <a:r>
              <a:rPr lang="en-US" dirty="0">
                <a:hlinkClick r:id="rId7"/>
              </a:rPr>
              <a:t>https://</a:t>
            </a:r>
            <a:r>
              <a:rPr lang="en-US" dirty="0" smtClean="0">
                <a:hlinkClick r:id="rId7"/>
              </a:rPr>
              <a:t>mentor.ieee.org/802.19/dcn/19/19-19-0080-00-0003-eu-measurements.pptx</a:t>
            </a:r>
            <a:r>
              <a:rPr lang="en-US" dirty="0" smtClean="0"/>
              <a:t> </a:t>
            </a:r>
          </a:p>
          <a:p>
            <a:r>
              <a:rPr lang="en-US" dirty="0" smtClean="0">
                <a:hlinkClick r:id="rId8"/>
              </a:rPr>
              <a:t>https</a:t>
            </a:r>
            <a:r>
              <a:rPr lang="en-US" dirty="0">
                <a:hlinkClick r:id="rId8"/>
              </a:rPr>
              <a:t>://</a:t>
            </a:r>
            <a:r>
              <a:rPr lang="en-US" dirty="0" smtClean="0">
                <a:hlinkClick r:id="rId8"/>
              </a:rPr>
              <a:t>mentor.ieee.org/802.19/dcn/19/19-19-0079-00-0003-802-15-4w-overview-and-status.pptx</a:t>
            </a:r>
            <a:endParaRPr lang="en-US" dirty="0" smtClean="0"/>
          </a:p>
          <a:p>
            <a:r>
              <a:rPr lang="en-US" dirty="0">
                <a:hlinkClick r:id="rId9"/>
              </a:rPr>
              <a:t>https://</a:t>
            </a:r>
            <a:r>
              <a:rPr lang="en-US" dirty="0" smtClean="0">
                <a:hlinkClick r:id="rId9"/>
              </a:rPr>
              <a:t>mentor.ieee.org/802.19/dcn/19/19-19-0076-02-0003-hybrid-csma-ca-for-802-15-4g.pptx</a:t>
            </a:r>
            <a:endParaRPr lang="en-US" dirty="0" smtClean="0"/>
          </a:p>
          <a:p>
            <a:r>
              <a:rPr lang="en-US" dirty="0">
                <a:hlinkClick r:id="rId10"/>
              </a:rPr>
              <a:t>https://</a:t>
            </a:r>
            <a:r>
              <a:rPr lang="en-US" dirty="0" smtClean="0">
                <a:hlinkClick r:id="rId10"/>
              </a:rPr>
              <a:t>mentor.ieee.org/802.19/dcn/19/19-19-0059-03-0003-distributed-coexistence-methods.pptx</a:t>
            </a:r>
            <a:endParaRPr lang="en-US" dirty="0" smtClean="0"/>
          </a:p>
          <a:p>
            <a:endParaRPr lang="en-US" dirty="0" smtClean="0"/>
          </a:p>
          <a:p>
            <a:pPr marL="0" indent="0">
              <a:buNone/>
            </a:pPr>
            <a:endParaRPr lang="en-US" dirty="0"/>
          </a:p>
          <a:p>
            <a:pPr marL="0" indent="0">
              <a:buNone/>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Benjamin Rolfe BCA/MERL</a:t>
            </a:r>
            <a:endParaRPr lang="en-GB" dirty="0"/>
          </a:p>
        </p:txBody>
      </p:sp>
      <p:sp>
        <p:nvSpPr>
          <p:cNvPr id="6" name="Date Placeholder 5"/>
          <p:cNvSpPr>
            <a:spLocks noGrp="1"/>
          </p:cNvSpPr>
          <p:nvPr>
            <p:ph type="dt" idx="15"/>
          </p:nvPr>
        </p:nvSpPr>
        <p:spPr/>
        <p:txBody>
          <a:bodyPr/>
          <a:lstStyle/>
          <a:p>
            <a:r>
              <a:rPr lang="en-US" smtClean="0"/>
              <a:t>November 2019</a:t>
            </a:r>
            <a:endParaRPr lang="en-GB" dirty="0"/>
          </a:p>
        </p:txBody>
      </p:sp>
    </p:spTree>
    <p:extLst>
      <p:ext uri="{BB962C8B-B14F-4D97-AF65-F5344CB8AC3E}">
        <p14:creationId xmlns:p14="http://schemas.microsoft.com/office/powerpoint/2010/main" val="6375435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5287</TotalTime>
  <Words>662</Words>
  <Application>Microsoft Office PowerPoint</Application>
  <PresentationFormat>Custom</PresentationFormat>
  <Paragraphs>162</Paragraphs>
  <Slides>10</Slides>
  <Notes>1</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9" baseType="lpstr">
      <vt:lpstr>Arial Unicode MS</vt:lpstr>
      <vt:lpstr>MS Gothic</vt:lpstr>
      <vt:lpstr>Arial</vt:lpstr>
      <vt:lpstr>Calibri</vt:lpstr>
      <vt:lpstr>Courier New</vt:lpstr>
      <vt:lpstr>Times New Roman</vt:lpstr>
      <vt:lpstr>Wingdings</vt:lpstr>
      <vt:lpstr>Office Theme</vt:lpstr>
      <vt:lpstr>Document</vt:lpstr>
      <vt:lpstr>Sept 2019 Sub 1 GHz Task Group</vt:lpstr>
      <vt:lpstr>PowerPoint Presentation</vt:lpstr>
      <vt:lpstr>Sub-1GHz Coexistence Task Group</vt:lpstr>
      <vt:lpstr>Task Group Organization</vt:lpstr>
      <vt:lpstr>Meeting Goals</vt:lpstr>
      <vt:lpstr>Draft Plan, Nov-Jan</vt:lpstr>
      <vt:lpstr>Next Steps</vt:lpstr>
      <vt:lpstr>Overview and Schedule</vt:lpstr>
      <vt:lpstr>Some Useful Docs (contributions)</vt:lpstr>
      <vt:lpstr>Teleconference Schedule</vt:lpstr>
    </vt:vector>
  </TitlesOfParts>
  <Company>Qualcomm Incorporated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Benjamin Rolfe</cp:lastModifiedBy>
  <cp:revision>232</cp:revision>
  <cp:lastPrinted>2015-01-08T23:35:49Z</cp:lastPrinted>
  <dcterms:created xsi:type="dcterms:W3CDTF">2014-10-30T17:06:39Z</dcterms:created>
  <dcterms:modified xsi:type="dcterms:W3CDTF">2019-11-15T01:01:17Z</dcterms:modified>
</cp:coreProperties>
</file>