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91" r:id="rId3"/>
    <p:sldId id="308" r:id="rId4"/>
    <p:sldId id="293" r:id="rId5"/>
    <p:sldId id="304" r:id="rId6"/>
    <p:sldId id="305" r:id="rId7"/>
    <p:sldId id="294" r:id="rId8"/>
    <p:sldId id="306" r:id="rId9"/>
    <p:sldId id="297" r:id="rId10"/>
    <p:sldId id="299" r:id="rId11"/>
    <p:sldId id="300" r:id="rId12"/>
    <p:sldId id="292" r:id="rId13"/>
    <p:sldId id="301" r:id="rId14"/>
    <p:sldId id="307" r:id="rId15"/>
    <p:sldId id="295" r:id="rId16"/>
    <p:sldId id="298" r:id="rId17"/>
    <p:sldId id="302" r:id="rId18"/>
    <p:sldId id="303" r:id="rId19"/>
    <p:sldId id="296" r:id="rId2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79" d="100"/>
          <a:sy n="79" d="100"/>
        </p:scale>
        <p:origin x="1954"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11/14/2019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November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November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802.19-19/0083r00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November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609600"/>
            <a:ext cx="8290560" cy="1307253"/>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Frequency Diversity with 802.15.4 SUN FSK</a:t>
            </a:r>
            <a:endParaRPr lang="en-GB" sz="36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2019-09-16</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297"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a:t>
            </a:r>
            <a:endParaRPr lang="en-US" dirty="0"/>
          </a:p>
        </p:txBody>
      </p:sp>
      <p:sp>
        <p:nvSpPr>
          <p:cNvPr id="3" name="Content Placeholder 2"/>
          <p:cNvSpPr>
            <a:spLocks noGrp="1"/>
          </p:cNvSpPr>
          <p:nvPr>
            <p:ph idx="1"/>
          </p:nvPr>
        </p:nvSpPr>
        <p:spPr/>
        <p:txBody>
          <a:bodyPr/>
          <a:lstStyle/>
          <a:p>
            <a:r>
              <a:rPr lang="en-US" dirty="0" smtClean="0"/>
              <a:t>Listener directed (listening schedule)</a:t>
            </a:r>
          </a:p>
          <a:p>
            <a:pPr lvl="1"/>
            <a:r>
              <a:rPr lang="en-US" dirty="0" smtClean="0"/>
              <a:t>Each device has a listening schedule –which channel it will  receive on at a given time</a:t>
            </a:r>
          </a:p>
          <a:p>
            <a:pPr lvl="1"/>
            <a:r>
              <a:rPr lang="en-US" dirty="0" smtClean="0"/>
              <a:t>To  transmit, sender learns listening schedule of destination</a:t>
            </a:r>
          </a:p>
          <a:p>
            <a:pPr lvl="1"/>
            <a:r>
              <a:rPr lang="en-US" dirty="0" smtClean="0"/>
              <a:t>Determines  channel at time of desired transmission</a:t>
            </a:r>
          </a:p>
          <a:p>
            <a:r>
              <a:rPr lang="en-US" dirty="0" smtClean="0"/>
              <a:t>Transmitter  directed </a:t>
            </a:r>
          </a:p>
          <a:p>
            <a:pPr lvl="1"/>
            <a:r>
              <a:rPr lang="en-US" dirty="0" smtClean="0"/>
              <a:t>Transmitter has a schedule of which channel it may transmit on at a given time</a:t>
            </a:r>
          </a:p>
          <a:p>
            <a:pPr lvl="1"/>
            <a:r>
              <a:rPr lang="en-US" dirty="0" smtClean="0"/>
              <a:t>To receive, must learn the transmit schedule  of source</a:t>
            </a:r>
          </a:p>
          <a:p>
            <a:pPr lvl="1"/>
            <a:r>
              <a:rPr lang="en-US" dirty="0" smtClean="0"/>
              <a:t>Sets  receive channel according to schedule </a:t>
            </a:r>
          </a:p>
          <a:p>
            <a:r>
              <a:rPr lang="en-US" dirty="0" smtClean="0"/>
              <a:t>Often see both for different uses in the same system</a:t>
            </a:r>
          </a:p>
          <a:p>
            <a:pPr lvl="1"/>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3001247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a:t>
            </a:r>
            <a:endParaRPr lang="en-US" dirty="0"/>
          </a:p>
        </p:txBody>
      </p:sp>
      <p:sp>
        <p:nvSpPr>
          <p:cNvPr id="3" name="Content Placeholder 2"/>
          <p:cNvSpPr>
            <a:spLocks noGrp="1"/>
          </p:cNvSpPr>
          <p:nvPr>
            <p:ph idx="1"/>
          </p:nvPr>
        </p:nvSpPr>
        <p:spPr/>
        <p:txBody>
          <a:bodyPr/>
          <a:lstStyle/>
          <a:p>
            <a:r>
              <a:rPr lang="en-US" dirty="0" smtClean="0"/>
              <a:t>Distributed sequence control</a:t>
            </a:r>
          </a:p>
          <a:p>
            <a:pPr lvl="1"/>
            <a:r>
              <a:rPr lang="en-US" dirty="0" smtClean="0"/>
              <a:t>Device determines it’s sequence and schedule independently</a:t>
            </a:r>
          </a:p>
          <a:p>
            <a:pPr lvl="1"/>
            <a:r>
              <a:rPr lang="en-US" dirty="0" smtClean="0"/>
              <a:t>Peer-wise synchronization instead of global time base</a:t>
            </a:r>
          </a:p>
          <a:p>
            <a:pPr lvl="1"/>
            <a:r>
              <a:rPr lang="en-US" dirty="0" smtClean="0"/>
              <a:t>“learning” about peers can take time (tradeoffs) through advertisement and discovery</a:t>
            </a:r>
          </a:p>
          <a:p>
            <a:r>
              <a:rPr lang="en-US" dirty="0" smtClean="0"/>
              <a:t>Consolidated control</a:t>
            </a:r>
          </a:p>
          <a:p>
            <a:pPr lvl="1"/>
            <a:r>
              <a:rPr lang="en-US" dirty="0" smtClean="0"/>
              <a:t>Nodes share a common schedule</a:t>
            </a:r>
          </a:p>
          <a:p>
            <a:pPr lvl="1"/>
            <a:r>
              <a:rPr lang="en-US" dirty="0" smtClean="0"/>
              <a:t>With global synchronization or “zone-wise” synchronization</a:t>
            </a:r>
          </a:p>
          <a:p>
            <a:pPr lvl="1"/>
            <a:r>
              <a:rPr lang="en-US" dirty="0" smtClean="0"/>
              <a:t>May or may not be allowed by regulations</a:t>
            </a:r>
          </a:p>
          <a:p>
            <a:pPr lvl="1"/>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3514869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Diversity Benefits</a:t>
            </a:r>
            <a:endParaRPr lang="en-US" dirty="0"/>
          </a:p>
        </p:txBody>
      </p:sp>
      <p:sp>
        <p:nvSpPr>
          <p:cNvPr id="3" name="Content Placeholder 2"/>
          <p:cNvSpPr>
            <a:spLocks noGrp="1"/>
          </p:cNvSpPr>
          <p:nvPr>
            <p:ph idx="1"/>
          </p:nvPr>
        </p:nvSpPr>
        <p:spPr/>
        <p:txBody>
          <a:bodyPr/>
          <a:lstStyle/>
          <a:p>
            <a:pPr marL="0" indent="0">
              <a:buNone/>
            </a:pPr>
            <a:r>
              <a:rPr lang="en-US" dirty="0" smtClean="0"/>
              <a:t>Increase reliability</a:t>
            </a:r>
          </a:p>
          <a:p>
            <a:r>
              <a:rPr lang="en-US" dirty="0" smtClean="0"/>
              <a:t>Mitigate interference through collision avoidance</a:t>
            </a:r>
          </a:p>
          <a:p>
            <a:pPr lvl="1"/>
            <a:r>
              <a:rPr lang="en-US" dirty="0" smtClean="0"/>
              <a:t>Improve “luck” by reduced effective loading per channel</a:t>
            </a:r>
          </a:p>
          <a:p>
            <a:pPr lvl="1"/>
            <a:r>
              <a:rPr lang="en-US" dirty="0" smtClean="0"/>
              <a:t>Mitigate frequency selective impairments</a:t>
            </a:r>
          </a:p>
          <a:p>
            <a:pPr lvl="1"/>
            <a:r>
              <a:rPr lang="en-US" dirty="0" smtClean="0"/>
              <a:t>Mitigate frequency specific interference</a:t>
            </a:r>
          </a:p>
          <a:p>
            <a:r>
              <a:rPr lang="en-US" dirty="0" smtClean="0"/>
              <a:t>Randomness is good</a:t>
            </a:r>
          </a:p>
          <a:p>
            <a:pPr lvl="1"/>
            <a:r>
              <a:rPr lang="en-US" dirty="0" smtClean="0"/>
              <a:t>Ideal sequence generates a large number of unique sequences</a:t>
            </a:r>
          </a:p>
          <a:p>
            <a:pPr lvl="1"/>
            <a:r>
              <a:rPr lang="en-US" dirty="0" smtClean="0"/>
              <a:t>Good Randomness in timing avoids unintended synchronization</a:t>
            </a:r>
          </a:p>
          <a:p>
            <a:pPr lvl="2"/>
            <a:endParaRPr lang="en-US" dirty="0" smtClean="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3919069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Access</a:t>
            </a:r>
            <a:endParaRPr lang="en-US" dirty="0"/>
          </a:p>
        </p:txBody>
      </p:sp>
      <p:sp>
        <p:nvSpPr>
          <p:cNvPr id="3" name="Content Placeholder 2"/>
          <p:cNvSpPr>
            <a:spLocks noGrp="1"/>
          </p:cNvSpPr>
          <p:nvPr>
            <p:ph idx="1"/>
          </p:nvPr>
        </p:nvSpPr>
        <p:spPr/>
        <p:txBody>
          <a:bodyPr/>
          <a:lstStyle/>
          <a:p>
            <a:pPr marL="0" indent="0">
              <a:buNone/>
            </a:pPr>
            <a:r>
              <a:rPr lang="en-US" dirty="0" smtClean="0"/>
              <a:t>Can use CSMA-CA, ALOHA, hybrid techniques</a:t>
            </a:r>
          </a:p>
          <a:p>
            <a:r>
              <a:rPr lang="en-US" dirty="0" smtClean="0"/>
              <a:t>With low effective channel expectation, ALOHA often selected</a:t>
            </a:r>
          </a:p>
          <a:p>
            <a:r>
              <a:rPr lang="en-US" dirty="0" smtClean="0"/>
              <a:t>With higher channel load CSMA-CA can improve performance</a:t>
            </a:r>
          </a:p>
          <a:p>
            <a:pPr lvl="1"/>
            <a:r>
              <a:rPr lang="en-US" dirty="0" smtClean="0"/>
              <a:t>If  some channels are more  likely to exceed ALOHA threshold, such as when transmission channel is not random and/or when multiple nodes share transmission schedules</a:t>
            </a:r>
          </a:p>
          <a:p>
            <a:pPr lvl="1"/>
            <a:r>
              <a:rPr lang="en-US" dirty="0" smtClean="0"/>
              <a:t>E. g. when multiple transmitters expected to target the same channel/time</a:t>
            </a:r>
          </a:p>
          <a:p>
            <a:r>
              <a:rPr lang="en-US" dirty="0" smtClean="0"/>
              <a:t>Benefits of frequency diversity either way</a:t>
            </a:r>
          </a:p>
          <a:p>
            <a:pPr lvl="1"/>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348720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811955"/>
            <a:ext cx="8288868" cy="944794"/>
          </a:xfrm>
        </p:spPr>
        <p:txBody>
          <a:bodyPr>
            <a:normAutofit fontScale="90000"/>
          </a:bodyPr>
          <a:lstStyle/>
          <a:p>
            <a:r>
              <a:rPr lang="en-US" dirty="0"/>
              <a:t>C</a:t>
            </a:r>
            <a:r>
              <a:rPr lang="en-US" dirty="0" smtClean="0"/>
              <a:t>lassic </a:t>
            </a:r>
            <a:r>
              <a:rPr lang="en-US" dirty="0"/>
              <a:t>ALOHA </a:t>
            </a:r>
            <a:r>
              <a:rPr lang="en-US" dirty="0" smtClean="0"/>
              <a:t>curve: successful occupancy </a:t>
            </a:r>
            <a:r>
              <a:rPr lang="en-US" dirty="0"/>
              <a:t>vs attempted </a:t>
            </a:r>
            <a:r>
              <a:rPr lang="en-US" dirty="0" smtClean="0"/>
              <a:t>occupancy</a:t>
            </a:r>
            <a:endParaRPr lang="en-US" dirty="0"/>
          </a:p>
        </p:txBody>
      </p:sp>
      <p:pic>
        <p:nvPicPr>
          <p:cNvPr id="7" name="Content Placeholder 6"/>
          <p:cNvPicPr>
            <a:picLocks noGrp="1" noChangeAspect="1"/>
          </p:cNvPicPr>
          <p:nvPr>
            <p:ph idx="1"/>
          </p:nvPr>
        </p:nvPicPr>
        <p:blipFill>
          <a:blip r:embed="rId2"/>
          <a:stretch>
            <a:fillRect/>
          </a:stretch>
        </p:blipFill>
        <p:spPr>
          <a:xfrm>
            <a:off x="1981200" y="1779658"/>
            <a:ext cx="5791200" cy="5146907"/>
          </a:xfrm>
          <a:prstGeom prst="rect">
            <a:avLst/>
          </a:prstGeom>
        </p:spPr>
      </p:pic>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2453294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24600" y="1452827"/>
            <a:ext cx="3320627" cy="4490773"/>
          </a:xfrm>
        </p:spPr>
        <p:txBody>
          <a:bodyPr>
            <a:normAutofit/>
          </a:bodyPr>
          <a:lstStyle/>
          <a:p>
            <a:pPr marL="0" indent="0">
              <a:buNone/>
            </a:pPr>
            <a:r>
              <a:rPr lang="en-US" dirty="0" smtClean="0"/>
              <a:t>802.15.4 SUN FSK</a:t>
            </a:r>
          </a:p>
          <a:p>
            <a:pPr marL="0" indent="0">
              <a:buNone/>
            </a:pPr>
            <a:r>
              <a:rPr lang="en-US" dirty="0" smtClean="0"/>
              <a:t>902-928MHz band </a:t>
            </a:r>
          </a:p>
          <a:p>
            <a:pPr marL="0" indent="0">
              <a:buNone/>
            </a:pPr>
            <a:r>
              <a:rPr lang="en-US" dirty="0" smtClean="0"/>
              <a:t>10% duty cycle</a:t>
            </a:r>
          </a:p>
          <a:p>
            <a:pPr marL="0" indent="0">
              <a:buNone/>
            </a:pPr>
            <a:r>
              <a:rPr lang="en-US" dirty="0" smtClean="0"/>
              <a:t>500 competing nodes</a:t>
            </a:r>
          </a:p>
          <a:p>
            <a:pPr lvl="1"/>
            <a:r>
              <a:rPr lang="en-US" dirty="0" smtClean="0"/>
              <a:t>Single channel</a:t>
            </a:r>
          </a:p>
          <a:p>
            <a:pPr lvl="1"/>
            <a:r>
              <a:rPr lang="en-US" dirty="0" smtClean="0"/>
              <a:t>64 channels  (150,,200, kbps)</a:t>
            </a:r>
          </a:p>
          <a:p>
            <a:pPr lvl="1"/>
            <a:r>
              <a:rPr lang="en-US" dirty="0" smtClean="0"/>
              <a:t>129 channels (50kbps)</a:t>
            </a:r>
          </a:p>
          <a:p>
            <a:endParaRPr lang="en-US" dirty="0" smtClean="0"/>
          </a:p>
          <a:p>
            <a:pPr lvl="2"/>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pic>
        <p:nvPicPr>
          <p:cNvPr id="7" name="Picture 6"/>
          <p:cNvPicPr>
            <a:picLocks noChangeAspect="1"/>
          </p:cNvPicPr>
          <p:nvPr/>
        </p:nvPicPr>
        <p:blipFill>
          <a:blip r:embed="rId2"/>
          <a:stretch>
            <a:fillRect/>
          </a:stretch>
        </p:blipFill>
        <p:spPr>
          <a:xfrm>
            <a:off x="457200" y="803021"/>
            <a:ext cx="6019800" cy="6056803"/>
          </a:xfrm>
          <a:prstGeom prst="rect">
            <a:avLst/>
          </a:prstGeom>
        </p:spPr>
      </p:pic>
      <p:sp>
        <p:nvSpPr>
          <p:cNvPr id="8" name="Title 7"/>
          <p:cNvSpPr>
            <a:spLocks noGrp="1"/>
          </p:cNvSpPr>
          <p:nvPr>
            <p:ph type="title"/>
          </p:nvPr>
        </p:nvSpPr>
        <p:spPr>
          <a:xfrm>
            <a:off x="6064676" y="731523"/>
            <a:ext cx="2697480" cy="640078"/>
          </a:xfrm>
        </p:spPr>
        <p:txBody>
          <a:bodyPr/>
          <a:lstStyle/>
          <a:p>
            <a:r>
              <a:rPr lang="en-US" dirty="0" smtClean="0"/>
              <a:t>Example:</a:t>
            </a:r>
            <a:endParaRPr lang="en-US" dirty="0"/>
          </a:p>
        </p:txBody>
      </p:sp>
    </p:spTree>
    <p:extLst>
      <p:ext uri="{BB962C8B-B14F-4D97-AF65-F5344CB8AC3E}">
        <p14:creationId xmlns:p14="http://schemas.microsoft.com/office/powerpoint/2010/main" val="3989753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24600" y="1452827"/>
            <a:ext cx="3320627" cy="4109773"/>
          </a:xfrm>
        </p:spPr>
        <p:txBody>
          <a:bodyPr>
            <a:normAutofit/>
          </a:bodyPr>
          <a:lstStyle/>
          <a:p>
            <a:pPr marL="0" indent="0">
              <a:buNone/>
            </a:pPr>
            <a:r>
              <a:rPr lang="en-US" dirty="0" smtClean="0"/>
              <a:t>802.15.4 SUN FSK</a:t>
            </a:r>
          </a:p>
          <a:p>
            <a:pPr marL="0" indent="0">
              <a:buNone/>
            </a:pPr>
            <a:r>
              <a:rPr lang="en-US" dirty="0" smtClean="0"/>
              <a:t>902-928MHz band</a:t>
            </a:r>
          </a:p>
          <a:p>
            <a:pPr marL="0" indent="0">
              <a:buNone/>
            </a:pPr>
            <a:r>
              <a:rPr lang="en-US" dirty="0" smtClean="0"/>
              <a:t>0.2% duty cycle</a:t>
            </a:r>
          </a:p>
          <a:p>
            <a:pPr marL="0" indent="0">
              <a:buNone/>
            </a:pPr>
            <a:r>
              <a:rPr lang="en-US" dirty="0" smtClean="0"/>
              <a:t>5000 competing nodes</a:t>
            </a:r>
          </a:p>
          <a:p>
            <a:pPr lvl="1"/>
            <a:r>
              <a:rPr lang="en-US" dirty="0" smtClean="0"/>
              <a:t>Single channel</a:t>
            </a:r>
          </a:p>
          <a:p>
            <a:pPr lvl="1"/>
            <a:r>
              <a:rPr lang="en-US" dirty="0" smtClean="0"/>
              <a:t>64 channels  (150,200, kbps)</a:t>
            </a:r>
          </a:p>
          <a:p>
            <a:pPr lvl="1"/>
            <a:r>
              <a:rPr lang="en-US" dirty="0" smtClean="0"/>
              <a:t>129 channels (50kbps</a:t>
            </a:r>
          </a:p>
          <a:p>
            <a:endParaRPr lang="en-US" dirty="0" smtClean="0"/>
          </a:p>
          <a:p>
            <a:pPr lvl="2"/>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
        <p:nvSpPr>
          <p:cNvPr id="8" name="Title 7"/>
          <p:cNvSpPr>
            <a:spLocks noGrp="1"/>
          </p:cNvSpPr>
          <p:nvPr>
            <p:ph type="title"/>
          </p:nvPr>
        </p:nvSpPr>
        <p:spPr>
          <a:xfrm>
            <a:off x="6064676" y="731523"/>
            <a:ext cx="2697480" cy="640078"/>
          </a:xfrm>
        </p:spPr>
        <p:txBody>
          <a:bodyPr/>
          <a:lstStyle/>
          <a:p>
            <a:r>
              <a:rPr lang="en-US" dirty="0" smtClean="0"/>
              <a:t>Example:</a:t>
            </a:r>
            <a:endParaRPr lang="en-US" dirty="0"/>
          </a:p>
        </p:txBody>
      </p:sp>
      <p:pic>
        <p:nvPicPr>
          <p:cNvPr id="2" name="Picture 1"/>
          <p:cNvPicPr>
            <a:picLocks noChangeAspect="1"/>
          </p:cNvPicPr>
          <p:nvPr/>
        </p:nvPicPr>
        <p:blipFill>
          <a:blip r:embed="rId2"/>
          <a:stretch>
            <a:fillRect/>
          </a:stretch>
        </p:blipFill>
        <p:spPr>
          <a:xfrm>
            <a:off x="609600" y="731523"/>
            <a:ext cx="5715000" cy="5750128"/>
          </a:xfrm>
          <a:prstGeom prst="rect">
            <a:avLst/>
          </a:prstGeom>
        </p:spPr>
      </p:pic>
    </p:spTree>
    <p:extLst>
      <p:ext uri="{BB962C8B-B14F-4D97-AF65-F5344CB8AC3E}">
        <p14:creationId xmlns:p14="http://schemas.microsoft.com/office/powerpoint/2010/main" val="41812824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24600" y="1452827"/>
            <a:ext cx="3320627" cy="4109773"/>
          </a:xfrm>
        </p:spPr>
        <p:txBody>
          <a:bodyPr>
            <a:normAutofit/>
          </a:bodyPr>
          <a:lstStyle/>
          <a:p>
            <a:pPr marL="0" indent="0">
              <a:buNone/>
            </a:pPr>
            <a:r>
              <a:rPr lang="en-US" dirty="0" smtClean="0"/>
              <a:t>802.15.4 SUN FSK</a:t>
            </a:r>
          </a:p>
          <a:p>
            <a:pPr marL="0" indent="0">
              <a:buNone/>
            </a:pPr>
            <a:r>
              <a:rPr lang="en-US" dirty="0" smtClean="0"/>
              <a:t>902-928MHz band</a:t>
            </a:r>
          </a:p>
          <a:p>
            <a:pPr marL="0" indent="0">
              <a:buNone/>
            </a:pPr>
            <a:r>
              <a:rPr lang="en-US" dirty="0" smtClean="0"/>
              <a:t>0.1% duty cycle</a:t>
            </a:r>
          </a:p>
          <a:p>
            <a:pPr marL="0" indent="0">
              <a:buNone/>
            </a:pPr>
            <a:r>
              <a:rPr lang="en-US" dirty="0" smtClean="0"/>
              <a:t>5000 competing nodes</a:t>
            </a:r>
          </a:p>
          <a:p>
            <a:pPr lvl="1"/>
            <a:r>
              <a:rPr lang="en-US" dirty="0" smtClean="0"/>
              <a:t>Single channel</a:t>
            </a:r>
          </a:p>
          <a:p>
            <a:pPr lvl="1"/>
            <a:r>
              <a:rPr lang="en-US" dirty="0" smtClean="0"/>
              <a:t>64 channels  (150,200, kbps)</a:t>
            </a:r>
          </a:p>
          <a:p>
            <a:pPr lvl="1"/>
            <a:r>
              <a:rPr lang="en-US" dirty="0" smtClean="0"/>
              <a:t>129 channels (50kbps</a:t>
            </a:r>
          </a:p>
          <a:p>
            <a:endParaRPr lang="en-US" dirty="0" smtClean="0"/>
          </a:p>
          <a:p>
            <a:pPr lvl="2"/>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
        <p:nvSpPr>
          <p:cNvPr id="8" name="Title 7"/>
          <p:cNvSpPr>
            <a:spLocks noGrp="1"/>
          </p:cNvSpPr>
          <p:nvPr>
            <p:ph type="title"/>
          </p:nvPr>
        </p:nvSpPr>
        <p:spPr>
          <a:xfrm>
            <a:off x="6064676" y="731523"/>
            <a:ext cx="2697480" cy="640078"/>
          </a:xfrm>
        </p:spPr>
        <p:txBody>
          <a:bodyPr/>
          <a:lstStyle/>
          <a:p>
            <a:r>
              <a:rPr lang="en-US" dirty="0" smtClean="0"/>
              <a:t>Example:</a:t>
            </a:r>
            <a:endParaRPr lang="en-US" dirty="0"/>
          </a:p>
        </p:txBody>
      </p:sp>
      <p:pic>
        <p:nvPicPr>
          <p:cNvPr id="11" name="Picture 10"/>
          <p:cNvPicPr>
            <a:picLocks noChangeAspect="1"/>
          </p:cNvPicPr>
          <p:nvPr/>
        </p:nvPicPr>
        <p:blipFill>
          <a:blip r:embed="rId2"/>
          <a:stretch>
            <a:fillRect/>
          </a:stretch>
        </p:blipFill>
        <p:spPr>
          <a:xfrm>
            <a:off x="274237" y="1025622"/>
            <a:ext cx="5974163" cy="5451378"/>
          </a:xfrm>
          <a:prstGeom prst="rect">
            <a:avLst/>
          </a:prstGeom>
        </p:spPr>
      </p:pic>
    </p:spTree>
    <p:extLst>
      <p:ext uri="{BB962C8B-B14F-4D97-AF65-F5344CB8AC3E}">
        <p14:creationId xmlns:p14="http://schemas.microsoft.com/office/powerpoint/2010/main" val="668462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24600" y="1452827"/>
            <a:ext cx="3320627" cy="4109773"/>
          </a:xfrm>
        </p:spPr>
        <p:txBody>
          <a:bodyPr>
            <a:normAutofit/>
          </a:bodyPr>
          <a:lstStyle/>
          <a:p>
            <a:pPr marL="0" indent="0">
              <a:buNone/>
            </a:pPr>
            <a:r>
              <a:rPr lang="en-US" dirty="0" smtClean="0"/>
              <a:t>802.15.4 SUN FSK</a:t>
            </a:r>
          </a:p>
          <a:p>
            <a:pPr marL="0" indent="0">
              <a:buNone/>
            </a:pPr>
            <a:r>
              <a:rPr lang="en-US" dirty="0" smtClean="0"/>
              <a:t>902-928MHz band</a:t>
            </a:r>
          </a:p>
          <a:p>
            <a:pPr marL="0" indent="0">
              <a:buNone/>
            </a:pPr>
            <a:r>
              <a:rPr lang="en-US" dirty="0"/>
              <a:t>1</a:t>
            </a:r>
            <a:r>
              <a:rPr lang="en-US" dirty="0" smtClean="0"/>
              <a:t>% duty cycle</a:t>
            </a:r>
          </a:p>
          <a:p>
            <a:pPr marL="0" indent="0">
              <a:buNone/>
            </a:pPr>
            <a:r>
              <a:rPr lang="en-US" dirty="0" smtClean="0"/>
              <a:t>500 competing nodes</a:t>
            </a:r>
          </a:p>
          <a:p>
            <a:pPr lvl="1"/>
            <a:r>
              <a:rPr lang="en-US" dirty="0" smtClean="0"/>
              <a:t>Single channel</a:t>
            </a:r>
          </a:p>
          <a:p>
            <a:pPr lvl="1"/>
            <a:r>
              <a:rPr lang="en-US" dirty="0" smtClean="0"/>
              <a:t>64 channels  (150,200, kbps)</a:t>
            </a:r>
          </a:p>
          <a:p>
            <a:pPr lvl="1"/>
            <a:r>
              <a:rPr lang="en-US" dirty="0" smtClean="0"/>
              <a:t>129 channels (50kbps)</a:t>
            </a:r>
          </a:p>
          <a:p>
            <a:endParaRPr lang="en-US" dirty="0" smtClean="0"/>
          </a:p>
          <a:p>
            <a:pPr lvl="2"/>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
        <p:nvSpPr>
          <p:cNvPr id="8" name="Title 7"/>
          <p:cNvSpPr>
            <a:spLocks noGrp="1"/>
          </p:cNvSpPr>
          <p:nvPr>
            <p:ph type="title"/>
          </p:nvPr>
        </p:nvSpPr>
        <p:spPr>
          <a:xfrm>
            <a:off x="6064676" y="731523"/>
            <a:ext cx="2697480" cy="640078"/>
          </a:xfrm>
        </p:spPr>
        <p:txBody>
          <a:bodyPr/>
          <a:lstStyle/>
          <a:p>
            <a:r>
              <a:rPr lang="en-US" dirty="0" smtClean="0"/>
              <a:t>Example:</a:t>
            </a:r>
            <a:endParaRPr lang="en-US" dirty="0"/>
          </a:p>
        </p:txBody>
      </p:sp>
      <p:pic>
        <p:nvPicPr>
          <p:cNvPr id="2" name="Picture 1"/>
          <p:cNvPicPr>
            <a:picLocks noChangeAspect="1"/>
          </p:cNvPicPr>
          <p:nvPr/>
        </p:nvPicPr>
        <p:blipFill>
          <a:blip r:embed="rId2"/>
          <a:stretch>
            <a:fillRect/>
          </a:stretch>
        </p:blipFill>
        <p:spPr>
          <a:xfrm>
            <a:off x="381000" y="929138"/>
            <a:ext cx="5846645" cy="5624062"/>
          </a:xfrm>
          <a:prstGeom prst="rect">
            <a:avLst/>
          </a:prstGeom>
        </p:spPr>
      </p:pic>
    </p:spTree>
    <p:extLst>
      <p:ext uri="{BB962C8B-B14F-4D97-AF65-F5344CB8AC3E}">
        <p14:creationId xmlns:p14="http://schemas.microsoft.com/office/powerpoint/2010/main" val="2651848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8"/>
          </a:xfrm>
        </p:spPr>
        <p:txBody>
          <a:bodyPr>
            <a:normAutofit/>
          </a:bodyPr>
          <a:lstStyle/>
          <a:p>
            <a:r>
              <a:rPr lang="en-US" dirty="0"/>
              <a:t>Channel diversity </a:t>
            </a:r>
            <a:r>
              <a:rPr lang="en-US" dirty="0" smtClean="0"/>
              <a:t>calculations</a:t>
            </a:r>
            <a:endParaRPr lang="en-US" dirty="0"/>
          </a:p>
        </p:txBody>
      </p:sp>
      <p:sp>
        <p:nvSpPr>
          <p:cNvPr id="3" name="Content Placeholder 2"/>
          <p:cNvSpPr>
            <a:spLocks noGrp="1"/>
          </p:cNvSpPr>
          <p:nvPr>
            <p:ph idx="1"/>
          </p:nvPr>
        </p:nvSpPr>
        <p:spPr>
          <a:xfrm>
            <a:off x="731520" y="1532470"/>
            <a:ext cx="8288868" cy="5325530"/>
          </a:xfrm>
        </p:spPr>
        <p:txBody>
          <a:bodyPr>
            <a:normAutofit fontScale="92500" lnSpcReduction="20000"/>
          </a:bodyPr>
          <a:lstStyle/>
          <a:p>
            <a:pPr marL="0" indent="0" algn="ctr">
              <a:buNone/>
            </a:pPr>
            <a:r>
              <a:rPr lang="en-US" dirty="0" smtClean="0"/>
              <a:t>Basic probability </a:t>
            </a:r>
            <a:r>
              <a:rPr lang="en-US" dirty="0"/>
              <a:t>of success per transmission attempt </a:t>
            </a:r>
            <a:endParaRPr lang="en-US" dirty="0" smtClean="0"/>
          </a:p>
          <a:p>
            <a:pPr marL="0" indent="0" algn="ctr">
              <a:buNone/>
            </a:pPr>
            <a:endParaRPr lang="en-US" dirty="0" smtClean="0"/>
          </a:p>
          <a:p>
            <a:pPr marL="0" indent="0">
              <a:buNone/>
            </a:pPr>
            <a:r>
              <a:rPr lang="en-US" dirty="0" smtClean="0"/>
              <a:t>Assumes low duty cycle, pure ALOHA channel access. The </a:t>
            </a:r>
            <a:r>
              <a:rPr lang="en-US" dirty="0"/>
              <a:t>p</a:t>
            </a:r>
            <a:r>
              <a:rPr lang="en-US" dirty="0" smtClean="0"/>
              <a:t>robability of transmission of each node is proportional to the duty cycle.</a:t>
            </a:r>
          </a:p>
          <a:p>
            <a:pPr marL="0" indent="0">
              <a:buNone/>
            </a:pPr>
            <a:r>
              <a:rPr lang="en-US" dirty="0" smtClean="0"/>
              <a:t>Probability </a:t>
            </a:r>
            <a:r>
              <a:rPr lang="en-US" dirty="0"/>
              <a:t>of success per attempt =  </a:t>
            </a:r>
            <a:r>
              <a:rPr lang="en-US" dirty="0" err="1" smtClean="0"/>
              <a:t>px</a:t>
            </a:r>
            <a:r>
              <a:rPr lang="en-US" dirty="0" smtClean="0"/>
              <a:t>/p  where:</a:t>
            </a:r>
          </a:p>
          <a:p>
            <a:pPr marL="0" indent="0">
              <a:buNone/>
            </a:pPr>
            <a:r>
              <a:rPr lang="pt-BR" dirty="0"/>
              <a:t> </a:t>
            </a:r>
            <a:r>
              <a:rPr lang="pt-BR" dirty="0" smtClean="0"/>
              <a:t>px </a:t>
            </a:r>
            <a:r>
              <a:rPr lang="pt-BR" dirty="0"/>
              <a:t>= (p * (1-p)^(2*(n-1)))/p</a:t>
            </a:r>
            <a:r>
              <a:rPr lang="pt-BR" dirty="0" smtClean="0"/>
              <a:t>;</a:t>
            </a:r>
          </a:p>
          <a:p>
            <a:pPr marL="0" indent="0">
              <a:buNone/>
            </a:pPr>
            <a:endParaRPr lang="en-US" dirty="0"/>
          </a:p>
          <a:p>
            <a:pPr marL="0" indent="0">
              <a:buNone/>
            </a:pPr>
            <a:r>
              <a:rPr lang="en-US" dirty="0" smtClean="0"/>
              <a:t>P= P(success </a:t>
            </a:r>
            <a:r>
              <a:rPr lang="en-US" dirty="0"/>
              <a:t>by given node) = </a:t>
            </a:r>
          </a:p>
          <a:p>
            <a:pPr marL="0" indent="0">
              <a:buNone/>
            </a:pPr>
            <a:r>
              <a:rPr lang="en-US" dirty="0" smtClean="0"/>
              <a:t>   P(node </a:t>
            </a:r>
            <a:r>
              <a:rPr lang="en-US" dirty="0"/>
              <a:t>transmits) </a:t>
            </a:r>
            <a:r>
              <a:rPr lang="en-US" dirty="0" smtClean="0"/>
              <a:t> </a:t>
            </a:r>
            <a:r>
              <a:rPr lang="en-US" dirty="0"/>
              <a:t>* P(no other node transmits in [t0-1,t0]</a:t>
            </a:r>
          </a:p>
          <a:p>
            <a:pPr marL="0" indent="0">
              <a:buNone/>
            </a:pPr>
            <a:r>
              <a:rPr lang="en-US" dirty="0" smtClean="0"/>
              <a:t>   * </a:t>
            </a:r>
            <a:r>
              <a:rPr lang="en-US" dirty="0"/>
              <a:t>P(no </a:t>
            </a:r>
            <a:r>
              <a:rPr lang="en-US" dirty="0" err="1"/>
              <a:t>ohter</a:t>
            </a:r>
            <a:r>
              <a:rPr lang="en-US" dirty="0"/>
              <a:t> node transmits in [t0,t0+1] </a:t>
            </a:r>
          </a:p>
          <a:p>
            <a:pPr marL="0" indent="0">
              <a:buNone/>
            </a:pPr>
            <a:r>
              <a:rPr lang="en-US" dirty="0" smtClean="0"/>
              <a:t> = p * (1-p)^(n-1) * (1-p)^(n-1)</a:t>
            </a:r>
          </a:p>
          <a:p>
            <a:pPr marL="0" indent="0">
              <a:buNone/>
            </a:pPr>
            <a:r>
              <a:rPr lang="en-US" dirty="0" smtClean="0"/>
              <a:t> = p * (1-p)^(2*(n-1))</a:t>
            </a:r>
          </a:p>
          <a:p>
            <a:pPr marL="0" indent="0">
              <a:buNone/>
            </a:pPr>
            <a:r>
              <a:rPr lang="en-US" dirty="0" smtClean="0"/>
              <a:t>P(Success </a:t>
            </a:r>
            <a:r>
              <a:rPr lang="en-US" dirty="0"/>
              <a:t>of any N nodes) </a:t>
            </a:r>
            <a:r>
              <a:rPr lang="en-US" dirty="0" smtClean="0"/>
              <a:t>=  </a:t>
            </a:r>
            <a:r>
              <a:rPr lang="en-US" dirty="0"/>
              <a:t>Np * (1-p)^(2*(n-1</a:t>
            </a:r>
            <a:r>
              <a:rPr lang="en-US"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041740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Frequency </a:t>
            </a:r>
            <a:r>
              <a:rPr lang="en-US" dirty="0" smtClean="0"/>
              <a:t>Diversity</a:t>
            </a:r>
            <a:endParaRPr lang="en-US" dirty="0"/>
          </a:p>
        </p:txBody>
      </p:sp>
      <p:sp>
        <p:nvSpPr>
          <p:cNvPr id="3" name="Content Placeholder 2"/>
          <p:cNvSpPr>
            <a:spLocks noGrp="1"/>
          </p:cNvSpPr>
          <p:nvPr>
            <p:ph idx="1"/>
          </p:nvPr>
        </p:nvSpPr>
        <p:spPr>
          <a:xfrm>
            <a:off x="603042" y="2124632"/>
            <a:ext cx="4467014" cy="4548292"/>
          </a:xfrm>
        </p:spPr>
        <p:txBody>
          <a:bodyPr>
            <a:normAutofit/>
          </a:bodyPr>
          <a:lstStyle/>
          <a:p>
            <a:pPr marL="514350" indent="-514350">
              <a:buFont typeface="+mj-lt"/>
              <a:buAutoNum type="arabicPeriod"/>
            </a:pP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
        <p:nvSpPr>
          <p:cNvPr id="7" name="Content Placeholder 2"/>
          <p:cNvSpPr txBox="1">
            <a:spLocks/>
          </p:cNvSpPr>
          <p:nvPr/>
        </p:nvSpPr>
        <p:spPr bwMode="auto">
          <a:xfrm>
            <a:off x="743373" y="2101934"/>
            <a:ext cx="8277016"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56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133">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Font typeface="Arial" panose="020B0604020202020204" pitchFamily="34" charset="0"/>
              <a:buNone/>
            </a:pPr>
            <a:endParaRPr lang="en-US" kern="0" dirty="0"/>
          </a:p>
        </p:txBody>
      </p:sp>
      <p:pic>
        <p:nvPicPr>
          <p:cNvPr id="8" name="Picture 7"/>
          <p:cNvPicPr>
            <a:picLocks noChangeAspect="1"/>
          </p:cNvPicPr>
          <p:nvPr/>
        </p:nvPicPr>
        <p:blipFill>
          <a:blip r:embed="rId2"/>
          <a:stretch>
            <a:fillRect/>
          </a:stretch>
        </p:blipFill>
        <p:spPr>
          <a:xfrm>
            <a:off x="1905000" y="1676400"/>
            <a:ext cx="6019800" cy="5183424"/>
          </a:xfrm>
          <a:prstGeom prst="rect">
            <a:avLst/>
          </a:prstGeom>
        </p:spPr>
      </p:pic>
    </p:spTree>
    <p:extLst>
      <p:ext uri="{BB962C8B-B14F-4D97-AF65-F5344CB8AC3E}">
        <p14:creationId xmlns:p14="http://schemas.microsoft.com/office/powerpoint/2010/main" val="2085373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Diversity is…</a:t>
            </a:r>
            <a:endParaRPr lang="en-US" dirty="0"/>
          </a:p>
        </p:txBody>
      </p:sp>
      <p:sp>
        <p:nvSpPr>
          <p:cNvPr id="3" name="Content Placeholder 2"/>
          <p:cNvSpPr>
            <a:spLocks noGrp="1"/>
          </p:cNvSpPr>
          <p:nvPr>
            <p:ph idx="1"/>
          </p:nvPr>
        </p:nvSpPr>
        <p:spPr>
          <a:xfrm>
            <a:off x="731520" y="1952417"/>
            <a:ext cx="8288868" cy="4829383"/>
          </a:xfrm>
        </p:spPr>
        <p:txBody>
          <a:bodyPr/>
          <a:lstStyle/>
          <a:p>
            <a:pPr marL="0" indent="0">
              <a:buNone/>
            </a:pPr>
            <a:r>
              <a:rPr lang="en-US" dirty="0" smtClean="0"/>
              <a:t>A good thing</a:t>
            </a:r>
          </a:p>
          <a:p>
            <a:r>
              <a:rPr lang="en-US" dirty="0" smtClean="0"/>
              <a:t>As a coexistence mechanism</a:t>
            </a:r>
          </a:p>
          <a:p>
            <a:r>
              <a:rPr lang="en-US" dirty="0" smtClean="0"/>
              <a:t>As a reliability enhancing mechanism</a:t>
            </a:r>
          </a:p>
          <a:p>
            <a:pPr marL="0" indent="0">
              <a:buNone/>
            </a:pPr>
            <a:r>
              <a:rPr lang="en-US" dirty="0" smtClean="0"/>
              <a:t>Popular</a:t>
            </a:r>
          </a:p>
          <a:p>
            <a:r>
              <a:rPr lang="en-US" dirty="0" smtClean="0"/>
              <a:t>Commonly used with 802.15.4 SUN FSK (15.4g) PHYs and other PHYs</a:t>
            </a:r>
          </a:p>
          <a:p>
            <a:endParaRPr lang="en-US" dirty="0" smtClean="0"/>
          </a:p>
          <a:p>
            <a:pPr marL="487693" lvl="1" indent="0">
              <a:buNone/>
            </a:pPr>
            <a:r>
              <a:rPr lang="en-US" b="1" dirty="0" smtClean="0"/>
              <a:t>Various kinds but we will talk (mostly) about spreading information  across multiple well defined frequency channels in some time varying pattern (</a:t>
            </a:r>
            <a:r>
              <a:rPr lang="en-US" b="1" smtClean="0"/>
              <a:t>aka hopping). </a:t>
            </a:r>
            <a:endParaRPr lang="en-US" b="1" dirty="0" smtClean="0"/>
          </a:p>
          <a:p>
            <a:pPr marL="0" indent="0">
              <a:buNone/>
            </a:pPr>
            <a:r>
              <a:rPr lang="en-US" dirty="0"/>
              <a:t> </a:t>
            </a:r>
            <a:endParaRPr lang="en-US" dirty="0" smtClean="0"/>
          </a:p>
          <a:p>
            <a:pPr lvl="1"/>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500701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Hopping Overview</a:t>
            </a:r>
            <a:endParaRPr lang="en-US" dirty="0"/>
          </a:p>
        </p:txBody>
      </p:sp>
      <p:sp>
        <p:nvSpPr>
          <p:cNvPr id="3" name="Content Placeholder 2"/>
          <p:cNvSpPr>
            <a:spLocks noGrp="1"/>
          </p:cNvSpPr>
          <p:nvPr>
            <p:ph idx="1"/>
          </p:nvPr>
        </p:nvSpPr>
        <p:spPr>
          <a:xfrm>
            <a:off x="731520" y="1952417"/>
            <a:ext cx="8288868" cy="4676983"/>
          </a:xfrm>
        </p:spPr>
        <p:txBody>
          <a:bodyPr>
            <a:normAutofit lnSpcReduction="10000"/>
          </a:bodyPr>
          <a:lstStyle/>
          <a:p>
            <a:endParaRPr lang="en-US" dirty="0" smtClean="0"/>
          </a:p>
          <a:p>
            <a:r>
              <a:rPr lang="en-US" dirty="0" smtClean="0"/>
              <a:t>Popular with 802.15.4 SUN FSK use</a:t>
            </a:r>
          </a:p>
          <a:p>
            <a:r>
              <a:rPr lang="en-US" dirty="0" smtClean="0"/>
              <a:t>Primary goal is to improve reliability</a:t>
            </a:r>
          </a:p>
          <a:p>
            <a:pPr lvl="1"/>
            <a:r>
              <a:rPr lang="en-US" dirty="0" smtClean="0"/>
              <a:t>Mitigate interference impacts</a:t>
            </a:r>
          </a:p>
          <a:p>
            <a:pPr lvl="1"/>
            <a:r>
              <a:rPr lang="en-US" dirty="0" smtClean="0"/>
              <a:t>Adapt to environment</a:t>
            </a:r>
          </a:p>
          <a:p>
            <a:r>
              <a:rPr lang="en-US" dirty="0" smtClean="0"/>
              <a:t>Tradeoffs between reliability and latency</a:t>
            </a:r>
          </a:p>
          <a:p>
            <a:pPr lvl="1"/>
            <a:r>
              <a:rPr lang="en-US" dirty="0" smtClean="0"/>
              <a:t>Can add significant latency depending on implementation choices</a:t>
            </a:r>
          </a:p>
          <a:p>
            <a:pPr lvl="1"/>
            <a:r>
              <a:rPr lang="en-US" dirty="0" smtClean="0"/>
              <a:t>Popular in low data volume applications </a:t>
            </a:r>
          </a:p>
          <a:p>
            <a:r>
              <a:rPr lang="en-US" dirty="0" smtClean="0"/>
              <a:t>More channels == more benefits</a:t>
            </a:r>
          </a:p>
          <a:p>
            <a:pPr lvl="1"/>
            <a:r>
              <a:rPr lang="en-US" dirty="0" smtClean="0"/>
              <a:t>SUN FSK relatively narrow channels </a:t>
            </a:r>
          </a:p>
          <a:p>
            <a:pPr lvl="1"/>
            <a:r>
              <a:rPr lang="en-US" dirty="0" smtClean="0"/>
              <a:t>More popular where there are more channels</a:t>
            </a:r>
          </a:p>
          <a:p>
            <a:pPr lvl="1"/>
            <a:r>
              <a:rPr lang="en-US" dirty="0" smtClean="0"/>
              <a:t>“enough” channels can be a few MHz</a:t>
            </a:r>
          </a:p>
          <a:p>
            <a:pPr marL="0" indent="0">
              <a:buNone/>
            </a:pPr>
            <a:endParaRPr lang="en-US" dirty="0" smtClean="0"/>
          </a:p>
          <a:p>
            <a:pPr lvl="2"/>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4278990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8"/>
          </a:xfrm>
        </p:spPr>
        <p:txBody>
          <a:bodyPr/>
          <a:lstStyle/>
          <a:p>
            <a:r>
              <a:rPr lang="en-US" dirty="0" smtClean="0"/>
              <a:t>Impact of a few channels</a:t>
            </a:r>
            <a:endParaRPr lang="en-US" dirty="0"/>
          </a:p>
        </p:txBody>
      </p:sp>
      <p:pic>
        <p:nvPicPr>
          <p:cNvPr id="7" name="Content Placeholder 6"/>
          <p:cNvPicPr>
            <a:picLocks noGrp="1" noChangeAspect="1"/>
          </p:cNvPicPr>
          <p:nvPr>
            <p:ph idx="1"/>
          </p:nvPr>
        </p:nvPicPr>
        <p:blipFill>
          <a:blip r:embed="rId2"/>
          <a:stretch>
            <a:fillRect/>
          </a:stretch>
        </p:blipFill>
        <p:spPr>
          <a:xfrm>
            <a:off x="533400" y="1371600"/>
            <a:ext cx="5818984" cy="5444609"/>
          </a:xfrm>
          <a:prstGeom prst="rect">
            <a:avLst/>
          </a:prstGeom>
        </p:spPr>
      </p:pic>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
        <p:nvSpPr>
          <p:cNvPr id="8" name="Content Placeholder 2"/>
          <p:cNvSpPr txBox="1">
            <a:spLocks/>
          </p:cNvSpPr>
          <p:nvPr/>
        </p:nvSpPr>
        <p:spPr bwMode="auto">
          <a:xfrm>
            <a:off x="6352384" y="1800417"/>
            <a:ext cx="3320627" cy="501579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56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133">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Font typeface="Arial" panose="020B0604020202020204" pitchFamily="34" charset="0"/>
              <a:buNone/>
            </a:pPr>
            <a:r>
              <a:rPr lang="en-US" kern="0" dirty="0" smtClean="0"/>
              <a:t>1% duty cycle</a:t>
            </a:r>
          </a:p>
          <a:p>
            <a:pPr marL="0" indent="0">
              <a:buFont typeface="Arial" panose="020B0604020202020204" pitchFamily="34" charset="0"/>
              <a:buNone/>
            </a:pPr>
            <a:r>
              <a:rPr lang="en-US" kern="0" dirty="0" smtClean="0"/>
              <a:t>500 competing nodes</a:t>
            </a:r>
          </a:p>
          <a:p>
            <a:pPr lvl="1"/>
            <a:r>
              <a:rPr lang="en-US" kern="0" dirty="0" smtClean="0"/>
              <a:t>Single channel</a:t>
            </a:r>
          </a:p>
          <a:p>
            <a:pPr lvl="1"/>
            <a:r>
              <a:rPr lang="en-US" kern="0" dirty="0" smtClean="0"/>
              <a:t>10 channels</a:t>
            </a:r>
          </a:p>
          <a:p>
            <a:pPr lvl="1"/>
            <a:r>
              <a:rPr lang="en-US" kern="0" dirty="0" smtClean="0"/>
              <a:t>16 channels (50kbps)</a:t>
            </a:r>
          </a:p>
          <a:p>
            <a:pPr marL="0" indent="0">
              <a:buNone/>
            </a:pPr>
            <a:endParaRPr lang="en-US" kern="0" dirty="0" smtClean="0"/>
          </a:p>
          <a:p>
            <a:pPr marL="0" indent="0">
              <a:buNone/>
            </a:pPr>
            <a:r>
              <a:rPr lang="en-US" kern="0" dirty="0" smtClean="0"/>
              <a:t>More is better but a few is still better than one (a lot better)</a:t>
            </a:r>
          </a:p>
          <a:p>
            <a:pPr lvl="2"/>
            <a:endParaRPr lang="en-US" sz="1800" kern="0" dirty="0"/>
          </a:p>
        </p:txBody>
      </p:sp>
    </p:spTree>
    <p:extLst>
      <p:ext uri="{BB962C8B-B14F-4D97-AF65-F5344CB8AC3E}">
        <p14:creationId xmlns:p14="http://schemas.microsoft.com/office/powerpoint/2010/main" val="3902284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24600" y="1910027"/>
            <a:ext cx="3320627" cy="4109773"/>
          </a:xfrm>
        </p:spPr>
        <p:txBody>
          <a:bodyPr>
            <a:normAutofit/>
          </a:bodyPr>
          <a:lstStyle/>
          <a:p>
            <a:pPr marL="0" indent="0">
              <a:buNone/>
            </a:pPr>
            <a:r>
              <a:rPr lang="en-US" dirty="0" smtClean="0"/>
              <a:t>802.15.4 SUN FSK</a:t>
            </a:r>
          </a:p>
          <a:p>
            <a:pPr marL="0" indent="0">
              <a:buNone/>
            </a:pPr>
            <a:r>
              <a:rPr lang="en-US" dirty="0" smtClean="0"/>
              <a:t>902-928MHz band</a:t>
            </a:r>
          </a:p>
          <a:p>
            <a:pPr marL="0" indent="0">
              <a:buNone/>
            </a:pPr>
            <a:r>
              <a:rPr lang="en-US" dirty="0"/>
              <a:t>1</a:t>
            </a:r>
            <a:r>
              <a:rPr lang="en-US" dirty="0" smtClean="0"/>
              <a:t>% duty cycle</a:t>
            </a:r>
          </a:p>
          <a:p>
            <a:pPr marL="0" indent="0">
              <a:buNone/>
            </a:pPr>
            <a:r>
              <a:rPr lang="en-US" dirty="0" smtClean="0"/>
              <a:t>500 competing nodes</a:t>
            </a:r>
          </a:p>
          <a:p>
            <a:pPr lvl="1"/>
            <a:r>
              <a:rPr lang="en-US" dirty="0" smtClean="0"/>
              <a:t>Single channel</a:t>
            </a:r>
          </a:p>
          <a:p>
            <a:pPr lvl="1"/>
            <a:r>
              <a:rPr lang="en-US" dirty="0" smtClean="0"/>
              <a:t>64 channels  (150,200, kbps)</a:t>
            </a:r>
          </a:p>
          <a:p>
            <a:pPr lvl="1"/>
            <a:r>
              <a:rPr lang="en-US" dirty="0" smtClean="0"/>
              <a:t>129 channels (50kbps)</a:t>
            </a:r>
          </a:p>
          <a:p>
            <a:endParaRPr lang="en-US" dirty="0" smtClean="0"/>
          </a:p>
          <a:p>
            <a:pPr lvl="2"/>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
        <p:nvSpPr>
          <p:cNvPr id="8" name="Title 7"/>
          <p:cNvSpPr>
            <a:spLocks noGrp="1"/>
          </p:cNvSpPr>
          <p:nvPr>
            <p:ph type="title"/>
          </p:nvPr>
        </p:nvSpPr>
        <p:spPr>
          <a:xfrm>
            <a:off x="743373" y="731523"/>
            <a:ext cx="8248227" cy="640078"/>
          </a:xfrm>
        </p:spPr>
        <p:txBody>
          <a:bodyPr>
            <a:normAutofit fontScale="90000"/>
          </a:bodyPr>
          <a:lstStyle/>
          <a:p>
            <a:r>
              <a:rPr lang="en-US" dirty="0" smtClean="0"/>
              <a:t>With typical SUN FSK channelization</a:t>
            </a:r>
            <a:endParaRPr lang="en-US" dirty="0"/>
          </a:p>
        </p:txBody>
      </p:sp>
      <p:pic>
        <p:nvPicPr>
          <p:cNvPr id="2" name="Picture 1"/>
          <p:cNvPicPr>
            <a:picLocks noChangeAspect="1"/>
          </p:cNvPicPr>
          <p:nvPr/>
        </p:nvPicPr>
        <p:blipFill>
          <a:blip r:embed="rId2"/>
          <a:stretch>
            <a:fillRect/>
          </a:stretch>
        </p:blipFill>
        <p:spPr>
          <a:xfrm>
            <a:off x="381000" y="1310138"/>
            <a:ext cx="5846645" cy="5624062"/>
          </a:xfrm>
          <a:prstGeom prst="rect">
            <a:avLst/>
          </a:prstGeom>
        </p:spPr>
      </p:pic>
    </p:spTree>
    <p:extLst>
      <p:ext uri="{BB962C8B-B14F-4D97-AF65-F5344CB8AC3E}">
        <p14:creationId xmlns:p14="http://schemas.microsoft.com/office/powerpoint/2010/main" val="926282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(slow) Hopping </a:t>
            </a:r>
            <a:endParaRPr lang="en-US" dirty="0"/>
          </a:p>
        </p:txBody>
      </p:sp>
      <p:sp>
        <p:nvSpPr>
          <p:cNvPr id="3" name="Content Placeholder 2"/>
          <p:cNvSpPr>
            <a:spLocks noGrp="1"/>
          </p:cNvSpPr>
          <p:nvPr>
            <p:ph idx="1"/>
          </p:nvPr>
        </p:nvSpPr>
        <p:spPr>
          <a:xfrm>
            <a:off x="731520" y="1952417"/>
            <a:ext cx="8288868" cy="4676983"/>
          </a:xfrm>
        </p:spPr>
        <p:txBody>
          <a:bodyPr>
            <a:normAutofit fontScale="92500" lnSpcReduction="10000"/>
          </a:bodyPr>
          <a:lstStyle/>
          <a:p>
            <a:pPr marL="0" indent="0">
              <a:buNone/>
            </a:pPr>
            <a:r>
              <a:rPr lang="en-US" dirty="0" smtClean="0"/>
              <a:t>Some characteristics of popular schemes:</a:t>
            </a:r>
          </a:p>
          <a:p>
            <a:r>
              <a:rPr lang="en-US" dirty="0" smtClean="0"/>
              <a:t>Relatively long loiter time (dwell) on channel</a:t>
            </a:r>
          </a:p>
          <a:p>
            <a:pPr lvl="1"/>
            <a:r>
              <a:rPr lang="en-US" dirty="0" smtClean="0"/>
              <a:t>Full packet or multiple packet transfers per dwell </a:t>
            </a:r>
          </a:p>
          <a:p>
            <a:r>
              <a:rPr lang="en-US" dirty="0" smtClean="0"/>
              <a:t>Fixed dwell duration</a:t>
            </a:r>
          </a:p>
          <a:p>
            <a:pPr lvl="1"/>
            <a:r>
              <a:rPr lang="en-US" dirty="0" smtClean="0"/>
              <a:t>If transmission cannot complete by end of dwell interval, wait for next dwell interval</a:t>
            </a:r>
          </a:p>
          <a:p>
            <a:pPr lvl="1"/>
            <a:r>
              <a:rPr lang="en-US" dirty="0" smtClean="0"/>
              <a:t>Predictable timing</a:t>
            </a:r>
          </a:p>
          <a:p>
            <a:r>
              <a:rPr lang="en-US" dirty="0" smtClean="0"/>
              <a:t>Dynamic dwell duration</a:t>
            </a:r>
          </a:p>
          <a:p>
            <a:pPr lvl="1"/>
            <a:r>
              <a:rPr lang="en-US" dirty="0" smtClean="0"/>
              <a:t>Nominal dwell interval set</a:t>
            </a:r>
          </a:p>
          <a:p>
            <a:pPr lvl="1"/>
            <a:r>
              <a:rPr lang="en-US" dirty="0" smtClean="0"/>
              <a:t>Dwell may extend to complete packet and/or packet-</a:t>
            </a:r>
            <a:r>
              <a:rPr lang="en-US" dirty="0" err="1" smtClean="0"/>
              <a:t>ack</a:t>
            </a:r>
            <a:r>
              <a:rPr lang="en-US" dirty="0" smtClean="0"/>
              <a:t> exchange</a:t>
            </a:r>
          </a:p>
          <a:p>
            <a:r>
              <a:rPr lang="en-US" dirty="0" smtClean="0"/>
              <a:t>Many ways to determine channel sequence</a:t>
            </a:r>
          </a:p>
          <a:p>
            <a:pPr lvl="1"/>
            <a:r>
              <a:rPr lang="en-US" dirty="0" smtClean="0"/>
              <a:t>Some degree of randomness essential (more generally better)</a:t>
            </a:r>
          </a:p>
          <a:p>
            <a:pPr lvl="1"/>
            <a:endParaRPr lang="en-US" dirty="0" smtClean="0"/>
          </a:p>
          <a:p>
            <a:pPr lvl="2"/>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2009997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“Fast” Hopping </a:t>
            </a:r>
            <a:endParaRPr lang="en-US" dirty="0"/>
          </a:p>
        </p:txBody>
      </p:sp>
      <p:sp>
        <p:nvSpPr>
          <p:cNvPr id="3" name="Content Placeholder 2"/>
          <p:cNvSpPr>
            <a:spLocks noGrp="1"/>
          </p:cNvSpPr>
          <p:nvPr>
            <p:ph idx="1"/>
          </p:nvPr>
        </p:nvSpPr>
        <p:spPr>
          <a:xfrm>
            <a:off x="731520" y="1952417"/>
            <a:ext cx="8288868" cy="4676983"/>
          </a:xfrm>
        </p:spPr>
        <p:txBody>
          <a:bodyPr>
            <a:normAutofit fontScale="92500" lnSpcReduction="10000"/>
          </a:bodyPr>
          <a:lstStyle/>
          <a:p>
            <a:r>
              <a:rPr lang="en-US" dirty="0" smtClean="0"/>
              <a:t>Short loiter time (dwell) on channel</a:t>
            </a:r>
          </a:p>
          <a:p>
            <a:pPr lvl="1"/>
            <a:r>
              <a:rPr lang="en-US" dirty="0" smtClean="0"/>
              <a:t>Fragment of a packet transferred per dwell</a:t>
            </a:r>
          </a:p>
          <a:p>
            <a:pPr lvl="1"/>
            <a:r>
              <a:rPr lang="en-US" dirty="0" smtClean="0"/>
              <a:t>Full packet spread over multiple channels</a:t>
            </a:r>
          </a:p>
          <a:p>
            <a:pPr lvl="1"/>
            <a:r>
              <a:rPr lang="en-US" dirty="0" smtClean="0"/>
              <a:t>May combine with coding and spreading (e.g. 15.4w)</a:t>
            </a:r>
          </a:p>
          <a:p>
            <a:r>
              <a:rPr lang="en-US" dirty="0" smtClean="0"/>
              <a:t>Fixed Fragment size and dwell duration</a:t>
            </a:r>
          </a:p>
          <a:p>
            <a:pPr lvl="1"/>
            <a:r>
              <a:rPr lang="en-US" dirty="0" smtClean="0"/>
              <a:t>A fixed number of bits sent per burst on a channel</a:t>
            </a:r>
          </a:p>
          <a:p>
            <a:pPr lvl="1"/>
            <a:r>
              <a:rPr lang="en-US" dirty="0" smtClean="0"/>
              <a:t>Predictable timing</a:t>
            </a:r>
          </a:p>
          <a:p>
            <a:r>
              <a:rPr lang="en-US" dirty="0" smtClean="0"/>
              <a:t>Dynamic fragment size and dwell duration</a:t>
            </a:r>
          </a:p>
          <a:p>
            <a:pPr lvl="1"/>
            <a:r>
              <a:rPr lang="en-US" dirty="0" smtClean="0"/>
              <a:t>Adapted based on channel condition estimates</a:t>
            </a:r>
          </a:p>
          <a:p>
            <a:pPr lvl="1"/>
            <a:r>
              <a:rPr lang="en-US" dirty="0" smtClean="0"/>
              <a:t>Change fragment size and dwell varying by channel, over time, etc.</a:t>
            </a:r>
          </a:p>
          <a:p>
            <a:r>
              <a:rPr lang="en-US" dirty="0" smtClean="0"/>
              <a:t>Many ways to determine channel sequence</a:t>
            </a:r>
          </a:p>
          <a:p>
            <a:pPr lvl="1"/>
            <a:r>
              <a:rPr lang="en-US" dirty="0" smtClean="0"/>
              <a:t>Some degree of randomness essential (more generally better)</a:t>
            </a:r>
          </a:p>
          <a:p>
            <a:pPr lvl="1"/>
            <a:endParaRPr lang="en-US" dirty="0" smtClean="0"/>
          </a:p>
          <a:p>
            <a:pPr lvl="2"/>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522243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Features</a:t>
            </a:r>
            <a:endParaRPr lang="en-US" dirty="0"/>
          </a:p>
        </p:txBody>
      </p:sp>
      <p:sp>
        <p:nvSpPr>
          <p:cNvPr id="3" name="Content Placeholder 2"/>
          <p:cNvSpPr>
            <a:spLocks noGrp="1"/>
          </p:cNvSpPr>
          <p:nvPr>
            <p:ph idx="1"/>
          </p:nvPr>
        </p:nvSpPr>
        <p:spPr/>
        <p:txBody>
          <a:bodyPr/>
          <a:lstStyle/>
          <a:p>
            <a:r>
              <a:rPr lang="en-US" dirty="0" smtClean="0"/>
              <a:t>Pseudo random channel sequences </a:t>
            </a:r>
          </a:p>
          <a:p>
            <a:r>
              <a:rPr lang="en-US" dirty="0"/>
              <a:t>Unique </a:t>
            </a:r>
            <a:r>
              <a:rPr lang="en-US" dirty="0" smtClean="0"/>
              <a:t>sequences per participating  device</a:t>
            </a:r>
            <a:endParaRPr lang="en-US" dirty="0"/>
          </a:p>
          <a:p>
            <a:r>
              <a:rPr lang="en-US" dirty="0" smtClean="0"/>
              <a:t>Designed to achieve balanced distribution across usable channels</a:t>
            </a:r>
          </a:p>
          <a:p>
            <a:r>
              <a:rPr lang="en-US" dirty="0" smtClean="0"/>
              <a:t>May have limits on maximum duty cycle per channel </a:t>
            </a:r>
            <a:endParaRPr lang="en-US" dirty="0"/>
          </a:p>
          <a:p>
            <a:pPr lvl="1"/>
            <a:r>
              <a:rPr lang="en-US" dirty="0" smtClean="0"/>
              <a:t>US FCC 15.247 400ms per within </a:t>
            </a:r>
            <a:r>
              <a:rPr lang="en-US" dirty="0"/>
              <a:t>a 20 second </a:t>
            </a:r>
            <a:r>
              <a:rPr lang="en-US" dirty="0" smtClean="0"/>
              <a:t>period per channel;</a:t>
            </a:r>
          </a:p>
          <a:p>
            <a:pPr lvl="1"/>
            <a:r>
              <a:rPr lang="en-US" dirty="0" smtClean="0"/>
              <a:t>EU duty cycle % capped based on band, power allowed</a:t>
            </a:r>
          </a:p>
          <a:p>
            <a:r>
              <a:rPr lang="en-US" dirty="0" smtClean="0"/>
              <a:t>Ability to avoid “bad” channels (blacklisting)</a:t>
            </a:r>
          </a:p>
          <a:p>
            <a:pPr lvl="1"/>
            <a:r>
              <a:rPr lang="en-US" dirty="0" smtClean="0"/>
              <a:t>Measurement of channel condition e.g. packet failure rates, channel access failure rates, channel sounding</a:t>
            </a:r>
          </a:p>
          <a:p>
            <a:pPr lvl="1"/>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28080394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6942</TotalTime>
  <Words>1182</Words>
  <Application>Microsoft Office PowerPoint</Application>
  <PresentationFormat>Custom</PresentationFormat>
  <Paragraphs>219</Paragraphs>
  <Slides>19</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7" baseType="lpstr">
      <vt:lpstr>Arial Unicode MS</vt:lpstr>
      <vt:lpstr>MS Gothic</vt:lpstr>
      <vt:lpstr>Arial</vt:lpstr>
      <vt:lpstr>Calibri</vt:lpstr>
      <vt:lpstr>Courier New</vt:lpstr>
      <vt:lpstr>Times New Roman</vt:lpstr>
      <vt:lpstr>Office Theme</vt:lpstr>
      <vt:lpstr>Document</vt:lpstr>
      <vt:lpstr>Frequency Diversity with 802.15.4 SUN FSK</vt:lpstr>
      <vt:lpstr>Frequency Diversity</vt:lpstr>
      <vt:lpstr>Diversity is…</vt:lpstr>
      <vt:lpstr>Frequency Hopping Overview</vt:lpstr>
      <vt:lpstr>Impact of a few channels</vt:lpstr>
      <vt:lpstr>With typical SUN FSK channelization</vt:lpstr>
      <vt:lpstr>Channel (slow) Hopping </vt:lpstr>
      <vt:lpstr>“Fast” Hopping </vt:lpstr>
      <vt:lpstr>Typical Features</vt:lpstr>
      <vt:lpstr>Control</vt:lpstr>
      <vt:lpstr>Control</vt:lpstr>
      <vt:lpstr>Channel Diversity Benefits</vt:lpstr>
      <vt:lpstr>Channel Access</vt:lpstr>
      <vt:lpstr>Classic ALOHA curve: successful occupancy vs attempted occupancy</vt:lpstr>
      <vt:lpstr>Example:</vt:lpstr>
      <vt:lpstr>Example:</vt:lpstr>
      <vt:lpstr>Example:</vt:lpstr>
      <vt:lpstr>Example:</vt:lpstr>
      <vt:lpstr>Channel diversity calculations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238</cp:revision>
  <cp:lastPrinted>2015-01-08T23:35:49Z</cp:lastPrinted>
  <dcterms:created xsi:type="dcterms:W3CDTF">2014-10-30T17:06:39Z</dcterms:created>
  <dcterms:modified xsi:type="dcterms:W3CDTF">2019-11-14T21:04:41Z</dcterms:modified>
</cp:coreProperties>
</file>