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315" r:id="rId4"/>
    <p:sldId id="312" r:id="rId5"/>
    <p:sldId id="330" r:id="rId6"/>
    <p:sldId id="314" r:id="rId7"/>
    <p:sldId id="316" r:id="rId8"/>
    <p:sldId id="326" r:id="rId9"/>
    <p:sldId id="327" r:id="rId10"/>
    <p:sldId id="329" r:id="rId11"/>
    <p:sldId id="328" r:id="rId12"/>
    <p:sldId id="325" r:id="rId13"/>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CC"/>
    <a:srgbClr val="FFCCFF"/>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58" autoAdjust="0"/>
    <p:restoredTop sz="94660"/>
  </p:normalViewPr>
  <p:slideViewPr>
    <p:cSldViewPr>
      <p:cViewPr varScale="1">
        <p:scale>
          <a:sx n="82" d="100"/>
          <a:sy n="82" d="100"/>
        </p:scale>
        <p:origin x="1546" y="77"/>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3120" y="48"/>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11/11/2019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76262"/>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903558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741785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da-DK" dirty="0" smtClean="0"/>
              <a:t>Yuki Nagai et al, 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March 2019</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July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da-DK" dirty="0" smtClean="0"/>
              <a:t>Jianlin Guo et al, 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802.19-19/0076r0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1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6.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400" dirty="0" smtClean="0"/>
              <a:t>Hybrid CSMA/CA for 802.15.4g to Achieve Better Coexistence with 802.11ah</a:t>
            </a:r>
            <a:endParaRPr lang="en-GB" sz="2400" dirty="0"/>
          </a:p>
        </p:txBody>
      </p:sp>
      <p:sp>
        <p:nvSpPr>
          <p:cNvPr id="3074" name="Rectangle 2"/>
          <p:cNvSpPr>
            <a:spLocks noGrp="1" noChangeArrowheads="1"/>
          </p:cNvSpPr>
          <p:nvPr>
            <p:ph idx="1"/>
          </p:nvPr>
        </p:nvSpPr>
        <p:spPr>
          <a:xfrm>
            <a:off x="731520" y="1722098"/>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smtClean="0">
                <a:solidFill>
                  <a:schemeClr val="tx1"/>
                </a:solidFill>
              </a:rPr>
              <a:t>Date:</a:t>
            </a:r>
            <a:r>
              <a:rPr lang="en-GB" sz="2133" b="0" dirty="0" smtClean="0">
                <a:solidFill>
                  <a:schemeClr val="tx1"/>
                </a:solidFill>
              </a:rPr>
              <a:t> 2019-11-02</a:t>
            </a:r>
            <a:endParaRPr lang="en-GB" sz="2133" b="0" dirty="0">
              <a:solidFill>
                <a:schemeClr val="tx1"/>
              </a:solidFill>
            </a:endParaRPr>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6" name="Date Placeholder 3"/>
          <p:cNvSpPr>
            <a:spLocks noGrp="1"/>
          </p:cNvSpPr>
          <p:nvPr>
            <p:ph type="dt" idx="15"/>
          </p:nvPr>
        </p:nvSpPr>
        <p:spPr>
          <a:xfrm>
            <a:off x="743373" y="355601"/>
            <a:ext cx="2457015" cy="291254"/>
          </a:xfrm>
        </p:spPr>
        <p:txBody>
          <a:bodyPr/>
          <a:lstStyle/>
          <a:p>
            <a:r>
              <a:rPr lang="en-US" dirty="0" smtClean="0"/>
              <a:t>November 2019</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6245834"/>
              </p:ext>
            </p:extLst>
          </p:nvPr>
        </p:nvGraphicFramePr>
        <p:xfrm>
          <a:off x="554038" y="2578100"/>
          <a:ext cx="8651875" cy="3813175"/>
        </p:xfrm>
        <a:graphic>
          <a:graphicData uri="http://schemas.openxmlformats.org/presentationml/2006/ole">
            <mc:AlternateContent xmlns:mc="http://schemas.openxmlformats.org/markup-compatibility/2006">
              <mc:Choice xmlns:v="urn:schemas-microsoft-com:vml" Requires="v">
                <p:oleObj spid="_x0000_s3375" name="Document" r:id="rId4" imgW="8273167" imgH="3650841" progId="Word.Document.8">
                  <p:embed/>
                </p:oleObj>
              </mc:Choice>
              <mc:Fallback>
                <p:oleObj name="Document" r:id="rId4" imgW="8273167" imgH="3650841" progId="Word.Document.8">
                  <p:embed/>
                  <p:pic>
                    <p:nvPicPr>
                      <p:cNvPr id="0" name="Picture 3"/>
                      <p:cNvPicPr>
                        <a:picLocks noChangeAspect="1" noChangeArrowheads="1"/>
                      </p:cNvPicPr>
                      <p:nvPr/>
                    </p:nvPicPr>
                    <p:blipFill>
                      <a:blip r:embed="rId5"/>
                      <a:srcRect/>
                      <a:stretch>
                        <a:fillRect/>
                      </a:stretch>
                    </p:blipFill>
                    <p:spPr bwMode="auto">
                      <a:xfrm>
                        <a:off x="554038" y="2578100"/>
                        <a:ext cx="8651875" cy="381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2207084"/>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body" idx="1"/>
          </p:nvPr>
        </p:nvSpPr>
        <p:spPr>
          <a:xfrm>
            <a:off x="731520" y="1219200"/>
            <a:ext cx="8501764" cy="5714999"/>
          </a:xfrm>
          <a:ln/>
        </p:spPr>
        <p:txBody>
          <a:bodyPr/>
          <a:lstStyle/>
          <a:p>
            <a:pPr marL="285750" indent="-285750"/>
            <a:r>
              <a:rPr lang="en-US" sz="1800" dirty="0">
                <a:solidFill>
                  <a:schemeClr val="tx1"/>
                </a:solidFill>
              </a:rPr>
              <a:t>Offered load for 802.15.4g node is 400 </a:t>
            </a:r>
            <a:r>
              <a:rPr lang="en-US" sz="1800" dirty="0" smtClean="0">
                <a:solidFill>
                  <a:schemeClr val="tx1"/>
                </a:solidFill>
              </a:rPr>
              <a:t>bps, i.e., 0.4% duty cycle</a:t>
            </a:r>
            <a:endParaRPr lang="en-US" sz="1800" dirty="0">
              <a:solidFill>
                <a:schemeClr val="tx1"/>
              </a:solidFill>
            </a:endParaRPr>
          </a:p>
          <a:p>
            <a:pPr marL="285750" indent="-285750"/>
            <a:r>
              <a:rPr lang="en-US" sz="1800" dirty="0">
                <a:solidFill>
                  <a:schemeClr val="tx1"/>
                </a:solidFill>
              </a:rPr>
              <a:t>Offered load for 802.11ah node is 800 </a:t>
            </a:r>
            <a:r>
              <a:rPr lang="en-US" sz="1800" dirty="0" smtClean="0">
                <a:solidFill>
                  <a:schemeClr val="tx1"/>
                </a:solidFill>
              </a:rPr>
              <a:t>bps, i.e., 0.27% duty cycle</a:t>
            </a:r>
            <a:endParaRPr lang="en-US" sz="1800" dirty="0">
              <a:solidFill>
                <a:schemeClr val="tx1"/>
              </a:solidFill>
            </a:endParaRPr>
          </a:p>
          <a:p>
            <a:pPr>
              <a:spcBef>
                <a:spcPts val="0"/>
              </a:spcBef>
            </a:pPr>
            <a:endParaRPr lang="en-US" sz="1800" dirty="0" smtClean="0"/>
          </a:p>
          <a:p>
            <a:pPr>
              <a:spcBef>
                <a:spcPts val="0"/>
              </a:spcBef>
            </a:pPr>
            <a:endParaRPr lang="en-US" sz="1800" dirty="0"/>
          </a:p>
          <a:p>
            <a:pPr>
              <a:spcBef>
                <a:spcPts val="0"/>
              </a:spcBef>
            </a:pPr>
            <a:endParaRPr lang="en-US" sz="1800" dirty="0" smtClean="0"/>
          </a:p>
          <a:p>
            <a:pPr>
              <a:spcBef>
                <a:spcPts val="0"/>
              </a:spcBef>
            </a:pPr>
            <a:endParaRPr lang="en-US" sz="1800" dirty="0"/>
          </a:p>
          <a:p>
            <a:pPr>
              <a:spcBef>
                <a:spcPts val="0"/>
              </a:spcBef>
            </a:pPr>
            <a:endParaRPr lang="en-US" sz="1800" dirty="0" smtClean="0"/>
          </a:p>
          <a:p>
            <a:pPr>
              <a:spcBef>
                <a:spcPts val="0"/>
              </a:spcBef>
            </a:pPr>
            <a:endParaRPr lang="en-US" sz="1800" dirty="0"/>
          </a:p>
          <a:p>
            <a:pPr>
              <a:spcBef>
                <a:spcPts val="0"/>
              </a:spcBef>
            </a:pPr>
            <a:endParaRPr lang="en-US" sz="1800" dirty="0" smtClean="0"/>
          </a:p>
          <a:p>
            <a:pPr>
              <a:spcBef>
                <a:spcPts val="0"/>
              </a:spcBef>
            </a:pPr>
            <a:endParaRPr lang="en-US" sz="1800" dirty="0"/>
          </a:p>
          <a:p>
            <a:pPr>
              <a:spcBef>
                <a:spcPts val="0"/>
              </a:spcBef>
            </a:pPr>
            <a:endParaRPr lang="en-US" sz="1800" dirty="0" smtClean="0"/>
          </a:p>
          <a:p>
            <a:pPr>
              <a:spcBef>
                <a:spcPts val="0"/>
              </a:spcBef>
            </a:pPr>
            <a:endParaRPr lang="en-US" sz="1800" dirty="0"/>
          </a:p>
          <a:p>
            <a:pPr>
              <a:spcBef>
                <a:spcPts val="0"/>
              </a:spcBef>
            </a:pPr>
            <a:endParaRPr lang="en-US" sz="1800" dirty="0" smtClean="0"/>
          </a:p>
          <a:p>
            <a:pPr>
              <a:spcBef>
                <a:spcPts val="0"/>
              </a:spcBef>
            </a:pPr>
            <a:endParaRPr lang="en-US" sz="1800" dirty="0"/>
          </a:p>
          <a:p>
            <a:pPr>
              <a:spcBef>
                <a:spcPts val="0"/>
              </a:spcBef>
            </a:pPr>
            <a:endParaRPr lang="en-US" sz="1800" dirty="0" smtClean="0"/>
          </a:p>
          <a:p>
            <a:pPr marL="285750" indent="-285750"/>
            <a:r>
              <a:rPr lang="en-US" sz="1800" dirty="0" smtClean="0">
                <a:solidFill>
                  <a:schemeClr val="tx1"/>
                </a:solidFill>
              </a:rPr>
              <a:t>Hybrid </a:t>
            </a:r>
            <a:r>
              <a:rPr lang="en-US" sz="1800" dirty="0">
                <a:solidFill>
                  <a:schemeClr val="tx1"/>
                </a:solidFill>
              </a:rPr>
              <a:t>CSMA/CA improves 802.15.4g packet delivery rate from 86.2% to 90.7%</a:t>
            </a:r>
            <a:endParaRPr lang="en-US" sz="1800" dirty="0"/>
          </a:p>
          <a:p>
            <a:pPr marL="285750" indent="-285750"/>
            <a:r>
              <a:rPr lang="en-US" sz="1800" dirty="0" smtClean="0">
                <a:solidFill>
                  <a:schemeClr val="tx1"/>
                </a:solidFill>
              </a:rPr>
              <a:t>Hybrid CSMA/CA does not degrade 802.11ah packet </a:t>
            </a:r>
            <a:r>
              <a:rPr lang="en-US" sz="1800" dirty="0">
                <a:solidFill>
                  <a:schemeClr val="tx1"/>
                </a:solidFill>
              </a:rPr>
              <a:t>delivery </a:t>
            </a:r>
            <a:r>
              <a:rPr lang="en-US" sz="1800" dirty="0" smtClean="0">
                <a:solidFill>
                  <a:schemeClr val="tx1"/>
                </a:solidFill>
              </a:rPr>
              <a:t>rate</a:t>
            </a:r>
          </a:p>
          <a:p>
            <a:pPr marL="285750" indent="-285750"/>
            <a:r>
              <a:rPr lang="en-US" sz="1800" dirty="0" smtClean="0">
                <a:solidFill>
                  <a:schemeClr val="tx1"/>
                </a:solidFill>
              </a:rPr>
              <a:t>Hybrid CSMA/CA slightly increases 802.15.4g packet latency and 802.11ah </a:t>
            </a:r>
            <a:r>
              <a:rPr lang="en-US" sz="1800" dirty="0">
                <a:solidFill>
                  <a:schemeClr val="tx1"/>
                </a:solidFill>
              </a:rPr>
              <a:t>packet </a:t>
            </a:r>
            <a:r>
              <a:rPr lang="en-US" sz="1800" dirty="0" smtClean="0">
                <a:solidFill>
                  <a:schemeClr val="tx1"/>
                </a:solidFill>
              </a:rPr>
              <a:t>latency</a:t>
            </a:r>
            <a:endParaRPr lang="en-US" sz="1800" dirty="0">
              <a:solidFill>
                <a:schemeClr val="tx1"/>
              </a:solidFill>
            </a:endParaRPr>
          </a:p>
          <a:p>
            <a:pPr marL="0" indent="0">
              <a:spcBef>
                <a:spcPts val="0"/>
              </a:spcBef>
              <a:buNone/>
            </a:pPr>
            <a:endParaRPr lang="en-US" sz="18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1800" dirty="0" smtClean="0">
              <a:latin typeface="+mn-lt"/>
            </a:endParaRPr>
          </a:p>
          <a:p>
            <a:pPr>
              <a:spcBef>
                <a:spcPts val="0"/>
              </a:spcBef>
            </a:pPr>
            <a:endParaRPr lang="en-US" dirty="0" smtClean="0">
              <a:latin typeface="+mn-lt"/>
            </a:endParaRPr>
          </a:p>
          <a:p>
            <a:pPr>
              <a:spcBef>
                <a:spcPts val="0"/>
              </a:spcBef>
            </a:pPr>
            <a:endParaRPr lang="en-US" sz="1200" dirty="0">
              <a:latin typeface="+mn-lt"/>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latin typeface="+mj-lt"/>
              </a:rPr>
              <a:t>50 Node Performance of Hybrid CSMA/CA</a:t>
            </a:r>
            <a:endParaRPr lang="en-US" sz="2400" dirty="0">
              <a:latin typeface="+mj-lt"/>
            </a:endParaRPr>
          </a:p>
        </p:txBody>
      </p:sp>
      <p:sp>
        <p:nvSpPr>
          <p:cNvPr id="22"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8" name="Date Placeholder 3"/>
          <p:cNvSpPr>
            <a:spLocks noGrp="1"/>
          </p:cNvSpPr>
          <p:nvPr>
            <p:ph type="dt" idx="15"/>
          </p:nvPr>
        </p:nvSpPr>
        <p:spPr>
          <a:xfrm>
            <a:off x="743373" y="355601"/>
            <a:ext cx="2457015" cy="291254"/>
          </a:xfrm>
        </p:spPr>
        <p:txBody>
          <a:bodyPr/>
          <a:lstStyle/>
          <a:p>
            <a:r>
              <a:rPr lang="en-US" dirty="0" smtClean="0"/>
              <a:t>November 2019</a:t>
            </a:r>
            <a:endParaRPr lang="en-GB" dirty="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2290" y="2154699"/>
            <a:ext cx="4408748" cy="3306561"/>
          </a:xfrm>
          <a:prstGeom prst="rect">
            <a:avLst/>
          </a:prstGeom>
        </p:spPr>
      </p:pic>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51560" y="2191060"/>
            <a:ext cx="4360267" cy="3270200"/>
          </a:xfrm>
          <a:prstGeom prst="rect">
            <a:avLst/>
          </a:prstGeom>
        </p:spPr>
      </p:pic>
    </p:spTree>
    <p:extLst>
      <p:ext uri="{BB962C8B-B14F-4D97-AF65-F5344CB8AC3E}">
        <p14:creationId xmlns:p14="http://schemas.microsoft.com/office/powerpoint/2010/main" val="4405965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body" idx="1"/>
          </p:nvPr>
        </p:nvSpPr>
        <p:spPr>
          <a:xfrm>
            <a:off x="731520" y="1219200"/>
            <a:ext cx="8501764" cy="5714999"/>
          </a:xfrm>
          <a:ln/>
        </p:spPr>
        <p:txBody>
          <a:bodyPr/>
          <a:lstStyle/>
          <a:p>
            <a:pPr marL="285750" indent="-285750"/>
            <a:r>
              <a:rPr lang="en-US" sz="1800" dirty="0">
                <a:solidFill>
                  <a:schemeClr val="tx1"/>
                </a:solidFill>
              </a:rPr>
              <a:t>Offered load for 802.15.4g node is </a:t>
            </a:r>
            <a:r>
              <a:rPr lang="en-US" sz="1800" dirty="0" smtClean="0">
                <a:solidFill>
                  <a:schemeClr val="tx1"/>
                </a:solidFill>
              </a:rPr>
              <a:t>200 bps, i.e., 0.2% duty cycle</a:t>
            </a:r>
            <a:endParaRPr lang="en-US" sz="1800" dirty="0">
              <a:solidFill>
                <a:schemeClr val="tx1"/>
              </a:solidFill>
            </a:endParaRPr>
          </a:p>
          <a:p>
            <a:pPr marL="285750" indent="-285750"/>
            <a:r>
              <a:rPr lang="en-US" sz="1800" dirty="0">
                <a:solidFill>
                  <a:schemeClr val="tx1"/>
                </a:solidFill>
              </a:rPr>
              <a:t>Offered load for 802.11ah node is </a:t>
            </a:r>
            <a:r>
              <a:rPr lang="en-US" sz="1800" dirty="0" smtClean="0">
                <a:solidFill>
                  <a:schemeClr val="tx1"/>
                </a:solidFill>
              </a:rPr>
              <a:t>400 bps, i.e., 0.13% duty cycle</a:t>
            </a:r>
            <a:endParaRPr lang="en-US" sz="1800" dirty="0">
              <a:solidFill>
                <a:schemeClr val="tx1"/>
              </a:solidFill>
            </a:endParaRPr>
          </a:p>
          <a:p>
            <a:pPr>
              <a:spcBef>
                <a:spcPts val="0"/>
              </a:spcBef>
            </a:pPr>
            <a:endParaRPr lang="en-US" sz="1800" dirty="0" smtClean="0"/>
          </a:p>
          <a:p>
            <a:pPr>
              <a:spcBef>
                <a:spcPts val="0"/>
              </a:spcBef>
            </a:pPr>
            <a:endParaRPr lang="en-US" sz="1800" dirty="0"/>
          </a:p>
          <a:p>
            <a:pPr>
              <a:spcBef>
                <a:spcPts val="0"/>
              </a:spcBef>
            </a:pPr>
            <a:endParaRPr lang="en-US" sz="1800" dirty="0" smtClean="0"/>
          </a:p>
          <a:p>
            <a:pPr>
              <a:spcBef>
                <a:spcPts val="0"/>
              </a:spcBef>
            </a:pPr>
            <a:endParaRPr lang="en-US" sz="1800" dirty="0"/>
          </a:p>
          <a:p>
            <a:pPr>
              <a:spcBef>
                <a:spcPts val="0"/>
              </a:spcBef>
            </a:pPr>
            <a:endParaRPr lang="en-US" sz="1800" dirty="0" smtClean="0"/>
          </a:p>
          <a:p>
            <a:pPr>
              <a:spcBef>
                <a:spcPts val="0"/>
              </a:spcBef>
            </a:pPr>
            <a:endParaRPr lang="en-US" sz="1800" dirty="0"/>
          </a:p>
          <a:p>
            <a:pPr>
              <a:spcBef>
                <a:spcPts val="0"/>
              </a:spcBef>
            </a:pPr>
            <a:endParaRPr lang="en-US" sz="1800" dirty="0" smtClean="0"/>
          </a:p>
          <a:p>
            <a:pPr>
              <a:spcBef>
                <a:spcPts val="0"/>
              </a:spcBef>
            </a:pPr>
            <a:endParaRPr lang="en-US" sz="1800" dirty="0"/>
          </a:p>
          <a:p>
            <a:pPr>
              <a:spcBef>
                <a:spcPts val="0"/>
              </a:spcBef>
            </a:pPr>
            <a:endParaRPr lang="en-US" sz="1800" dirty="0" smtClean="0"/>
          </a:p>
          <a:p>
            <a:pPr>
              <a:spcBef>
                <a:spcPts val="0"/>
              </a:spcBef>
            </a:pPr>
            <a:endParaRPr lang="en-US" sz="1800" dirty="0"/>
          </a:p>
          <a:p>
            <a:pPr>
              <a:spcBef>
                <a:spcPts val="0"/>
              </a:spcBef>
            </a:pPr>
            <a:endParaRPr lang="en-US" sz="1800" dirty="0" smtClean="0"/>
          </a:p>
          <a:p>
            <a:pPr>
              <a:spcBef>
                <a:spcPts val="0"/>
              </a:spcBef>
            </a:pPr>
            <a:endParaRPr lang="en-US" sz="1800" dirty="0"/>
          </a:p>
          <a:p>
            <a:pPr>
              <a:spcBef>
                <a:spcPts val="0"/>
              </a:spcBef>
            </a:pPr>
            <a:endParaRPr lang="en-US" sz="1800" dirty="0" smtClean="0"/>
          </a:p>
          <a:p>
            <a:pPr marL="285750" indent="-285750"/>
            <a:r>
              <a:rPr lang="en-US" sz="1800" dirty="0" smtClean="0">
                <a:solidFill>
                  <a:schemeClr val="tx1"/>
                </a:solidFill>
              </a:rPr>
              <a:t>Hybrid </a:t>
            </a:r>
            <a:r>
              <a:rPr lang="en-US" sz="1800" dirty="0">
                <a:solidFill>
                  <a:schemeClr val="tx1"/>
                </a:solidFill>
              </a:rPr>
              <a:t>CSMA/CA improves 802.15.4g packet delivery rate from </a:t>
            </a:r>
            <a:r>
              <a:rPr lang="en-US" sz="1800" dirty="0" smtClean="0">
                <a:solidFill>
                  <a:schemeClr val="tx1"/>
                </a:solidFill>
              </a:rPr>
              <a:t>85.96% </a:t>
            </a:r>
            <a:r>
              <a:rPr lang="en-US" sz="1800" dirty="0">
                <a:solidFill>
                  <a:schemeClr val="tx1"/>
                </a:solidFill>
              </a:rPr>
              <a:t>to </a:t>
            </a:r>
            <a:r>
              <a:rPr lang="en-US" sz="1800" dirty="0" smtClean="0">
                <a:solidFill>
                  <a:schemeClr val="tx1"/>
                </a:solidFill>
              </a:rPr>
              <a:t>90.29%</a:t>
            </a:r>
            <a:endParaRPr lang="en-US" sz="1800" dirty="0"/>
          </a:p>
          <a:p>
            <a:pPr marL="285750" indent="-285750"/>
            <a:r>
              <a:rPr lang="en-US" sz="1800" dirty="0" smtClean="0">
                <a:solidFill>
                  <a:schemeClr val="tx1"/>
                </a:solidFill>
              </a:rPr>
              <a:t>Hybrid CSMA/CA does not degrade 802.11ah packet </a:t>
            </a:r>
            <a:r>
              <a:rPr lang="en-US" sz="1800" dirty="0">
                <a:solidFill>
                  <a:schemeClr val="tx1"/>
                </a:solidFill>
              </a:rPr>
              <a:t>delivery </a:t>
            </a:r>
            <a:r>
              <a:rPr lang="en-US" sz="1800" dirty="0" smtClean="0">
                <a:solidFill>
                  <a:schemeClr val="tx1"/>
                </a:solidFill>
              </a:rPr>
              <a:t>rate</a:t>
            </a:r>
          </a:p>
          <a:p>
            <a:pPr marL="285750" indent="-285750"/>
            <a:r>
              <a:rPr lang="en-US" sz="1800" dirty="0" smtClean="0">
                <a:solidFill>
                  <a:schemeClr val="tx1"/>
                </a:solidFill>
              </a:rPr>
              <a:t>Hybrid CSMA/CA increases 802.15.4g packet latency</a:t>
            </a:r>
          </a:p>
          <a:p>
            <a:pPr marL="285750" indent="-285750"/>
            <a:r>
              <a:rPr lang="en-US" sz="1800" dirty="0">
                <a:solidFill>
                  <a:schemeClr val="tx1"/>
                </a:solidFill>
              </a:rPr>
              <a:t>Hybrid CSMA/CA </a:t>
            </a:r>
            <a:r>
              <a:rPr lang="en-US" sz="1800" dirty="0" smtClean="0">
                <a:solidFill>
                  <a:schemeClr val="tx1"/>
                </a:solidFill>
              </a:rPr>
              <a:t>decreases </a:t>
            </a:r>
            <a:r>
              <a:rPr lang="en-US" sz="1800" dirty="0">
                <a:solidFill>
                  <a:schemeClr val="tx1"/>
                </a:solidFill>
              </a:rPr>
              <a:t>802.15.4g packet </a:t>
            </a:r>
            <a:r>
              <a:rPr lang="en-US" sz="1800" dirty="0" smtClean="0">
                <a:solidFill>
                  <a:schemeClr val="tx1"/>
                </a:solidFill>
              </a:rPr>
              <a:t>latency</a:t>
            </a:r>
            <a:endParaRPr lang="en-US" sz="1800" dirty="0">
              <a:solidFill>
                <a:schemeClr val="tx1"/>
              </a:solidFill>
            </a:endParaRPr>
          </a:p>
          <a:p>
            <a:pPr marL="0" indent="0">
              <a:spcBef>
                <a:spcPts val="0"/>
              </a:spcBef>
              <a:buNone/>
            </a:pPr>
            <a:endParaRPr lang="en-US" sz="18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2000" dirty="0" smtClean="0">
              <a:latin typeface="+mn-lt"/>
            </a:endParaRPr>
          </a:p>
          <a:p>
            <a:pPr>
              <a:spcBef>
                <a:spcPts val="0"/>
              </a:spcBef>
            </a:pPr>
            <a:endParaRPr lang="en-US" sz="2000" dirty="0">
              <a:latin typeface="+mn-lt"/>
            </a:endParaRPr>
          </a:p>
          <a:p>
            <a:pPr>
              <a:spcBef>
                <a:spcPts val="0"/>
              </a:spcBef>
            </a:pPr>
            <a:endParaRPr lang="en-US" sz="1800" dirty="0" smtClean="0">
              <a:latin typeface="+mn-lt"/>
            </a:endParaRPr>
          </a:p>
          <a:p>
            <a:pPr>
              <a:spcBef>
                <a:spcPts val="0"/>
              </a:spcBef>
            </a:pPr>
            <a:endParaRPr lang="en-US" dirty="0" smtClean="0">
              <a:latin typeface="+mn-lt"/>
            </a:endParaRPr>
          </a:p>
          <a:p>
            <a:pPr>
              <a:spcBef>
                <a:spcPts val="0"/>
              </a:spcBef>
            </a:pPr>
            <a:endParaRPr lang="en-US" sz="1200" dirty="0">
              <a:latin typeface="+mn-lt"/>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latin typeface="+mj-lt"/>
              </a:rPr>
              <a:t>100 Node Performance of Hybrid CSMA/CA</a:t>
            </a:r>
            <a:endParaRPr lang="en-US" sz="2400" dirty="0">
              <a:latin typeface="+mj-lt"/>
            </a:endParaRPr>
          </a:p>
        </p:txBody>
      </p:sp>
      <p:sp>
        <p:nvSpPr>
          <p:cNvPr id="22"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8" name="Date Placeholder 3"/>
          <p:cNvSpPr>
            <a:spLocks noGrp="1"/>
          </p:cNvSpPr>
          <p:nvPr>
            <p:ph type="dt" idx="15"/>
          </p:nvPr>
        </p:nvSpPr>
        <p:spPr>
          <a:xfrm>
            <a:off x="743373" y="355601"/>
            <a:ext cx="2457015" cy="291254"/>
          </a:xfrm>
        </p:spPr>
        <p:txBody>
          <a:bodyPr/>
          <a:lstStyle/>
          <a:p>
            <a:r>
              <a:rPr lang="en-US" dirty="0" smtClean="0"/>
              <a:t>November 2019</a:t>
            </a:r>
            <a:endParaRPr lang="en-GB" dirty="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0080" y="2074169"/>
            <a:ext cx="4300736" cy="3225552"/>
          </a:xfrm>
          <a:prstGeom prst="rect">
            <a:avLst/>
          </a:prstGeom>
        </p:spPr>
      </p:pic>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58765" y="2110222"/>
            <a:ext cx="4263315" cy="3197486"/>
          </a:xfrm>
          <a:prstGeom prst="rect">
            <a:avLst/>
          </a:prstGeom>
        </p:spPr>
      </p:pic>
    </p:spTree>
    <p:extLst>
      <p:ext uri="{BB962C8B-B14F-4D97-AF65-F5344CB8AC3E}">
        <p14:creationId xmlns:p14="http://schemas.microsoft.com/office/powerpoint/2010/main" val="8574181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802.15.4g Hybrid CSMA/CA Simulation Summary </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r>
              <a:rPr lang="en-US" sz="2000" dirty="0" smtClean="0"/>
              <a:t>Hybrid CSMA/CA can improve 802.15.4g reliability without degrading 802.11ah reliability</a:t>
            </a:r>
          </a:p>
          <a:p>
            <a:endParaRPr lang="en-US" sz="2000" dirty="0" smtClean="0"/>
          </a:p>
          <a:p>
            <a:r>
              <a:rPr lang="en-US" sz="2000" dirty="0"/>
              <a:t>Hybrid CSMA/CA </a:t>
            </a:r>
            <a:r>
              <a:rPr lang="en-US" sz="2000" dirty="0" smtClean="0"/>
              <a:t>slightly increases </a:t>
            </a:r>
            <a:r>
              <a:rPr lang="en-US" sz="2000" dirty="0"/>
              <a:t>802.15.4g </a:t>
            </a:r>
            <a:r>
              <a:rPr lang="en-US" sz="2000" dirty="0" smtClean="0"/>
              <a:t>packet latency</a:t>
            </a:r>
            <a:endParaRPr lang="en-US" sz="2000" dirty="0"/>
          </a:p>
          <a:p>
            <a:endParaRPr lang="en-US" sz="2000" dirty="0" smtClean="0"/>
          </a:p>
          <a:p>
            <a:r>
              <a:rPr lang="en-US" sz="2000" dirty="0" smtClean="0"/>
              <a:t>In some cases, Hybrid </a:t>
            </a:r>
            <a:r>
              <a:rPr lang="en-US" sz="2000" dirty="0"/>
              <a:t>CSMA/CA </a:t>
            </a:r>
            <a:r>
              <a:rPr lang="en-US" sz="2000" dirty="0" smtClean="0"/>
              <a:t>can also reduce 802.11ah packet latency</a:t>
            </a:r>
            <a:endParaRPr lang="en-US" sz="18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November 2019</a:t>
            </a:r>
            <a:endParaRPr lang="en-GB" dirty="0"/>
          </a:p>
        </p:txBody>
      </p:sp>
    </p:spTree>
    <p:extLst>
      <p:ext uri="{BB962C8B-B14F-4D97-AF65-F5344CB8AC3E}">
        <p14:creationId xmlns:p14="http://schemas.microsoft.com/office/powerpoint/2010/main" val="17027736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Introduction</a:t>
            </a:r>
            <a:endParaRPr lang="en-GB" dirty="0"/>
          </a:p>
        </p:txBody>
      </p:sp>
      <p:sp>
        <p:nvSpPr>
          <p:cNvPr id="4098" name="Rectangle 2"/>
          <p:cNvSpPr>
            <a:spLocks noGrp="1" noChangeArrowheads="1"/>
          </p:cNvSpPr>
          <p:nvPr>
            <p:ph idx="1"/>
          </p:nvPr>
        </p:nvSpPr>
        <p:spPr>
          <a:xfrm>
            <a:off x="731520" y="1785392"/>
            <a:ext cx="8290560" cy="5121716"/>
          </a:xfrm>
          <a:ln/>
        </p:spPr>
        <p:txBody>
          <a:bodyPr/>
          <a:lstStyle/>
          <a:p>
            <a:r>
              <a:rPr lang="en-US" sz="2000" dirty="0" smtClean="0"/>
              <a:t>802.15.4g was published in 2012</a:t>
            </a:r>
          </a:p>
          <a:p>
            <a:pPr lvl="1"/>
            <a:r>
              <a:rPr lang="en-US" sz="1800" dirty="0" smtClean="0"/>
              <a:t>With </a:t>
            </a:r>
            <a:r>
              <a:rPr lang="en-US" sz="1800" dirty="0"/>
              <a:t>smart utility </a:t>
            </a:r>
            <a:r>
              <a:rPr lang="en-US" sz="1800" dirty="0" smtClean="0"/>
              <a:t>network </a:t>
            </a:r>
            <a:r>
              <a:rPr lang="en-US" sz="1800" dirty="0"/>
              <a:t>(SUN</a:t>
            </a:r>
            <a:r>
              <a:rPr lang="en-US" sz="1800" dirty="0" smtClean="0"/>
              <a:t>) as original application</a:t>
            </a:r>
            <a:endParaRPr lang="en-US" sz="1800" dirty="0"/>
          </a:p>
          <a:p>
            <a:pPr lvl="1"/>
            <a:r>
              <a:rPr lang="en-US" sz="1800" dirty="0" smtClean="0"/>
              <a:t>Designed to work for </a:t>
            </a:r>
            <a:r>
              <a:rPr lang="en-US" sz="1800" dirty="0"/>
              <a:t>homogeneous </a:t>
            </a:r>
            <a:r>
              <a:rPr lang="en-US" sz="1800" dirty="0" smtClean="0"/>
              <a:t>devices </a:t>
            </a:r>
          </a:p>
          <a:p>
            <a:pPr lvl="1"/>
            <a:r>
              <a:rPr lang="en-US" sz="1800" dirty="0" smtClean="0"/>
              <a:t>Using conventional channel access mechanism (CSMA/CA) defined in baseline standard 802.15.4-2011</a:t>
            </a:r>
          </a:p>
          <a:p>
            <a:r>
              <a:rPr lang="en-US" sz="2000" dirty="0" smtClean="0"/>
              <a:t>802.11ah was published in 2016</a:t>
            </a:r>
          </a:p>
          <a:p>
            <a:pPr lvl="1"/>
            <a:r>
              <a:rPr lang="en-US" sz="1800" dirty="0" smtClean="0"/>
              <a:t>Designed for outdoor </a:t>
            </a:r>
            <a:r>
              <a:rPr lang="en-US" sz="1800" dirty="0" err="1" smtClean="0"/>
              <a:t>IoT</a:t>
            </a:r>
            <a:r>
              <a:rPr lang="en-US" sz="1800" dirty="0" smtClean="0"/>
              <a:t> applications</a:t>
            </a:r>
          </a:p>
          <a:p>
            <a:pPr lvl="1"/>
            <a:r>
              <a:rPr lang="en-US" sz="1800" dirty="0" smtClean="0"/>
              <a:t>Considered coexistence with non-802.11 systems</a:t>
            </a:r>
          </a:p>
          <a:p>
            <a:pPr lvl="1"/>
            <a:r>
              <a:rPr lang="en-US" sz="1800" dirty="0" smtClean="0"/>
              <a:t>More aggressive </a:t>
            </a:r>
            <a:r>
              <a:rPr lang="en-US" sz="1800" dirty="0"/>
              <a:t>channel </a:t>
            </a:r>
            <a:r>
              <a:rPr lang="en-US" sz="1800" dirty="0" smtClean="0"/>
              <a:t>access</a:t>
            </a:r>
            <a:endParaRPr lang="en-US" sz="1200" dirty="0" smtClean="0"/>
          </a:p>
          <a:p>
            <a:r>
              <a:rPr lang="en-US" sz="2000" dirty="0" smtClean="0"/>
              <a:t>To compete with 802.11ah, 802.15.4g CSMA/CA needs to be enhanced</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000" dirty="0" smtClean="0">
                <a:solidFill>
                  <a:schemeClr val="tx1"/>
                </a:solidFill>
              </a:rPr>
              <a:t>This document proposes hybrid CSMA/CA for 802.15.4g to achieve better coexistence with 802.11ah</a:t>
            </a:r>
            <a:endParaRPr lang="en-GB" sz="2000" dirty="0">
              <a:solidFill>
                <a:schemeClr val="tx1"/>
              </a:solidFill>
            </a:endParaRPr>
          </a:p>
          <a:p>
            <a:pPr lvl="1"/>
            <a:r>
              <a:rPr lang="en-US" sz="1800" dirty="0" smtClean="0"/>
              <a:t>Goal is to improve 802.15.4g performance without degrading 802.11ah performance</a:t>
            </a:r>
          </a:p>
          <a:p>
            <a:r>
              <a:rPr lang="en-US" sz="2000" dirty="0" smtClean="0">
                <a:solidFill>
                  <a:schemeClr val="tx1"/>
                </a:solidFill>
              </a:rPr>
              <a:t>This document focuses on coexistence of 802.15.4g and 802.11ah</a:t>
            </a:r>
            <a:endParaRPr lang="en-GB" sz="20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7"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8" name="Date Placeholder 3"/>
          <p:cNvSpPr>
            <a:spLocks noGrp="1"/>
          </p:cNvSpPr>
          <p:nvPr>
            <p:ph type="dt" idx="15"/>
          </p:nvPr>
        </p:nvSpPr>
        <p:spPr>
          <a:xfrm>
            <a:off x="743373" y="355601"/>
            <a:ext cx="2457015" cy="291254"/>
          </a:xfrm>
        </p:spPr>
        <p:txBody>
          <a:bodyPr/>
          <a:lstStyle/>
          <a:p>
            <a:r>
              <a:rPr lang="en-US" dirty="0" smtClean="0"/>
              <a:t>November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Hybrid CSMA/CA for 802.15.4g</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November 2019</a:t>
            </a:r>
            <a:endParaRPr lang="en-GB" dirty="0"/>
          </a:p>
        </p:txBody>
      </p:sp>
      <p:grpSp>
        <p:nvGrpSpPr>
          <p:cNvPr id="20" name="Group 19"/>
          <p:cNvGrpSpPr/>
          <p:nvPr/>
        </p:nvGrpSpPr>
        <p:grpSpPr>
          <a:xfrm>
            <a:off x="609600" y="1505258"/>
            <a:ext cx="7907776" cy="5284690"/>
            <a:chOff x="609600" y="1116110"/>
            <a:chExt cx="7907776" cy="5284690"/>
          </a:xfrm>
        </p:grpSpPr>
        <p:sp>
          <p:nvSpPr>
            <p:cNvPr id="21" name="TextBox 20"/>
            <p:cNvSpPr txBox="1"/>
            <p:nvPr/>
          </p:nvSpPr>
          <p:spPr>
            <a:xfrm>
              <a:off x="6649600" y="3533775"/>
              <a:ext cx="1867776" cy="461665"/>
            </a:xfrm>
            <a:prstGeom prst="rect">
              <a:avLst/>
            </a:prstGeom>
            <a:noFill/>
          </p:spPr>
          <p:txBody>
            <a:bodyPr wrap="square" rtlCol="0">
              <a:spAutoFit/>
            </a:bodyPr>
            <a:lstStyle/>
            <a:p>
              <a:pPr algn="ctr"/>
              <a:r>
                <a:rPr lang="en-US" sz="1200" b="1" dirty="0" smtClean="0">
                  <a:solidFill>
                    <a:srgbClr val="C00000"/>
                  </a:solidFill>
                </a:rPr>
                <a:t>Dynamic </a:t>
              </a:r>
              <a:r>
                <a:rPr lang="en-US" sz="1200" b="1" dirty="0" err="1" smtClean="0">
                  <a:solidFill>
                    <a:srgbClr val="C00000"/>
                  </a:solidFill>
                </a:rPr>
                <a:t>backoff</a:t>
              </a:r>
              <a:r>
                <a:rPr lang="en-US" sz="1200" b="1" dirty="0" smtClean="0">
                  <a:solidFill>
                    <a:srgbClr val="C00000"/>
                  </a:solidFill>
                </a:rPr>
                <a:t> parameter adjustment</a:t>
              </a:r>
              <a:endParaRPr lang="en-US" sz="1200" b="1" dirty="0">
                <a:solidFill>
                  <a:srgbClr val="C00000"/>
                </a:solidFill>
              </a:endParaRPr>
            </a:p>
          </p:txBody>
        </p:sp>
        <p:sp>
          <p:nvSpPr>
            <p:cNvPr id="22" name="Left Brace 21"/>
            <p:cNvSpPr/>
            <p:nvPr/>
          </p:nvSpPr>
          <p:spPr>
            <a:xfrm>
              <a:off x="1219200" y="1200150"/>
              <a:ext cx="762000" cy="4667250"/>
            </a:xfrm>
            <a:prstGeom prst="leftBrace">
              <a:avLst/>
            </a:prstGeom>
            <a:ln w="19050">
              <a:prstDash val="sysDash"/>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3" name="TextBox 22"/>
            <p:cNvSpPr txBox="1"/>
            <p:nvPr/>
          </p:nvSpPr>
          <p:spPr>
            <a:xfrm>
              <a:off x="609600" y="2632550"/>
              <a:ext cx="677108" cy="2133600"/>
            </a:xfrm>
            <a:prstGeom prst="rect">
              <a:avLst/>
            </a:prstGeom>
            <a:noFill/>
          </p:spPr>
          <p:txBody>
            <a:bodyPr vert="eaVert" wrap="square" rtlCol="0">
              <a:spAutoFit/>
            </a:bodyPr>
            <a:lstStyle/>
            <a:p>
              <a:r>
                <a:rPr lang="en-US" sz="1600" dirty="0" smtClean="0">
                  <a:solidFill>
                    <a:srgbClr val="C00000"/>
                  </a:solidFill>
                </a:rPr>
                <a:t>Immediate channel access capability</a:t>
              </a:r>
              <a:endParaRPr lang="en-US" sz="1600" dirty="0">
                <a:solidFill>
                  <a:srgbClr val="C00000"/>
                </a:solidFill>
              </a:endParaRPr>
            </a:p>
          </p:txBody>
        </p:sp>
        <p:cxnSp>
          <p:nvCxnSpPr>
            <p:cNvPr id="24" name="Straight Arrow Connector 23"/>
            <p:cNvCxnSpPr/>
            <p:nvPr/>
          </p:nvCxnSpPr>
          <p:spPr>
            <a:xfrm flipH="1" flipV="1">
              <a:off x="6781800" y="3175645"/>
              <a:ext cx="609600" cy="358130"/>
            </a:xfrm>
            <a:prstGeom prst="straightConnector1">
              <a:avLst/>
            </a:prstGeom>
            <a:ln w="19050">
              <a:solidFill>
                <a:schemeClr val="tx1"/>
              </a:solidFill>
              <a:prstDash val="sysDash"/>
              <a:tailEnd type="triangle"/>
            </a:ln>
          </p:spPr>
          <p:style>
            <a:lnRef idx="2">
              <a:schemeClr val="accent1"/>
            </a:lnRef>
            <a:fillRef idx="0">
              <a:schemeClr val="accent1"/>
            </a:fillRef>
            <a:effectRef idx="1">
              <a:schemeClr val="accent1"/>
            </a:effectRef>
            <a:fontRef idx="minor">
              <a:schemeClr val="tx1"/>
            </a:fontRef>
          </p:style>
        </p:cxnSp>
        <p:pic>
          <p:nvPicPr>
            <p:cNvPr id="25" name="Picture 24"/>
            <p:cNvPicPr>
              <a:picLocks noChangeAspect="1"/>
            </p:cNvPicPr>
            <p:nvPr/>
          </p:nvPicPr>
          <p:blipFill>
            <a:blip r:embed="rId2"/>
            <a:stretch>
              <a:fillRect/>
            </a:stretch>
          </p:blipFill>
          <p:spPr>
            <a:xfrm>
              <a:off x="1632185" y="1116110"/>
              <a:ext cx="6673615" cy="5284690"/>
            </a:xfrm>
            <a:prstGeom prst="rect">
              <a:avLst/>
            </a:prstGeom>
          </p:spPr>
        </p:pic>
      </p:grpSp>
    </p:spTree>
    <p:extLst>
      <p:ext uri="{BB962C8B-B14F-4D97-AF65-F5344CB8AC3E}">
        <p14:creationId xmlns:p14="http://schemas.microsoft.com/office/powerpoint/2010/main" val="24109325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Key Features in Hybrid CSMA/CA</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497360"/>
            <a:ext cx="8288868" cy="5409748"/>
          </a:xfrm>
        </p:spPr>
        <p:txBody>
          <a:bodyPr/>
          <a:lstStyle/>
          <a:p>
            <a:r>
              <a:rPr lang="en-US" sz="2000" dirty="0" smtClean="0"/>
              <a:t>Immediate channel access capability</a:t>
            </a:r>
          </a:p>
          <a:p>
            <a:pPr lvl="1"/>
            <a:r>
              <a:rPr lang="en-US" sz="1800" dirty="0" smtClean="0"/>
              <a:t>Allows 802.15.4g device to transmit without random </a:t>
            </a:r>
            <a:r>
              <a:rPr lang="en-US" sz="1800" dirty="0" err="1" smtClean="0"/>
              <a:t>backoff</a:t>
            </a:r>
            <a:r>
              <a:rPr lang="en-US" sz="1800" dirty="0" smtClean="0"/>
              <a:t> while severe 802.11ah interference is detected</a:t>
            </a:r>
          </a:p>
          <a:p>
            <a:endParaRPr lang="en-US" sz="800" dirty="0" smtClean="0"/>
          </a:p>
          <a:p>
            <a:r>
              <a:rPr lang="en-US" sz="2000" dirty="0" smtClean="0"/>
              <a:t>Prevent multiple 802.15.4g devices within a neighborhood performing immediate channel access</a:t>
            </a:r>
          </a:p>
          <a:p>
            <a:pPr lvl="1"/>
            <a:r>
              <a:rPr lang="en-US" sz="1600" dirty="0" smtClean="0"/>
              <a:t>Compute an optimal probability for immediate channel access</a:t>
            </a:r>
          </a:p>
          <a:p>
            <a:pPr lvl="1"/>
            <a:r>
              <a:rPr lang="en-US" sz="1600" dirty="0" smtClean="0"/>
              <a:t>Statistically only one 802.15.4g device perform immediate channel access within a neighborhood</a:t>
            </a:r>
            <a:endParaRPr lang="en-US" sz="1600" dirty="0"/>
          </a:p>
          <a:p>
            <a:pPr lvl="1"/>
            <a:endParaRPr lang="en-US" sz="800" dirty="0"/>
          </a:p>
          <a:p>
            <a:r>
              <a:rPr lang="en-US" sz="2000" dirty="0" smtClean="0"/>
              <a:t>Only one CCA operation is required for 802.15.4g device performing immediate channel access</a:t>
            </a:r>
          </a:p>
          <a:p>
            <a:pPr lvl="1"/>
            <a:r>
              <a:rPr lang="en-US" sz="1800" dirty="0" smtClean="0"/>
              <a:t>Allow 802.15.4g device to grab channel as early as possible</a:t>
            </a:r>
          </a:p>
          <a:p>
            <a:pPr lvl="1"/>
            <a:endParaRPr lang="en-US" sz="800" dirty="0"/>
          </a:p>
          <a:p>
            <a:r>
              <a:rPr lang="en-US" sz="2000" dirty="0" smtClean="0"/>
              <a:t>802.15.4g devices that do not perform immediate channel access increase their </a:t>
            </a:r>
            <a:r>
              <a:rPr lang="en-US" sz="2000" dirty="0" err="1" smtClean="0"/>
              <a:t>backoff</a:t>
            </a:r>
            <a:r>
              <a:rPr lang="en-US" sz="2000" dirty="0" smtClean="0"/>
              <a:t> parameters</a:t>
            </a:r>
          </a:p>
          <a:p>
            <a:pPr lvl="1"/>
            <a:r>
              <a:rPr lang="en-US" sz="1600" dirty="0" smtClean="0"/>
              <a:t>Do not interfere with the transmission of the immediate channel access</a:t>
            </a:r>
          </a:p>
          <a:p>
            <a:pPr lvl="1"/>
            <a:r>
              <a:rPr lang="en-US" sz="1600" dirty="0" smtClean="0"/>
              <a:t>Limit 802.11ah channel access delay</a:t>
            </a:r>
            <a:endParaRPr lang="en-US" sz="1400" dirty="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November 2019</a:t>
            </a:r>
            <a:endParaRPr lang="en-GB" dirty="0"/>
          </a:p>
        </p:txBody>
      </p:sp>
    </p:spTree>
    <p:extLst>
      <p:ext uri="{BB962C8B-B14F-4D97-AF65-F5344CB8AC3E}">
        <p14:creationId xmlns:p14="http://schemas.microsoft.com/office/powerpoint/2010/main" val="16257353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Hybrid CSMA/CA Implementation</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497360"/>
            <a:ext cx="8288868" cy="5409748"/>
          </a:xfrm>
        </p:spPr>
        <p:txBody>
          <a:bodyPr/>
          <a:lstStyle/>
          <a:p>
            <a:r>
              <a:rPr lang="en-US" sz="2000" dirty="0" smtClean="0"/>
              <a:t>It is easy to implement 802.15.4g hybrid CSMA/CA</a:t>
            </a:r>
          </a:p>
          <a:p>
            <a:pPr lvl="1"/>
            <a:r>
              <a:rPr lang="en-US" sz="1800" dirty="0" smtClean="0"/>
              <a:t>No protocol modification is needed</a:t>
            </a:r>
          </a:p>
          <a:p>
            <a:pPr lvl="1"/>
            <a:endParaRPr lang="en-US" sz="1600" dirty="0"/>
          </a:p>
          <a:p>
            <a:r>
              <a:rPr lang="en-US" sz="2000" dirty="0" smtClean="0"/>
              <a:t>For device that performs immediate channel access</a:t>
            </a:r>
          </a:p>
          <a:p>
            <a:pPr lvl="1"/>
            <a:r>
              <a:rPr lang="en-US" sz="1800" dirty="0" smtClean="0"/>
              <a:t>Set </a:t>
            </a:r>
            <a:r>
              <a:rPr lang="en-US" sz="1800" dirty="0" err="1" smtClean="0"/>
              <a:t>macMinBE</a:t>
            </a:r>
            <a:r>
              <a:rPr lang="en-US" sz="1800" dirty="0" smtClean="0"/>
              <a:t> = </a:t>
            </a:r>
            <a:r>
              <a:rPr lang="en-US" sz="1800" dirty="0" err="1" smtClean="0"/>
              <a:t>macMaxBE</a:t>
            </a:r>
            <a:r>
              <a:rPr lang="en-US" sz="1800" dirty="0" smtClean="0"/>
              <a:t> = 0</a:t>
            </a:r>
          </a:p>
          <a:p>
            <a:endParaRPr lang="en-US" sz="800" dirty="0" smtClean="0"/>
          </a:p>
          <a:p>
            <a:r>
              <a:rPr lang="en-US" sz="2000" dirty="0" smtClean="0"/>
              <a:t>For devices that do not perform immediate channel access</a:t>
            </a:r>
          </a:p>
          <a:p>
            <a:pPr lvl="1"/>
            <a:r>
              <a:rPr lang="en-US" sz="1800" dirty="0" smtClean="0"/>
              <a:t>Increasing </a:t>
            </a:r>
            <a:r>
              <a:rPr lang="en-US" sz="1800" dirty="0" err="1" smtClean="0"/>
              <a:t>macMinBE</a:t>
            </a:r>
            <a:r>
              <a:rPr lang="en-US" sz="1800" dirty="0" smtClean="0"/>
              <a:t> or</a:t>
            </a:r>
          </a:p>
          <a:p>
            <a:pPr lvl="1"/>
            <a:r>
              <a:rPr lang="en-US" sz="1800" dirty="0" smtClean="0"/>
              <a:t>Increasing </a:t>
            </a:r>
            <a:r>
              <a:rPr lang="en-US" sz="1800" dirty="0" err="1" smtClean="0"/>
              <a:t>macMaxBE</a:t>
            </a:r>
            <a:r>
              <a:rPr lang="en-US" sz="1800" dirty="0" smtClean="0"/>
              <a:t> or</a:t>
            </a:r>
          </a:p>
          <a:p>
            <a:pPr lvl="1"/>
            <a:r>
              <a:rPr lang="en-US" sz="1800" dirty="0" smtClean="0"/>
              <a:t>Increasing both </a:t>
            </a:r>
            <a:r>
              <a:rPr lang="en-US" sz="1800" dirty="0" err="1" smtClean="0"/>
              <a:t>macMinBE</a:t>
            </a:r>
            <a:r>
              <a:rPr lang="en-US" sz="1800" dirty="0" smtClean="0"/>
              <a:t> and </a:t>
            </a:r>
            <a:r>
              <a:rPr lang="en-US" sz="1800" dirty="0" err="1" smtClean="0"/>
              <a:t>macMaxBE</a:t>
            </a:r>
            <a:endParaRPr lang="en-US" sz="18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November 2019</a:t>
            </a:r>
            <a:endParaRPr lang="en-GB" dirty="0"/>
          </a:p>
        </p:txBody>
      </p:sp>
    </p:spTree>
    <p:extLst>
      <p:ext uri="{BB962C8B-B14F-4D97-AF65-F5344CB8AC3E}">
        <p14:creationId xmlns:p14="http://schemas.microsoft.com/office/powerpoint/2010/main" val="13231411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802.11ah Interference Severity</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smtClean="0"/>
              <a:t>Key for hybrid CSMA/CA</a:t>
            </a:r>
            <a:endParaRPr lang="en-US" sz="2000" dirty="0"/>
          </a:p>
          <a:p>
            <a:pPr lvl="1"/>
            <a:r>
              <a:rPr lang="en-US" sz="1800" dirty="0"/>
              <a:t>How </a:t>
            </a:r>
            <a:r>
              <a:rPr lang="en-US" sz="1800" dirty="0" smtClean="0"/>
              <a:t>to </a:t>
            </a:r>
            <a:r>
              <a:rPr lang="en-US" sz="1800" dirty="0"/>
              <a:t>determine the severity of 802.11ah </a:t>
            </a:r>
            <a:r>
              <a:rPr lang="en-US" sz="1800" dirty="0" smtClean="0"/>
              <a:t>interference</a:t>
            </a:r>
            <a:endParaRPr lang="en-US" sz="1800" dirty="0"/>
          </a:p>
          <a:p>
            <a:endParaRPr lang="en-US" sz="1200" dirty="0"/>
          </a:p>
          <a:p>
            <a:r>
              <a:rPr lang="en-US" sz="2000" dirty="0"/>
              <a:t>Problem</a:t>
            </a:r>
          </a:p>
          <a:p>
            <a:pPr lvl="1"/>
            <a:r>
              <a:rPr lang="en-US" sz="1800" dirty="0"/>
              <a:t>802.15.4g device and 802.11ah device can not talk to each other</a:t>
            </a:r>
          </a:p>
          <a:p>
            <a:pPr lvl="2"/>
            <a:r>
              <a:rPr lang="en-US" sz="1600" dirty="0" smtClean="0"/>
              <a:t>No </a:t>
            </a:r>
            <a:r>
              <a:rPr lang="en-US" sz="1600" dirty="0"/>
              <a:t>cooperative coexistence without modification of protocols</a:t>
            </a:r>
          </a:p>
          <a:p>
            <a:pPr lvl="1"/>
            <a:r>
              <a:rPr lang="en-US" sz="1800" dirty="0" smtClean="0"/>
              <a:t>Coexistence coordinator is not always available</a:t>
            </a:r>
            <a:endParaRPr lang="en-US" sz="1800" dirty="0"/>
          </a:p>
          <a:p>
            <a:endParaRPr lang="en-US" sz="1200" dirty="0"/>
          </a:p>
          <a:p>
            <a:r>
              <a:rPr lang="en-US" sz="2000" dirty="0" smtClean="0"/>
              <a:t>This document proposes distributed </a:t>
            </a:r>
            <a:r>
              <a:rPr lang="en-US" sz="2000" dirty="0"/>
              <a:t>self-estimation methods </a:t>
            </a:r>
            <a:r>
              <a:rPr lang="en-US" sz="2000" dirty="0" smtClean="0"/>
              <a:t>for </a:t>
            </a:r>
            <a:r>
              <a:rPr lang="en-US" sz="2000" dirty="0"/>
              <a:t>802.15.4g node to estimate the severity of 802.11ah interference</a:t>
            </a:r>
          </a:p>
          <a:p>
            <a:pPr lvl="1"/>
            <a:r>
              <a:rPr lang="en-US" sz="1800" dirty="0"/>
              <a:t>Method 1</a:t>
            </a:r>
          </a:p>
          <a:p>
            <a:pPr lvl="2"/>
            <a:r>
              <a:rPr lang="en-US" sz="1600" dirty="0" smtClean="0"/>
              <a:t>802.11ah energy detection ratio</a:t>
            </a:r>
          </a:p>
          <a:p>
            <a:pPr lvl="1"/>
            <a:r>
              <a:rPr lang="en-US" sz="1800" dirty="0" smtClean="0"/>
              <a:t>Method </a:t>
            </a:r>
            <a:r>
              <a:rPr lang="en-US" sz="1800" dirty="0"/>
              <a:t>2</a:t>
            </a:r>
          </a:p>
          <a:p>
            <a:pPr lvl="2"/>
            <a:r>
              <a:rPr lang="en-US" sz="1600" dirty="0" smtClean="0"/>
              <a:t>802.15.4g channel </a:t>
            </a:r>
            <a:r>
              <a:rPr lang="en-US" sz="1600" dirty="0"/>
              <a:t>access failure caused by 802.11ah</a:t>
            </a:r>
          </a:p>
          <a:p>
            <a:pPr lvl="1"/>
            <a:r>
              <a:rPr lang="en-US" sz="1800" dirty="0" smtClean="0"/>
              <a:t>Method </a:t>
            </a:r>
            <a:r>
              <a:rPr lang="en-US" sz="1800" dirty="0"/>
              <a:t>3</a:t>
            </a:r>
          </a:p>
          <a:p>
            <a:pPr lvl="2"/>
            <a:r>
              <a:rPr lang="en-US" sz="1600" dirty="0"/>
              <a:t>802.11ah channel occupancy </a:t>
            </a:r>
            <a:r>
              <a:rPr lang="en-US" sz="1600" dirty="0" smtClean="0"/>
              <a:t>probability</a:t>
            </a:r>
            <a:endParaRPr lang="en-US" sz="1600" dirty="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November 2019</a:t>
            </a:r>
            <a:endParaRPr lang="en-GB" dirty="0"/>
          </a:p>
        </p:txBody>
      </p:sp>
    </p:spTree>
    <p:extLst>
      <p:ext uri="{BB962C8B-B14F-4D97-AF65-F5344CB8AC3E}">
        <p14:creationId xmlns:p14="http://schemas.microsoft.com/office/powerpoint/2010/main" val="25977380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802.11ah Energy Detection (ED) Ratio</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mc:AlternateContent xmlns:mc="http://schemas.openxmlformats.org/markup-compatibility/2006" xmlns:a14="http://schemas.microsoft.com/office/drawing/2010/main">
        <mc:Choice Requires="a14">
          <p:sp>
            <p:nvSpPr>
              <p:cNvPr id="8" name="Content Placeholder 2"/>
              <p:cNvSpPr>
                <a:spLocks noGrp="1"/>
              </p:cNvSpPr>
              <p:nvPr>
                <p:ph idx="1"/>
              </p:nvPr>
            </p:nvSpPr>
            <p:spPr>
              <a:xfrm>
                <a:off x="731520" y="1524000"/>
                <a:ext cx="8288868" cy="5383108"/>
              </a:xfrm>
            </p:spPr>
            <p:txBody>
              <a:bodyPr/>
              <a:lstStyle/>
              <a:p>
                <a:pPr marL="342900" marR="0" indent="-342900">
                  <a:spcBef>
                    <a:spcPts val="0"/>
                  </a:spcBef>
                  <a:spcAft>
                    <a:spcPts val="0"/>
                  </a:spcAft>
                  <a:tabLst>
                    <a:tab pos="914400" algn="l"/>
                  </a:tabLst>
                </a:pPr>
                <a:r>
                  <a:rPr lang="en-US" sz="2000" dirty="0" smtClean="0">
                    <a:ea typeface="MS Mincho" panose="02020609040205080304" pitchFamily="49" charset="-128"/>
                    <a:cs typeface="Times New Roman" panose="02020603050405020304" pitchFamily="18" charset="0"/>
                  </a:rPr>
                  <a:t>Using </a:t>
                </a:r>
                <a:r>
                  <a:rPr lang="en-US" sz="2000" dirty="0">
                    <a:ea typeface="MS Mincho" panose="02020609040205080304" pitchFamily="49" charset="-128"/>
                    <a:cs typeface="Times New Roman" panose="02020603050405020304" pitchFamily="18" charset="0"/>
                  </a:rPr>
                  <a:t>energy detection mechanism, an </a:t>
                </a:r>
                <a:r>
                  <a:rPr lang="en-US" sz="2000" dirty="0" smtClean="0">
                    <a:ea typeface="MS Mincho" panose="02020609040205080304" pitchFamily="49" charset="-128"/>
                    <a:cs typeface="Times New Roman" panose="02020603050405020304" pitchFamily="18" charset="0"/>
                  </a:rPr>
                  <a:t>802.15.4g </a:t>
                </a:r>
                <a:r>
                  <a:rPr lang="en-US" sz="2000" dirty="0">
                    <a:ea typeface="MS Mincho" panose="02020609040205080304" pitchFamily="49" charset="-128"/>
                    <a:cs typeface="Times New Roman" panose="02020603050405020304" pitchFamily="18" charset="0"/>
                  </a:rPr>
                  <a:t>device can detect </a:t>
                </a:r>
                <a:r>
                  <a:rPr lang="en-US" sz="2000" dirty="0" smtClean="0">
                    <a:ea typeface="MS Mincho" panose="02020609040205080304" pitchFamily="49" charset="-128"/>
                    <a:cs typeface="Times New Roman" panose="02020603050405020304" pitchFamily="18" charset="0"/>
                  </a:rPr>
                  <a:t>energy </a:t>
                </a:r>
                <a:r>
                  <a:rPr lang="en-US" sz="2000" dirty="0">
                    <a:ea typeface="MS Mincho" panose="02020609040205080304" pitchFamily="49" charset="-128"/>
                    <a:cs typeface="Times New Roman" panose="02020603050405020304" pitchFamily="18" charset="0"/>
                  </a:rPr>
                  <a:t>that is higher than or equal to </a:t>
                </a:r>
                <a:r>
                  <a:rPr lang="en-US" sz="2000" dirty="0" smtClean="0">
                    <a:ea typeface="MS Mincho" panose="02020609040205080304" pitchFamily="49" charset="-128"/>
                    <a:cs typeface="Times New Roman" panose="02020603050405020304" pitchFamily="18" charset="0"/>
                  </a:rPr>
                  <a:t>802.15.4g </a:t>
                </a:r>
                <a:r>
                  <a:rPr lang="en-US" sz="2000" dirty="0">
                    <a:ea typeface="MS Mincho" panose="02020609040205080304" pitchFamily="49" charset="-128"/>
                    <a:cs typeface="Times New Roman" panose="02020603050405020304" pitchFamily="18" charset="0"/>
                  </a:rPr>
                  <a:t>ED </a:t>
                </a:r>
                <a:r>
                  <a:rPr lang="en-US" sz="2000" dirty="0" smtClean="0">
                    <a:ea typeface="MS Mincho" panose="02020609040205080304" pitchFamily="49" charset="-128"/>
                    <a:cs typeface="Times New Roman" panose="02020603050405020304" pitchFamily="18" charset="0"/>
                  </a:rPr>
                  <a:t>threshold </a:t>
                </a:r>
              </a:p>
              <a:p>
                <a:pPr marL="312407" indent="-342900">
                  <a:spcBef>
                    <a:spcPts val="0"/>
                  </a:spcBef>
                  <a:spcAft>
                    <a:spcPts val="0"/>
                  </a:spcAft>
                  <a:tabLst>
                    <a:tab pos="914400" algn="l"/>
                  </a:tabLst>
                </a:pPr>
                <a:endParaRPr lang="en-US" sz="2200" dirty="0" smtClean="0">
                  <a:ea typeface="MS Mincho" panose="02020609040205080304" pitchFamily="49" charset="-128"/>
                  <a:cs typeface="Times New Roman" panose="02020603050405020304" pitchFamily="18" charset="0"/>
                </a:endParaRPr>
              </a:p>
              <a:p>
                <a:pPr marL="312407" indent="-342900">
                  <a:spcBef>
                    <a:spcPts val="0"/>
                  </a:spcBef>
                  <a:spcAft>
                    <a:spcPts val="0"/>
                  </a:spcAft>
                  <a:tabLst>
                    <a:tab pos="914400" algn="l"/>
                  </a:tabLst>
                </a:pPr>
                <a:r>
                  <a:rPr lang="en-US" sz="2200" dirty="0" smtClean="0">
                    <a:ea typeface="MS Mincho" panose="02020609040205080304" pitchFamily="49" charset="-128"/>
                    <a:cs typeface="Times New Roman" panose="02020603050405020304" pitchFamily="18" charset="0"/>
                  </a:rPr>
                  <a:t>Let </a:t>
                </a:r>
                <a:r>
                  <a:rPr lang="en-US" sz="2200" dirty="0" err="1">
                    <a:ea typeface="MS Mincho" panose="02020609040205080304" pitchFamily="49" charset="-128"/>
                    <a:cs typeface="Times New Roman" panose="02020603050405020304" pitchFamily="18" charset="0"/>
                  </a:rPr>
                  <a:t>ED</a:t>
                </a:r>
                <a:r>
                  <a:rPr lang="en-US" sz="2200" baseline="-25000" dirty="0" err="1">
                    <a:effectLst/>
                    <a:ea typeface="MS Mincho" panose="02020609040205080304" pitchFamily="49" charset="-128"/>
                    <a:cs typeface="Times New Roman" panose="02020603050405020304" pitchFamily="18" charset="0"/>
                  </a:rPr>
                  <a:t>total</a:t>
                </a:r>
                <a:r>
                  <a:rPr lang="en-US" sz="2200" dirty="0">
                    <a:effectLst/>
                    <a:ea typeface="MS Mincho" panose="02020609040205080304" pitchFamily="49" charset="-128"/>
                    <a:cs typeface="Times New Roman" panose="02020603050405020304" pitchFamily="18" charset="0"/>
                  </a:rPr>
                  <a:t> be the total number of </a:t>
                </a:r>
                <a:r>
                  <a:rPr lang="en-US" sz="2200" dirty="0" smtClean="0">
                    <a:effectLst/>
                    <a:ea typeface="MS Mincho" panose="02020609040205080304" pitchFamily="49" charset="-128"/>
                    <a:cs typeface="Times New Roman" panose="02020603050405020304" pitchFamily="18" charset="0"/>
                  </a:rPr>
                  <a:t>such detections by an 802.15.4g </a:t>
                </a:r>
                <a:r>
                  <a:rPr lang="en-US" sz="2200" dirty="0">
                    <a:effectLst/>
                    <a:ea typeface="MS Mincho" panose="02020609040205080304" pitchFamily="49" charset="-128"/>
                    <a:cs typeface="Times New Roman" panose="02020603050405020304" pitchFamily="18" charset="0"/>
                  </a:rPr>
                  <a:t>device </a:t>
                </a:r>
                <a:r>
                  <a:rPr lang="en-US" sz="2200" dirty="0" smtClean="0">
                    <a:effectLst/>
                    <a:ea typeface="MS Mincho" panose="02020609040205080304" pitchFamily="49" charset="-128"/>
                    <a:cs typeface="Times New Roman" panose="02020603050405020304" pitchFamily="18" charset="0"/>
                  </a:rPr>
                  <a:t>within </a:t>
                </a:r>
                <a:r>
                  <a:rPr lang="en-US" sz="2200" dirty="0">
                    <a:effectLst/>
                    <a:ea typeface="MS Mincho" panose="02020609040205080304" pitchFamily="49" charset="-128"/>
                    <a:cs typeface="Times New Roman" panose="02020603050405020304" pitchFamily="18" charset="0"/>
                  </a:rPr>
                  <a:t>a time period </a:t>
                </a:r>
                <a:r>
                  <a:rPr lang="en-US" sz="2200" dirty="0" smtClean="0">
                    <a:effectLst/>
                    <a:ea typeface="MS Mincho" panose="02020609040205080304" pitchFamily="49" charset="-128"/>
                    <a:cs typeface="Times New Roman" panose="02020603050405020304" pitchFamily="18" charset="0"/>
                  </a:rPr>
                  <a:t>T</a:t>
                </a:r>
                <a:endParaRPr lang="en-US" sz="2200" dirty="0">
                  <a:ea typeface="MS Mincho" panose="02020609040205080304" pitchFamily="49" charset="-128"/>
                  <a:cs typeface="Times New Roman" panose="02020603050405020304" pitchFamily="18" charset="0"/>
                </a:endParaRPr>
              </a:p>
              <a:p>
                <a:pPr marL="342900" lvl="1" indent="-342900">
                  <a:spcBef>
                    <a:spcPts val="0"/>
                  </a:spcBef>
                  <a:spcAft>
                    <a:spcPts val="0"/>
                  </a:spcAft>
                  <a:tabLst>
                    <a:tab pos="914400" algn="l"/>
                  </a:tabLst>
                </a:pPr>
                <a:endParaRPr lang="en-US" sz="1800" dirty="0" smtClean="0">
                  <a:effectLst/>
                  <a:ea typeface="MS Mincho" panose="02020609040205080304" pitchFamily="49" charset="-128"/>
                  <a:cs typeface="Times New Roman" panose="02020603050405020304" pitchFamily="18" charset="0"/>
                </a:endParaRPr>
              </a:p>
              <a:p>
                <a:pPr marL="342900" marR="0" indent="-342900">
                  <a:spcBef>
                    <a:spcPts val="0"/>
                  </a:spcBef>
                  <a:spcAft>
                    <a:spcPts val="0"/>
                  </a:spcAft>
                  <a:tabLst>
                    <a:tab pos="914400" algn="l"/>
                  </a:tabLst>
                </a:pPr>
                <a:r>
                  <a:rPr lang="en-US" sz="2000" dirty="0" smtClean="0">
                    <a:effectLst/>
                    <a:ea typeface="MS Mincho" panose="02020609040205080304" pitchFamily="49" charset="-128"/>
                    <a:cs typeface="Times New Roman" panose="02020603050405020304" pitchFamily="18" charset="0"/>
                  </a:rPr>
                  <a:t>Using </a:t>
                </a:r>
                <a:r>
                  <a:rPr lang="en-US" sz="2000" dirty="0">
                    <a:effectLst/>
                    <a:ea typeface="MS Mincho" panose="02020609040205080304" pitchFamily="49" charset="-128"/>
                    <a:cs typeface="Times New Roman" panose="02020603050405020304" pitchFamily="18" charset="0"/>
                  </a:rPr>
                  <a:t>carrier sensing mechanism, an </a:t>
                </a:r>
                <a:r>
                  <a:rPr lang="en-US" sz="2000" dirty="0" smtClean="0">
                    <a:effectLst/>
                    <a:ea typeface="MS Mincho" panose="02020609040205080304" pitchFamily="49" charset="-128"/>
                    <a:cs typeface="Times New Roman" panose="02020603050405020304" pitchFamily="18" charset="0"/>
                  </a:rPr>
                  <a:t>802.15.4g </a:t>
                </a:r>
                <a:r>
                  <a:rPr lang="en-US" sz="2000" dirty="0">
                    <a:effectLst/>
                    <a:ea typeface="MS Mincho" panose="02020609040205080304" pitchFamily="49" charset="-128"/>
                    <a:cs typeface="Times New Roman" panose="02020603050405020304" pitchFamily="18" charset="0"/>
                  </a:rPr>
                  <a:t>device can determine if the detected signal is </a:t>
                </a:r>
                <a:r>
                  <a:rPr lang="en-US" sz="2000" dirty="0" smtClean="0">
                    <a:effectLst/>
                    <a:ea typeface="MS Mincho" panose="02020609040205080304" pitchFamily="49" charset="-128"/>
                    <a:cs typeface="Times New Roman" panose="02020603050405020304" pitchFamily="18" charset="0"/>
                  </a:rPr>
                  <a:t>802.15.4g signal or not</a:t>
                </a:r>
              </a:p>
              <a:p>
                <a:pPr marL="830593" lvl="1" indent="-342900">
                  <a:spcBef>
                    <a:spcPts val="0"/>
                  </a:spcBef>
                  <a:spcAft>
                    <a:spcPts val="0"/>
                  </a:spcAft>
                  <a:tabLst>
                    <a:tab pos="914400" algn="l"/>
                  </a:tabLst>
                </a:pPr>
                <a:r>
                  <a:rPr lang="en-US" sz="1800" dirty="0" smtClean="0">
                    <a:ea typeface="MS Mincho" panose="02020609040205080304" pitchFamily="49" charset="-128"/>
                    <a:cs typeface="Times New Roman" panose="02020603050405020304" pitchFamily="18" charset="0"/>
                  </a:rPr>
                  <a:t>For 802.15.4g and 802.11ah coexistence, if the signal is not 802.15.4g signal, it is either 802.11ah signal or collided signal</a:t>
                </a:r>
                <a:endParaRPr lang="en-US" sz="1600" dirty="0" smtClean="0">
                  <a:effectLst/>
                  <a:ea typeface="MS Mincho" panose="02020609040205080304" pitchFamily="49" charset="-128"/>
                  <a:cs typeface="Times New Roman" panose="02020603050405020304" pitchFamily="18" charset="0"/>
                </a:endParaRPr>
              </a:p>
              <a:p>
                <a:pPr marL="312407" indent="-342900">
                  <a:spcBef>
                    <a:spcPts val="0"/>
                  </a:spcBef>
                  <a:spcAft>
                    <a:spcPts val="0"/>
                  </a:spcAft>
                  <a:tabLst>
                    <a:tab pos="914400" algn="l"/>
                  </a:tabLst>
                </a:pPr>
                <a:endParaRPr lang="en-US" sz="2200" dirty="0" smtClean="0">
                  <a:effectLst/>
                  <a:ea typeface="MS Mincho" panose="02020609040205080304" pitchFamily="49" charset="-128"/>
                  <a:cs typeface="Times New Roman" panose="02020603050405020304" pitchFamily="18" charset="0"/>
                </a:endParaRPr>
              </a:p>
              <a:p>
                <a:pPr marL="312407" indent="-342900">
                  <a:spcBef>
                    <a:spcPts val="0"/>
                  </a:spcBef>
                  <a:spcAft>
                    <a:spcPts val="0"/>
                  </a:spcAft>
                  <a:tabLst>
                    <a:tab pos="914400" algn="l"/>
                  </a:tabLst>
                </a:pPr>
                <a:r>
                  <a:rPr lang="en-US" sz="2000" dirty="0" smtClean="0">
                    <a:effectLst/>
                    <a:ea typeface="MS Mincho" panose="02020609040205080304" pitchFamily="49" charset="-128"/>
                    <a:cs typeface="Times New Roman" panose="02020603050405020304" pitchFamily="18" charset="0"/>
                  </a:rPr>
                  <a:t>Let </a:t>
                </a:r>
                <a:r>
                  <a:rPr lang="en-US" sz="2000" dirty="0" err="1">
                    <a:effectLst/>
                    <a:ea typeface="MS Mincho" panose="02020609040205080304" pitchFamily="49" charset="-128"/>
                    <a:cs typeface="Times New Roman" panose="02020603050405020304" pitchFamily="18" charset="0"/>
                  </a:rPr>
                  <a:t>ED</a:t>
                </a:r>
                <a:r>
                  <a:rPr lang="en-US" sz="2000" baseline="-25000" dirty="0" err="1">
                    <a:effectLst/>
                    <a:ea typeface="MS Mincho" panose="02020609040205080304" pitchFamily="49" charset="-128"/>
                    <a:cs typeface="Times New Roman" panose="02020603050405020304" pitchFamily="18" charset="0"/>
                  </a:rPr>
                  <a:t>ah</a:t>
                </a:r>
                <a:r>
                  <a:rPr lang="en-US" sz="2000" dirty="0">
                    <a:effectLst/>
                    <a:ea typeface="MS Mincho" panose="02020609040205080304" pitchFamily="49" charset="-128"/>
                    <a:cs typeface="Times New Roman" panose="02020603050405020304" pitchFamily="18" charset="0"/>
                  </a:rPr>
                  <a:t> be the number of </a:t>
                </a:r>
                <a:r>
                  <a:rPr lang="en-US" sz="2000" dirty="0" smtClean="0">
                    <a:effectLst/>
                    <a:ea typeface="MS Mincho" panose="02020609040205080304" pitchFamily="49" charset="-128"/>
                    <a:cs typeface="Times New Roman" panose="02020603050405020304" pitchFamily="18" charset="0"/>
                  </a:rPr>
                  <a:t>non 802.15.4g </a:t>
                </a:r>
                <a:r>
                  <a:rPr lang="en-US" sz="2000" dirty="0">
                    <a:effectLst/>
                    <a:ea typeface="MS Mincho" panose="02020609040205080304" pitchFamily="49" charset="-128"/>
                    <a:cs typeface="Times New Roman" panose="02020603050405020304" pitchFamily="18" charset="0"/>
                  </a:rPr>
                  <a:t>signal </a:t>
                </a:r>
                <a:r>
                  <a:rPr lang="en-US" sz="2000" dirty="0" smtClean="0">
                    <a:effectLst/>
                    <a:ea typeface="MS Mincho" panose="02020609040205080304" pitchFamily="49" charset="-128"/>
                    <a:cs typeface="Times New Roman" panose="02020603050405020304" pitchFamily="18" charset="0"/>
                  </a:rPr>
                  <a:t>detected</a:t>
                </a:r>
              </a:p>
              <a:p>
                <a:pPr marL="342900" lvl="1" indent="-342900">
                  <a:spcBef>
                    <a:spcPts val="0"/>
                  </a:spcBef>
                  <a:spcAft>
                    <a:spcPts val="0"/>
                  </a:spcAft>
                  <a:tabLst>
                    <a:tab pos="914400" algn="l"/>
                  </a:tabLst>
                </a:pPr>
                <a:endParaRPr lang="en-US" sz="1800" dirty="0" smtClean="0">
                  <a:effectLst/>
                  <a:ea typeface="MS Mincho" panose="02020609040205080304" pitchFamily="49" charset="-128"/>
                  <a:cs typeface="Times New Roman" panose="02020603050405020304" pitchFamily="18" charset="0"/>
                </a:endParaRPr>
              </a:p>
              <a:p>
                <a:pPr marL="342900" marR="0" indent="-342900">
                  <a:spcBef>
                    <a:spcPts val="0"/>
                  </a:spcBef>
                  <a:spcAft>
                    <a:spcPts val="0"/>
                  </a:spcAft>
                  <a:tabLst>
                    <a:tab pos="914400" algn="l"/>
                  </a:tabLst>
                </a:pPr>
                <a:r>
                  <a:rPr lang="en-US" sz="2000" dirty="0" smtClean="0">
                    <a:effectLst/>
                    <a:ea typeface="MS Mincho" panose="02020609040205080304" pitchFamily="49" charset="-128"/>
                    <a:cs typeface="Times New Roman" panose="02020603050405020304" pitchFamily="18" charset="0"/>
                  </a:rPr>
                  <a:t>802.11ah </a:t>
                </a:r>
                <a:r>
                  <a:rPr lang="en-US" sz="2000" dirty="0">
                    <a:effectLst/>
                    <a:ea typeface="MS Mincho" panose="02020609040205080304" pitchFamily="49" charset="-128"/>
                    <a:cs typeface="Times New Roman" panose="02020603050405020304" pitchFamily="18" charset="0"/>
                  </a:rPr>
                  <a:t>energy detection ratio </a:t>
                </a:r>
                <a:r>
                  <a:rPr lang="en-US" sz="2000" dirty="0" err="1">
                    <a:effectLst/>
                    <a:ea typeface="MS Mincho" panose="02020609040205080304" pitchFamily="49" charset="-128"/>
                    <a:cs typeface="Times New Roman" panose="02020603050405020304" pitchFamily="18" charset="0"/>
                  </a:rPr>
                  <a:t>R</a:t>
                </a:r>
                <a:r>
                  <a:rPr lang="en-US" sz="2000" baseline="-25000" dirty="0" err="1">
                    <a:effectLst/>
                    <a:ea typeface="MS Mincho" panose="02020609040205080304" pitchFamily="49" charset="-128"/>
                    <a:cs typeface="Times New Roman" panose="02020603050405020304" pitchFamily="18" charset="0"/>
                  </a:rPr>
                  <a:t>ed</a:t>
                </a:r>
                <a:r>
                  <a:rPr lang="en-US" sz="2000" baseline="30000" dirty="0" err="1">
                    <a:effectLst/>
                    <a:ea typeface="MS Mincho" panose="02020609040205080304" pitchFamily="49" charset="-128"/>
                    <a:cs typeface="Times New Roman" panose="02020603050405020304" pitchFamily="18" charset="0"/>
                  </a:rPr>
                  <a:t>h</a:t>
                </a:r>
                <a:r>
                  <a:rPr lang="en-US" sz="2000" dirty="0">
                    <a:effectLst/>
                    <a:ea typeface="MS Mincho" panose="02020609040205080304" pitchFamily="49" charset="-128"/>
                    <a:cs typeface="Times New Roman" panose="02020603050405020304" pitchFamily="18" charset="0"/>
                  </a:rPr>
                  <a:t> can be </a:t>
                </a:r>
                <a:r>
                  <a:rPr lang="en-US" sz="2000" dirty="0" smtClean="0">
                    <a:effectLst/>
                    <a:ea typeface="MS Mincho" panose="02020609040205080304" pitchFamily="49" charset="-128"/>
                    <a:cs typeface="Times New Roman" panose="02020603050405020304" pitchFamily="18" charset="0"/>
                  </a:rPr>
                  <a:t>estimated </a:t>
                </a:r>
                <a:r>
                  <a:rPr lang="en-US" sz="2000" dirty="0">
                    <a:effectLst/>
                    <a:ea typeface="MS Mincho" panose="02020609040205080304" pitchFamily="49" charset="-128"/>
                    <a:cs typeface="Times New Roman" panose="02020603050405020304" pitchFamily="18" charset="0"/>
                  </a:rPr>
                  <a:t>as</a:t>
                </a:r>
                <a:endParaRPr lang="en-US" sz="2000" dirty="0">
                  <a:ea typeface="MS Mincho" panose="02020609040205080304" pitchFamily="49" charset="-128"/>
                  <a:cs typeface="Times New Roman" panose="02020603050405020304" pitchFamily="18" charset="0"/>
                </a:endParaRPr>
              </a:p>
              <a:p>
                <a:pPr marL="0" marR="0" indent="0">
                  <a:lnSpc>
                    <a:spcPct val="150000"/>
                  </a:lnSpc>
                  <a:spcBef>
                    <a:spcPts val="0"/>
                  </a:spcBef>
                  <a:spcAft>
                    <a:spcPts val="0"/>
                  </a:spcAft>
                  <a:buNone/>
                  <a:tabLst>
                    <a:tab pos="914400" algn="l"/>
                  </a:tabLst>
                </a:pPr>
                <a14:m>
                  <m:oMathPara xmlns:m="http://schemas.openxmlformats.org/officeDocument/2006/math">
                    <m:oMathParaPr>
                      <m:jc m:val="centerGroup"/>
                    </m:oMathParaPr>
                    <m:oMath xmlns:m="http://schemas.openxmlformats.org/officeDocument/2006/math">
                      <m:sSubSup>
                        <m:sSubSupPr>
                          <m:ctrlPr>
                            <a:rPr lang="en-US" sz="1800" i="1">
                              <a:effectLst/>
                              <a:latin typeface="Cambria Math" panose="02040503050406030204" pitchFamily="18" charset="0"/>
                              <a:ea typeface="MS Mincho" panose="02020609040205080304" pitchFamily="49" charset="-128"/>
                              <a:cs typeface="Times New Roman" panose="02020603050405020304" pitchFamily="18" charset="0"/>
                            </a:rPr>
                          </m:ctrlPr>
                        </m:sSubSupPr>
                        <m:e>
                          <m:r>
                            <a:rPr lang="en-US" sz="1800" i="1">
                              <a:effectLst/>
                              <a:latin typeface="Cambria Math" panose="02040503050406030204" pitchFamily="18" charset="0"/>
                              <a:ea typeface="MS Mincho" panose="02020609040205080304" pitchFamily="49" charset="-128"/>
                              <a:cs typeface="Times New Roman" panose="02020603050405020304" pitchFamily="18" charset="0"/>
                            </a:rPr>
                            <m:t>𝑅</m:t>
                          </m:r>
                        </m:e>
                        <m:sub>
                          <m:r>
                            <a:rPr lang="en-US" sz="1800" i="1">
                              <a:effectLst/>
                              <a:latin typeface="Cambria Math" panose="02040503050406030204" pitchFamily="18" charset="0"/>
                              <a:ea typeface="MS Mincho" panose="02020609040205080304" pitchFamily="49" charset="-128"/>
                              <a:cs typeface="Times New Roman" panose="02020603050405020304" pitchFamily="18" charset="0"/>
                            </a:rPr>
                            <m:t>𝑒𝑑</m:t>
                          </m:r>
                        </m:sub>
                        <m:sup>
                          <m:r>
                            <a:rPr lang="en-US" sz="1800" i="1">
                              <a:effectLst/>
                              <a:latin typeface="Cambria Math" panose="02040503050406030204" pitchFamily="18" charset="0"/>
                              <a:ea typeface="MS Mincho" panose="02020609040205080304" pitchFamily="49" charset="-128"/>
                              <a:cs typeface="Times New Roman" panose="02020603050405020304" pitchFamily="18" charset="0"/>
                            </a:rPr>
                            <m:t>h</m:t>
                          </m:r>
                        </m:sup>
                      </m:sSubSup>
                      <m:r>
                        <a:rPr lang="en-US" sz="1800" i="1">
                          <a:effectLst/>
                          <a:latin typeface="Cambria Math" panose="02040503050406030204" pitchFamily="18" charset="0"/>
                          <a:ea typeface="MS Mincho" panose="02020609040205080304" pitchFamily="49" charset="-128"/>
                          <a:cs typeface="Times New Roman" panose="02020603050405020304" pitchFamily="18" charset="0"/>
                        </a:rPr>
                        <m:t>=</m:t>
                      </m:r>
                      <m:f>
                        <m:fPr>
                          <m:ctrlPr>
                            <a:rPr lang="en-US" sz="1800" i="1">
                              <a:effectLst/>
                              <a:latin typeface="Cambria Math" panose="02040503050406030204" pitchFamily="18" charset="0"/>
                              <a:ea typeface="MS Mincho" panose="02020609040205080304" pitchFamily="49" charset="-128"/>
                              <a:cs typeface="Times New Roman" panose="02020603050405020304" pitchFamily="18" charset="0"/>
                            </a:rPr>
                          </m:ctrlPr>
                        </m:fPr>
                        <m:num>
                          <m:sSub>
                            <m:sSubPr>
                              <m:ctrlPr>
                                <a:rPr lang="en-US" sz="1800" i="1">
                                  <a:effectLst/>
                                  <a:latin typeface="Cambria Math" panose="02040503050406030204" pitchFamily="18" charset="0"/>
                                  <a:ea typeface="MS Mincho" panose="02020609040205080304" pitchFamily="49" charset="-128"/>
                                  <a:cs typeface="Times New Roman" panose="02020603050405020304" pitchFamily="18" charset="0"/>
                                </a:rPr>
                              </m:ctrlPr>
                            </m:sSubPr>
                            <m:e>
                              <m:r>
                                <a:rPr lang="en-US" sz="1800" i="1">
                                  <a:effectLst/>
                                  <a:latin typeface="Cambria Math" panose="02040503050406030204" pitchFamily="18" charset="0"/>
                                  <a:ea typeface="MS Mincho" panose="02020609040205080304" pitchFamily="49" charset="-128"/>
                                  <a:cs typeface="Times New Roman" panose="02020603050405020304" pitchFamily="18" charset="0"/>
                                </a:rPr>
                                <m:t>𝐸𝐷</m:t>
                              </m:r>
                            </m:e>
                            <m:sub>
                              <m:r>
                                <a:rPr lang="en-US" sz="1800" i="1">
                                  <a:effectLst/>
                                  <a:latin typeface="Cambria Math" panose="02040503050406030204" pitchFamily="18" charset="0"/>
                                  <a:ea typeface="MS Mincho" panose="02020609040205080304" pitchFamily="49" charset="-128"/>
                                  <a:cs typeface="Times New Roman" panose="02020603050405020304" pitchFamily="18" charset="0"/>
                                </a:rPr>
                                <m:t>𝑎h</m:t>
                              </m:r>
                            </m:sub>
                          </m:sSub>
                        </m:num>
                        <m:den>
                          <m:sSub>
                            <m:sSubPr>
                              <m:ctrlPr>
                                <a:rPr lang="en-US" sz="1800" i="1">
                                  <a:effectLst/>
                                  <a:latin typeface="Cambria Math" panose="02040503050406030204" pitchFamily="18" charset="0"/>
                                  <a:ea typeface="MS Mincho" panose="02020609040205080304" pitchFamily="49" charset="-128"/>
                                  <a:cs typeface="Times New Roman" panose="02020603050405020304" pitchFamily="18" charset="0"/>
                                </a:rPr>
                              </m:ctrlPr>
                            </m:sSubPr>
                            <m:e>
                              <m:r>
                                <a:rPr lang="en-US" sz="1800" i="1">
                                  <a:effectLst/>
                                  <a:latin typeface="Cambria Math" panose="02040503050406030204" pitchFamily="18" charset="0"/>
                                  <a:ea typeface="MS Mincho" panose="02020609040205080304" pitchFamily="49" charset="-128"/>
                                  <a:cs typeface="Times New Roman" panose="02020603050405020304" pitchFamily="18" charset="0"/>
                                </a:rPr>
                                <m:t>𝐸𝐷</m:t>
                              </m:r>
                            </m:e>
                            <m:sub>
                              <m:r>
                                <a:rPr lang="en-US" sz="1800" i="1">
                                  <a:effectLst/>
                                  <a:latin typeface="Cambria Math" panose="02040503050406030204" pitchFamily="18" charset="0"/>
                                  <a:ea typeface="MS Mincho" panose="02020609040205080304" pitchFamily="49" charset="-128"/>
                                  <a:cs typeface="Times New Roman" panose="02020603050405020304" pitchFamily="18" charset="0"/>
                                </a:rPr>
                                <m:t>𝑡𝑜𝑡𝑎𝑙</m:t>
                              </m:r>
                            </m:sub>
                          </m:sSub>
                        </m:den>
                      </m:f>
                      <m:r>
                        <a:rPr lang="en-US" sz="1800" i="1">
                          <a:effectLst/>
                          <a:latin typeface="Cambria Math" panose="02040503050406030204" pitchFamily="18" charset="0"/>
                          <a:ea typeface="MS Mincho" panose="02020609040205080304" pitchFamily="49" charset="-128"/>
                          <a:cs typeface="Times New Roman" panose="02020603050405020304" pitchFamily="18" charset="0"/>
                        </a:rPr>
                        <m:t> </m:t>
                      </m:r>
                    </m:oMath>
                  </m:oMathPara>
                </a14:m>
                <a:endParaRPr lang="en-US" sz="1400" dirty="0">
                  <a:ea typeface="MS Mincho" panose="02020609040205080304" pitchFamily="49" charset="-128"/>
                  <a:cs typeface="Times New Roman" panose="02020603050405020304" pitchFamily="18" charset="0"/>
                </a:endParaRP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p:txBody>
          </p:sp>
        </mc:Choice>
        <mc:Fallback xmlns="">
          <p:sp>
            <p:nvSpPr>
              <p:cNvPr id="8" name="Content Placeholder 2"/>
              <p:cNvSpPr>
                <a:spLocks noGrp="1" noRot="1" noChangeAspect="1" noMove="1" noResize="1" noEditPoints="1" noAdjustHandles="1" noChangeArrowheads="1" noChangeShapeType="1" noTextEdit="1"/>
              </p:cNvSpPr>
              <p:nvPr>
                <p:ph idx="1"/>
              </p:nvPr>
            </p:nvSpPr>
            <p:spPr>
              <a:xfrm>
                <a:off x="731520" y="1524000"/>
                <a:ext cx="8288868" cy="5383108"/>
              </a:xfrm>
              <a:blipFill>
                <a:blip r:embed="rId2"/>
                <a:stretch>
                  <a:fillRect l="-809" t="-566"/>
                </a:stretch>
              </a:blipFill>
            </p:spPr>
            <p:txBody>
              <a:bodyPr/>
              <a:lstStyle/>
              <a:p>
                <a:r>
                  <a:rPr lang="en-US">
                    <a:noFill/>
                  </a:rPr>
                  <a:t> </a:t>
                </a:r>
              </a:p>
            </p:txBody>
          </p:sp>
        </mc:Fallback>
      </mc:AlternateContent>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August 2019</a:t>
            </a:r>
            <a:endParaRPr lang="en-GB" dirty="0"/>
          </a:p>
        </p:txBody>
      </p:sp>
    </p:spTree>
    <p:extLst>
      <p:ext uri="{BB962C8B-B14F-4D97-AF65-F5344CB8AC3E}">
        <p14:creationId xmlns:p14="http://schemas.microsoft.com/office/powerpoint/2010/main" val="36177026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802.15.4g Channel Access Failure Caused by 802.11ah</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mc:AlternateContent xmlns:mc="http://schemas.openxmlformats.org/markup-compatibility/2006" xmlns:a14="http://schemas.microsoft.com/office/drawing/2010/main">
        <mc:Choice Requires="a14">
          <p:sp>
            <p:nvSpPr>
              <p:cNvPr id="8" name="Content Placeholder 2"/>
              <p:cNvSpPr>
                <a:spLocks noGrp="1"/>
              </p:cNvSpPr>
              <p:nvPr>
                <p:ph idx="1"/>
              </p:nvPr>
            </p:nvSpPr>
            <p:spPr>
              <a:xfrm>
                <a:off x="731520" y="1524000"/>
                <a:ext cx="8288868" cy="5383108"/>
              </a:xfrm>
            </p:spPr>
            <p:txBody>
              <a:bodyPr/>
              <a:lstStyle/>
              <a:p>
                <a:pPr marL="342900" marR="0" indent="-342900">
                  <a:spcBef>
                    <a:spcPts val="0"/>
                  </a:spcBef>
                  <a:spcAft>
                    <a:spcPts val="0"/>
                  </a:spcAft>
                  <a:tabLst>
                    <a:tab pos="914400" algn="l"/>
                  </a:tabLst>
                </a:pPr>
                <a:r>
                  <a:rPr lang="en-US" sz="2000" dirty="0">
                    <a:ea typeface="MS Mincho" panose="02020609040205080304" pitchFamily="49" charset="-128"/>
                    <a:cs typeface="Times New Roman" panose="02020603050405020304" pitchFamily="18" charset="0"/>
                  </a:rPr>
                  <a:t>Let </a:t>
                </a:r>
                <a:r>
                  <a:rPr lang="en-US" sz="2000" dirty="0" err="1">
                    <a:ea typeface="MS Mincho" panose="02020609040205080304" pitchFamily="49" charset="-128"/>
                    <a:cs typeface="Times New Roman" panose="02020603050405020304" pitchFamily="18" charset="0"/>
                  </a:rPr>
                  <a:t>N</a:t>
                </a:r>
                <a:r>
                  <a:rPr lang="en-US" sz="2000" baseline="-25000" dirty="0" err="1">
                    <a:effectLst/>
                    <a:ea typeface="MS Mincho" panose="02020609040205080304" pitchFamily="49" charset="-128"/>
                    <a:cs typeface="Times New Roman" panose="02020603050405020304" pitchFamily="18" charset="0"/>
                  </a:rPr>
                  <a:t>caf</a:t>
                </a:r>
                <a:r>
                  <a:rPr lang="en-US" sz="2000" dirty="0">
                    <a:effectLst/>
                    <a:ea typeface="MS Mincho" panose="02020609040205080304" pitchFamily="49" charset="-128"/>
                    <a:cs typeface="Times New Roman" panose="02020603050405020304" pitchFamily="18" charset="0"/>
                  </a:rPr>
                  <a:t> be the total number of channel access failure observed by an </a:t>
                </a:r>
                <a:r>
                  <a:rPr lang="en-US" sz="2000" dirty="0" smtClean="0">
                    <a:effectLst/>
                    <a:ea typeface="MS Mincho" panose="02020609040205080304" pitchFamily="49" charset="-128"/>
                    <a:cs typeface="Times New Roman" panose="02020603050405020304" pitchFamily="18" charset="0"/>
                  </a:rPr>
                  <a:t>802.15.4g </a:t>
                </a:r>
                <a:r>
                  <a:rPr lang="en-US" sz="2000" dirty="0">
                    <a:effectLst/>
                    <a:ea typeface="MS Mincho" panose="02020609040205080304" pitchFamily="49" charset="-128"/>
                    <a:cs typeface="Times New Roman" panose="02020603050405020304" pitchFamily="18" charset="0"/>
                  </a:rPr>
                  <a:t>device for total </a:t>
                </a:r>
                <a:r>
                  <a:rPr lang="en-US" sz="2000" dirty="0" err="1">
                    <a:effectLst/>
                    <a:ea typeface="MS Mincho" panose="02020609040205080304" pitchFamily="49" charset="-128"/>
                    <a:cs typeface="Times New Roman" panose="02020603050405020304" pitchFamily="18" charset="0"/>
                  </a:rPr>
                  <a:t>N</a:t>
                </a:r>
                <a:r>
                  <a:rPr lang="en-US" sz="2000" baseline="-25000" dirty="0" err="1">
                    <a:effectLst/>
                    <a:ea typeface="MS Mincho" panose="02020609040205080304" pitchFamily="49" charset="-128"/>
                    <a:cs typeface="Times New Roman" panose="02020603050405020304" pitchFamily="18" charset="0"/>
                  </a:rPr>
                  <a:t>tx</a:t>
                </a:r>
                <a:r>
                  <a:rPr lang="en-US" sz="2000" dirty="0">
                    <a:effectLst/>
                    <a:ea typeface="MS Mincho" panose="02020609040205080304" pitchFamily="49" charset="-128"/>
                    <a:cs typeface="Times New Roman" panose="02020603050405020304" pitchFamily="18" charset="0"/>
                  </a:rPr>
                  <a:t> transmission </a:t>
                </a:r>
                <a:r>
                  <a:rPr lang="en-US" sz="2000" dirty="0" smtClean="0">
                    <a:effectLst/>
                    <a:ea typeface="MS Mincho" panose="02020609040205080304" pitchFamily="49" charset="-128"/>
                    <a:cs typeface="Times New Roman" panose="02020603050405020304" pitchFamily="18" charset="0"/>
                  </a:rPr>
                  <a:t>attempts </a:t>
                </a:r>
              </a:p>
              <a:p>
                <a:pPr marL="800100" lvl="1" indent="-342900">
                  <a:spcBef>
                    <a:spcPts val="0"/>
                  </a:spcBef>
                  <a:spcAft>
                    <a:spcPts val="0"/>
                  </a:spcAft>
                  <a:tabLst>
                    <a:tab pos="914400" algn="l"/>
                  </a:tabLst>
                </a:pPr>
                <a:r>
                  <a:rPr lang="en-US" sz="1800" dirty="0" err="1" smtClean="0">
                    <a:effectLst/>
                    <a:ea typeface="MS Mincho" panose="02020609040205080304" pitchFamily="49" charset="-128"/>
                    <a:cs typeface="Times New Roman" panose="02020603050405020304" pitchFamily="18" charset="0"/>
                  </a:rPr>
                  <a:t>N</a:t>
                </a:r>
                <a:r>
                  <a:rPr lang="en-US" sz="1800" baseline="-25000" dirty="0" err="1" smtClean="0">
                    <a:effectLst/>
                    <a:ea typeface="MS Mincho" panose="02020609040205080304" pitchFamily="49" charset="-128"/>
                    <a:cs typeface="Times New Roman" panose="02020603050405020304" pitchFamily="18" charset="0"/>
                  </a:rPr>
                  <a:t>caf</a:t>
                </a:r>
                <a:r>
                  <a:rPr lang="en-US" sz="1800" dirty="0" smtClean="0">
                    <a:effectLst/>
                    <a:ea typeface="MS Mincho" panose="02020609040205080304" pitchFamily="49" charset="-128"/>
                    <a:cs typeface="Times New Roman" panose="02020603050405020304" pitchFamily="18" charset="0"/>
                  </a:rPr>
                  <a:t> </a:t>
                </a:r>
                <a:r>
                  <a:rPr lang="en-US" sz="1800" dirty="0">
                    <a:effectLst/>
                    <a:ea typeface="MS Mincho" panose="02020609040205080304" pitchFamily="49" charset="-128"/>
                    <a:cs typeface="Times New Roman" panose="02020603050405020304" pitchFamily="18" charset="0"/>
                  </a:rPr>
                  <a:t>can be decomposed into </a:t>
                </a:r>
                <a:r>
                  <a:rPr lang="en-US" sz="1800" dirty="0" err="1">
                    <a:effectLst/>
                    <a:ea typeface="MS Mincho" panose="02020609040205080304" pitchFamily="49" charset="-128"/>
                    <a:cs typeface="Times New Roman" panose="02020603050405020304" pitchFamily="18" charset="0"/>
                  </a:rPr>
                  <a:t>N</a:t>
                </a:r>
                <a:r>
                  <a:rPr lang="en-US" sz="1800" baseline="-25000" dirty="0" err="1">
                    <a:effectLst/>
                    <a:ea typeface="MS Mincho" panose="02020609040205080304" pitchFamily="49" charset="-128"/>
                    <a:cs typeface="Times New Roman" panose="02020603050405020304" pitchFamily="18" charset="0"/>
                  </a:rPr>
                  <a:t>caf</a:t>
                </a:r>
                <a:r>
                  <a:rPr lang="en-US" sz="1800" dirty="0">
                    <a:effectLst/>
                    <a:ea typeface="MS Mincho" panose="02020609040205080304" pitchFamily="49" charset="-128"/>
                    <a:cs typeface="Times New Roman" panose="02020603050405020304" pitchFamily="18" charset="0"/>
                  </a:rPr>
                  <a:t> = </a:t>
                </a:r>
                <a:r>
                  <a:rPr lang="en-US" sz="1800" dirty="0" err="1">
                    <a:effectLst/>
                    <a:ea typeface="MS Mincho" panose="02020609040205080304" pitchFamily="49" charset="-128"/>
                    <a:cs typeface="Times New Roman" panose="02020603050405020304" pitchFamily="18" charset="0"/>
                  </a:rPr>
                  <a:t>N</a:t>
                </a:r>
                <a:r>
                  <a:rPr lang="en-US" sz="1800" baseline="30000" dirty="0" err="1">
                    <a:effectLst/>
                    <a:ea typeface="MS Mincho" panose="02020609040205080304" pitchFamily="49" charset="-128"/>
                    <a:cs typeface="Times New Roman" panose="02020603050405020304" pitchFamily="18" charset="0"/>
                  </a:rPr>
                  <a:t>h</a:t>
                </a:r>
                <a:r>
                  <a:rPr lang="en-US" sz="1800" baseline="-25000" dirty="0" err="1">
                    <a:effectLst/>
                    <a:ea typeface="MS Mincho" panose="02020609040205080304" pitchFamily="49" charset="-128"/>
                    <a:cs typeface="Times New Roman" panose="02020603050405020304" pitchFamily="18" charset="0"/>
                  </a:rPr>
                  <a:t>caf</a:t>
                </a:r>
                <a:r>
                  <a:rPr lang="en-US" sz="1800" dirty="0">
                    <a:effectLst/>
                    <a:ea typeface="MS Mincho" panose="02020609040205080304" pitchFamily="49" charset="-128"/>
                    <a:cs typeface="Times New Roman" panose="02020603050405020304" pitchFamily="18" charset="0"/>
                  </a:rPr>
                  <a:t> + </a:t>
                </a:r>
                <a:r>
                  <a:rPr lang="en-US" sz="1800" dirty="0" err="1">
                    <a:effectLst/>
                    <a:ea typeface="MS Mincho" panose="02020609040205080304" pitchFamily="49" charset="-128"/>
                    <a:cs typeface="Times New Roman" panose="02020603050405020304" pitchFamily="18" charset="0"/>
                  </a:rPr>
                  <a:t>N</a:t>
                </a:r>
                <a:r>
                  <a:rPr lang="en-US" sz="1800" baseline="30000" dirty="0" err="1">
                    <a:effectLst/>
                    <a:ea typeface="MS Mincho" panose="02020609040205080304" pitchFamily="49" charset="-128"/>
                    <a:cs typeface="Times New Roman" panose="02020603050405020304" pitchFamily="18" charset="0"/>
                  </a:rPr>
                  <a:t>g</a:t>
                </a:r>
                <a:r>
                  <a:rPr lang="en-US" sz="1800" baseline="-25000" dirty="0" err="1">
                    <a:effectLst/>
                    <a:ea typeface="MS Mincho" panose="02020609040205080304" pitchFamily="49" charset="-128"/>
                    <a:cs typeface="Times New Roman" panose="02020603050405020304" pitchFamily="18" charset="0"/>
                  </a:rPr>
                  <a:t>caf</a:t>
                </a:r>
                <a:r>
                  <a:rPr lang="en-US" sz="1800" dirty="0">
                    <a:effectLst/>
                    <a:ea typeface="MS Mincho" panose="02020609040205080304" pitchFamily="49" charset="-128"/>
                    <a:cs typeface="Times New Roman" panose="02020603050405020304" pitchFamily="18" charset="0"/>
                  </a:rPr>
                  <a:t> </a:t>
                </a:r>
                <a:endParaRPr lang="en-US" sz="1800" dirty="0" smtClean="0">
                  <a:effectLst/>
                  <a:ea typeface="MS Mincho" panose="02020609040205080304" pitchFamily="49" charset="-128"/>
                  <a:cs typeface="Times New Roman" panose="02020603050405020304" pitchFamily="18" charset="0"/>
                </a:endParaRPr>
              </a:p>
              <a:p>
                <a:pPr marL="800100" lvl="1" indent="-342900">
                  <a:spcBef>
                    <a:spcPts val="0"/>
                  </a:spcBef>
                  <a:spcAft>
                    <a:spcPts val="0"/>
                  </a:spcAft>
                  <a:tabLst>
                    <a:tab pos="914400" algn="l"/>
                  </a:tabLst>
                </a:pPr>
                <a:r>
                  <a:rPr lang="en-US" sz="1800" dirty="0" err="1" smtClean="0">
                    <a:effectLst/>
                    <a:ea typeface="MS Mincho" panose="02020609040205080304" pitchFamily="49" charset="-128"/>
                    <a:cs typeface="Times New Roman" panose="02020603050405020304" pitchFamily="18" charset="0"/>
                  </a:rPr>
                  <a:t>N</a:t>
                </a:r>
                <a:r>
                  <a:rPr lang="en-US" sz="1800" baseline="30000" dirty="0" err="1" smtClean="0">
                    <a:effectLst/>
                    <a:ea typeface="MS Mincho" panose="02020609040205080304" pitchFamily="49" charset="-128"/>
                    <a:cs typeface="Times New Roman" panose="02020603050405020304" pitchFamily="18" charset="0"/>
                  </a:rPr>
                  <a:t>h</a:t>
                </a:r>
                <a:r>
                  <a:rPr lang="en-US" sz="1800" baseline="-25000" dirty="0" err="1" smtClean="0">
                    <a:effectLst/>
                    <a:ea typeface="MS Mincho" panose="02020609040205080304" pitchFamily="49" charset="-128"/>
                    <a:cs typeface="Times New Roman" panose="02020603050405020304" pitchFamily="18" charset="0"/>
                  </a:rPr>
                  <a:t>caf</a:t>
                </a:r>
                <a:r>
                  <a:rPr lang="en-US" sz="1800" dirty="0" smtClean="0">
                    <a:effectLst/>
                    <a:ea typeface="MS Mincho" panose="02020609040205080304" pitchFamily="49" charset="-128"/>
                    <a:cs typeface="Times New Roman" panose="02020603050405020304" pitchFamily="18" charset="0"/>
                  </a:rPr>
                  <a:t> </a:t>
                </a:r>
                <a:r>
                  <a:rPr lang="en-US" sz="1800" dirty="0">
                    <a:effectLst/>
                    <a:ea typeface="MS Mincho" panose="02020609040205080304" pitchFamily="49" charset="-128"/>
                    <a:cs typeface="Times New Roman" panose="02020603050405020304" pitchFamily="18" charset="0"/>
                  </a:rPr>
                  <a:t>is number of channel access failure caused by </a:t>
                </a:r>
                <a:r>
                  <a:rPr lang="en-US" sz="1800" dirty="0" smtClean="0">
                    <a:effectLst/>
                    <a:ea typeface="MS Mincho" panose="02020609040205080304" pitchFamily="49" charset="-128"/>
                    <a:cs typeface="Times New Roman" panose="02020603050405020304" pitchFamily="18" charset="0"/>
                  </a:rPr>
                  <a:t>802.11ah</a:t>
                </a:r>
              </a:p>
              <a:p>
                <a:pPr marL="800100" lvl="1" indent="-342900">
                  <a:spcBef>
                    <a:spcPts val="0"/>
                  </a:spcBef>
                  <a:spcAft>
                    <a:spcPts val="0"/>
                  </a:spcAft>
                  <a:tabLst>
                    <a:tab pos="914400" algn="l"/>
                  </a:tabLst>
                </a:pPr>
                <a:r>
                  <a:rPr lang="en-US" sz="1800" dirty="0" err="1" smtClean="0">
                    <a:effectLst/>
                    <a:ea typeface="MS Mincho" panose="02020609040205080304" pitchFamily="49" charset="-128"/>
                    <a:cs typeface="Times New Roman" panose="02020603050405020304" pitchFamily="18" charset="0"/>
                  </a:rPr>
                  <a:t>N</a:t>
                </a:r>
                <a:r>
                  <a:rPr lang="en-US" sz="1800" baseline="30000" dirty="0" err="1" smtClean="0">
                    <a:effectLst/>
                    <a:ea typeface="MS Mincho" panose="02020609040205080304" pitchFamily="49" charset="-128"/>
                    <a:cs typeface="Times New Roman" panose="02020603050405020304" pitchFamily="18" charset="0"/>
                  </a:rPr>
                  <a:t>g</a:t>
                </a:r>
                <a:r>
                  <a:rPr lang="en-US" sz="1800" baseline="-25000" dirty="0" err="1" smtClean="0">
                    <a:effectLst/>
                    <a:ea typeface="MS Mincho" panose="02020609040205080304" pitchFamily="49" charset="-128"/>
                    <a:cs typeface="Times New Roman" panose="02020603050405020304" pitchFamily="18" charset="0"/>
                  </a:rPr>
                  <a:t>caf</a:t>
                </a:r>
                <a:r>
                  <a:rPr lang="en-US" sz="1800" dirty="0" smtClean="0">
                    <a:effectLst/>
                    <a:ea typeface="MS Mincho" panose="02020609040205080304" pitchFamily="49" charset="-128"/>
                    <a:cs typeface="Times New Roman" panose="02020603050405020304" pitchFamily="18" charset="0"/>
                  </a:rPr>
                  <a:t> </a:t>
                </a:r>
                <a:r>
                  <a:rPr lang="en-US" sz="1800" dirty="0">
                    <a:effectLst/>
                    <a:ea typeface="MS Mincho" panose="02020609040205080304" pitchFamily="49" charset="-128"/>
                    <a:cs typeface="Times New Roman" panose="02020603050405020304" pitchFamily="18" charset="0"/>
                  </a:rPr>
                  <a:t>is the number of channel access failure caused by </a:t>
                </a:r>
                <a:r>
                  <a:rPr lang="en-US" sz="1800" dirty="0" smtClean="0">
                    <a:effectLst/>
                    <a:ea typeface="MS Mincho" panose="02020609040205080304" pitchFamily="49" charset="-128"/>
                    <a:cs typeface="Times New Roman" panose="02020603050405020304" pitchFamily="18" charset="0"/>
                  </a:rPr>
                  <a:t>802.15.4g </a:t>
                </a:r>
              </a:p>
              <a:p>
                <a:pPr marL="800100" lvl="1" indent="-342900">
                  <a:spcBef>
                    <a:spcPts val="0"/>
                  </a:spcBef>
                  <a:spcAft>
                    <a:spcPts val="0"/>
                  </a:spcAft>
                  <a:tabLst>
                    <a:tab pos="914400" algn="l"/>
                  </a:tabLst>
                </a:pPr>
                <a:endParaRPr lang="en-US" sz="1800" dirty="0" smtClean="0">
                  <a:effectLst/>
                  <a:ea typeface="MS Mincho" panose="02020609040205080304" pitchFamily="49" charset="-128"/>
                  <a:cs typeface="Times New Roman" panose="02020603050405020304" pitchFamily="18" charset="0"/>
                </a:endParaRPr>
              </a:p>
              <a:p>
                <a:pPr marL="342900" indent="-342900">
                  <a:spcBef>
                    <a:spcPts val="0"/>
                  </a:spcBef>
                  <a:spcAft>
                    <a:spcPts val="0"/>
                  </a:spcAft>
                  <a:tabLst>
                    <a:tab pos="914400" algn="l"/>
                  </a:tabLst>
                </a:pPr>
                <a:r>
                  <a:rPr lang="en-US" sz="2000" dirty="0" smtClean="0">
                    <a:effectLst/>
                    <a:ea typeface="MS Mincho" panose="02020609040205080304" pitchFamily="49" charset="-128"/>
                    <a:cs typeface="Times New Roman" panose="02020603050405020304" pitchFamily="18" charset="0"/>
                  </a:rPr>
                  <a:t>An </a:t>
                </a:r>
                <a:r>
                  <a:rPr lang="en-US" sz="2000" dirty="0">
                    <a:effectLst/>
                    <a:ea typeface="MS Mincho" panose="02020609040205080304" pitchFamily="49" charset="-128"/>
                    <a:cs typeface="Times New Roman" panose="02020603050405020304" pitchFamily="18" charset="0"/>
                  </a:rPr>
                  <a:t>IEEE 802.15.4g device is able to compute </a:t>
                </a:r>
                <a:r>
                  <a:rPr lang="en-US" sz="2000" dirty="0" err="1">
                    <a:effectLst/>
                    <a:ea typeface="MS Mincho" panose="02020609040205080304" pitchFamily="49" charset="-128"/>
                    <a:cs typeface="Times New Roman" panose="02020603050405020304" pitchFamily="18" charset="0"/>
                  </a:rPr>
                  <a:t>N</a:t>
                </a:r>
                <a:r>
                  <a:rPr lang="en-US" sz="2000" baseline="30000" dirty="0" err="1">
                    <a:effectLst/>
                    <a:ea typeface="MS Mincho" panose="02020609040205080304" pitchFamily="49" charset="-128"/>
                    <a:cs typeface="Times New Roman" panose="02020603050405020304" pitchFamily="18" charset="0"/>
                  </a:rPr>
                  <a:t>g</a:t>
                </a:r>
                <a:r>
                  <a:rPr lang="en-US" sz="2000" baseline="-25000" dirty="0" err="1">
                    <a:effectLst/>
                    <a:ea typeface="MS Mincho" panose="02020609040205080304" pitchFamily="49" charset="-128"/>
                    <a:cs typeface="Times New Roman" panose="02020603050405020304" pitchFamily="18" charset="0"/>
                  </a:rPr>
                  <a:t>caf</a:t>
                </a:r>
                <a:r>
                  <a:rPr lang="en-US" sz="2000" dirty="0">
                    <a:effectLst/>
                    <a:ea typeface="MS Mincho" panose="02020609040205080304" pitchFamily="49" charset="-128"/>
                    <a:cs typeface="Times New Roman" panose="02020603050405020304" pitchFamily="18" charset="0"/>
                  </a:rPr>
                  <a:t> by using carrier sense </a:t>
                </a:r>
                <a:r>
                  <a:rPr lang="en-US" sz="2000" dirty="0" smtClean="0">
                    <a:effectLst/>
                    <a:ea typeface="MS Mincho" panose="02020609040205080304" pitchFamily="49" charset="-128"/>
                    <a:cs typeface="Times New Roman" panose="02020603050405020304" pitchFamily="18" charset="0"/>
                  </a:rPr>
                  <a:t>mechanism </a:t>
                </a:r>
              </a:p>
              <a:p>
                <a:pPr marL="800100" lvl="1" indent="-342900">
                  <a:spcBef>
                    <a:spcPts val="0"/>
                  </a:spcBef>
                  <a:spcAft>
                    <a:spcPts val="0"/>
                  </a:spcAft>
                  <a:tabLst>
                    <a:tab pos="914400" algn="l"/>
                  </a:tabLst>
                </a:pPr>
                <a:r>
                  <a:rPr lang="en-US" sz="1800" dirty="0" smtClean="0">
                    <a:effectLst/>
                    <a:ea typeface="MS Mincho" panose="02020609040205080304" pitchFamily="49" charset="-128"/>
                    <a:cs typeface="Times New Roman" panose="02020603050405020304" pitchFamily="18" charset="0"/>
                  </a:rPr>
                  <a:t>To </a:t>
                </a:r>
                <a:r>
                  <a:rPr lang="en-US" sz="1800" dirty="0">
                    <a:effectLst/>
                    <a:ea typeface="MS Mincho" panose="02020609040205080304" pitchFamily="49" charset="-128"/>
                    <a:cs typeface="Times New Roman" panose="02020603050405020304" pitchFamily="18" charset="0"/>
                  </a:rPr>
                  <a:t>guarantee packet header sensing, </a:t>
                </a:r>
                <a:r>
                  <a:rPr lang="en-US" sz="1800" dirty="0" smtClean="0">
                    <a:effectLst/>
                    <a:ea typeface="MS Mincho" panose="02020609040205080304" pitchFamily="49" charset="-128"/>
                    <a:cs typeface="Times New Roman" panose="02020603050405020304" pitchFamily="18" charset="0"/>
                  </a:rPr>
                  <a:t>802.15.4g </a:t>
                </a:r>
                <a:r>
                  <a:rPr lang="en-US" sz="1800" dirty="0">
                    <a:effectLst/>
                    <a:ea typeface="MS Mincho" panose="02020609040205080304" pitchFamily="49" charset="-128"/>
                    <a:cs typeface="Times New Roman" panose="02020603050405020304" pitchFamily="18" charset="0"/>
                  </a:rPr>
                  <a:t>device may start carrier sense early, e.g., start channel sense before </a:t>
                </a:r>
                <a:r>
                  <a:rPr lang="en-US" sz="1800" dirty="0" err="1">
                    <a:effectLst/>
                    <a:ea typeface="MS Mincho" panose="02020609040205080304" pitchFamily="49" charset="-128"/>
                    <a:cs typeface="Times New Roman" panose="02020603050405020304" pitchFamily="18" charset="0"/>
                  </a:rPr>
                  <a:t>backoff</a:t>
                </a:r>
                <a:r>
                  <a:rPr lang="en-US" sz="1800" dirty="0">
                    <a:effectLst/>
                    <a:ea typeface="MS Mincho" panose="02020609040205080304" pitchFamily="49" charset="-128"/>
                    <a:cs typeface="Times New Roman" panose="02020603050405020304" pitchFamily="18" charset="0"/>
                  </a:rPr>
                  <a:t> </a:t>
                </a:r>
                <a:r>
                  <a:rPr lang="en-US" sz="1800" dirty="0" smtClean="0">
                    <a:effectLst/>
                    <a:ea typeface="MS Mincho" panose="02020609040205080304" pitchFamily="49" charset="-128"/>
                    <a:cs typeface="Times New Roman" panose="02020603050405020304" pitchFamily="18" charset="0"/>
                  </a:rPr>
                  <a:t>period ends. </a:t>
                </a:r>
              </a:p>
              <a:p>
                <a:pPr marL="800100" lvl="1" indent="-342900">
                  <a:spcBef>
                    <a:spcPts val="0"/>
                  </a:spcBef>
                  <a:spcAft>
                    <a:spcPts val="0"/>
                  </a:spcAft>
                  <a:tabLst>
                    <a:tab pos="914400" algn="l"/>
                  </a:tabLst>
                </a:pPr>
                <a:endParaRPr lang="en-US" sz="1800" dirty="0" smtClean="0">
                  <a:effectLst/>
                  <a:ea typeface="MS Mincho" panose="02020609040205080304" pitchFamily="49" charset="-128"/>
                  <a:cs typeface="Times New Roman" panose="02020603050405020304" pitchFamily="18" charset="0"/>
                </a:endParaRPr>
              </a:p>
              <a:p>
                <a:pPr marL="342900" indent="-342900">
                  <a:spcBef>
                    <a:spcPts val="0"/>
                  </a:spcBef>
                  <a:spcAft>
                    <a:spcPts val="0"/>
                  </a:spcAft>
                  <a:tabLst>
                    <a:tab pos="914400" algn="l"/>
                  </a:tabLst>
                </a:pPr>
                <a:r>
                  <a:rPr lang="en-US" sz="2000" dirty="0" smtClean="0">
                    <a:effectLst/>
                    <a:ea typeface="MS Mincho" panose="02020609040205080304" pitchFamily="49" charset="-128"/>
                    <a:cs typeface="Times New Roman" panose="02020603050405020304" pitchFamily="18" charset="0"/>
                  </a:rPr>
                  <a:t>Therefore</a:t>
                </a:r>
                <a:r>
                  <a:rPr lang="en-US" sz="2000" dirty="0">
                    <a:effectLst/>
                    <a:ea typeface="MS Mincho" panose="02020609040205080304" pitchFamily="49" charset="-128"/>
                    <a:cs typeface="Times New Roman" panose="02020603050405020304" pitchFamily="18" charset="0"/>
                  </a:rPr>
                  <a:t>, channel access failure rate </a:t>
                </a:r>
                <a:r>
                  <a:rPr lang="en-US" sz="2000" dirty="0" err="1">
                    <a:effectLst/>
                    <a:ea typeface="MS Mincho" panose="02020609040205080304" pitchFamily="49" charset="-128"/>
                    <a:cs typeface="Times New Roman" panose="02020603050405020304" pitchFamily="18" charset="0"/>
                  </a:rPr>
                  <a:t>R</a:t>
                </a:r>
                <a:r>
                  <a:rPr lang="en-US" sz="2000" baseline="30000" dirty="0" err="1">
                    <a:effectLst/>
                    <a:ea typeface="MS Mincho" panose="02020609040205080304" pitchFamily="49" charset="-128"/>
                    <a:cs typeface="Times New Roman" panose="02020603050405020304" pitchFamily="18" charset="0"/>
                  </a:rPr>
                  <a:t>h</a:t>
                </a:r>
                <a:r>
                  <a:rPr lang="en-US" sz="2000" baseline="-25000" dirty="0" err="1">
                    <a:effectLst/>
                    <a:ea typeface="MS Mincho" panose="02020609040205080304" pitchFamily="49" charset="-128"/>
                    <a:cs typeface="Times New Roman" panose="02020603050405020304" pitchFamily="18" charset="0"/>
                  </a:rPr>
                  <a:t>caf</a:t>
                </a:r>
                <a:r>
                  <a:rPr lang="en-US" sz="2000" dirty="0">
                    <a:effectLst/>
                    <a:ea typeface="MS Mincho" panose="02020609040205080304" pitchFamily="49" charset="-128"/>
                    <a:cs typeface="Times New Roman" panose="02020603050405020304" pitchFamily="18" charset="0"/>
                  </a:rPr>
                  <a:t> caused by IEEE 802.11ah can be </a:t>
                </a:r>
                <a:r>
                  <a:rPr lang="en-US" sz="2000" dirty="0" smtClean="0">
                    <a:effectLst/>
                    <a:ea typeface="MS Mincho" panose="02020609040205080304" pitchFamily="49" charset="-128"/>
                    <a:cs typeface="Times New Roman" panose="02020603050405020304" pitchFamily="18" charset="0"/>
                  </a:rPr>
                  <a:t>estimated </a:t>
                </a:r>
                <a:r>
                  <a:rPr lang="en-US" sz="2000" dirty="0">
                    <a:effectLst/>
                    <a:ea typeface="MS Mincho" panose="02020609040205080304" pitchFamily="49" charset="-128"/>
                    <a:cs typeface="Times New Roman" panose="02020603050405020304" pitchFamily="18" charset="0"/>
                  </a:rPr>
                  <a:t>as</a:t>
                </a:r>
                <a:endParaRPr lang="en-US" sz="1600" dirty="0">
                  <a:ea typeface="MS Mincho" panose="02020609040205080304" pitchFamily="49" charset="-128"/>
                  <a:cs typeface="Times New Roman" panose="02020603050405020304" pitchFamily="18" charset="0"/>
                </a:endParaRPr>
              </a:p>
              <a:p>
                <a:pPr marL="0" marR="0" indent="0" algn="ctr">
                  <a:lnSpc>
                    <a:spcPct val="150000"/>
                  </a:lnSpc>
                  <a:spcBef>
                    <a:spcPts val="0"/>
                  </a:spcBef>
                  <a:spcAft>
                    <a:spcPts val="0"/>
                  </a:spcAft>
                  <a:buNone/>
                  <a:tabLst>
                    <a:tab pos="914400" algn="l"/>
                  </a:tabLst>
                </a:pPr>
                <a:r>
                  <a:rPr lang="en-US" sz="2000" dirty="0">
                    <a:effectLst/>
                    <a:latin typeface="Times New Roman" panose="02020603050405020304" pitchFamily="18" charset="0"/>
                    <a:ea typeface="MS Mincho" panose="02020609040205080304" pitchFamily="49" charset="-128"/>
                    <a:cs typeface="Times New Roman" panose="02020603050405020304" pitchFamily="18" charset="0"/>
                  </a:rPr>
                  <a:t> </a:t>
                </a:r>
                <a14:m>
                  <m:oMath xmlns:m="http://schemas.openxmlformats.org/officeDocument/2006/math">
                    <m:sSubSup>
                      <m:sSubSupPr>
                        <m:ctrlPr>
                          <a:rPr lang="en-US" sz="2000" i="1">
                            <a:effectLst/>
                            <a:latin typeface="Cambria Math" panose="02040503050406030204" pitchFamily="18" charset="0"/>
                            <a:ea typeface="MS Mincho" panose="02020609040205080304" pitchFamily="49" charset="-128"/>
                            <a:cs typeface="Times New Roman" panose="02020603050405020304" pitchFamily="18" charset="0"/>
                          </a:rPr>
                        </m:ctrlPr>
                      </m:sSubSupPr>
                      <m:e>
                        <m:r>
                          <a:rPr lang="en-US" sz="2000" i="1">
                            <a:effectLst/>
                            <a:latin typeface="Cambria Math" panose="02040503050406030204" pitchFamily="18" charset="0"/>
                            <a:ea typeface="MS Mincho" panose="02020609040205080304" pitchFamily="49" charset="-128"/>
                            <a:cs typeface="Times New Roman" panose="02020603050405020304" pitchFamily="18" charset="0"/>
                          </a:rPr>
                          <m:t>𝑅</m:t>
                        </m:r>
                      </m:e>
                      <m:sub>
                        <m:r>
                          <a:rPr lang="en-US" sz="2000" i="1">
                            <a:effectLst/>
                            <a:latin typeface="Cambria Math" panose="02040503050406030204" pitchFamily="18" charset="0"/>
                            <a:ea typeface="MS Mincho" panose="02020609040205080304" pitchFamily="49" charset="-128"/>
                            <a:cs typeface="Times New Roman" panose="02020603050405020304" pitchFamily="18" charset="0"/>
                          </a:rPr>
                          <m:t>𝑐𝑎𝑓</m:t>
                        </m:r>
                      </m:sub>
                      <m:sup>
                        <m:r>
                          <a:rPr lang="en-US" sz="2000" i="1">
                            <a:effectLst/>
                            <a:latin typeface="Cambria Math" panose="02040503050406030204" pitchFamily="18" charset="0"/>
                            <a:ea typeface="MS Mincho" panose="02020609040205080304" pitchFamily="49" charset="-128"/>
                            <a:cs typeface="Times New Roman" panose="02020603050405020304" pitchFamily="18" charset="0"/>
                          </a:rPr>
                          <m:t>h</m:t>
                        </m:r>
                      </m:sup>
                    </m:sSubSup>
                    <m:r>
                      <a:rPr lang="en-US" sz="2000" i="1">
                        <a:effectLst/>
                        <a:latin typeface="Cambria Math" panose="02040503050406030204" pitchFamily="18" charset="0"/>
                        <a:ea typeface="MS Mincho" panose="02020609040205080304" pitchFamily="49" charset="-128"/>
                        <a:cs typeface="Times New Roman" panose="02020603050405020304" pitchFamily="18" charset="0"/>
                      </a:rPr>
                      <m:t>=</m:t>
                    </m:r>
                    <m:f>
                      <m:fPr>
                        <m:ctrlPr>
                          <a:rPr lang="en-US" sz="2000" i="1">
                            <a:effectLst/>
                            <a:latin typeface="Cambria Math" panose="02040503050406030204" pitchFamily="18" charset="0"/>
                            <a:ea typeface="MS Mincho" panose="02020609040205080304" pitchFamily="49" charset="-128"/>
                            <a:cs typeface="Times New Roman" panose="02020603050405020304" pitchFamily="18" charset="0"/>
                          </a:rPr>
                        </m:ctrlPr>
                      </m:fPr>
                      <m:num>
                        <m:sSubSup>
                          <m:sSubSupPr>
                            <m:ctrlPr>
                              <a:rPr lang="en-US" sz="2000" i="1">
                                <a:effectLst/>
                                <a:latin typeface="Cambria Math" panose="02040503050406030204" pitchFamily="18" charset="0"/>
                                <a:ea typeface="MS Mincho" panose="02020609040205080304" pitchFamily="49" charset="-128"/>
                                <a:cs typeface="Times New Roman" panose="02020603050405020304" pitchFamily="18" charset="0"/>
                              </a:rPr>
                            </m:ctrlPr>
                          </m:sSubSupPr>
                          <m:e>
                            <m:r>
                              <a:rPr lang="en-US" sz="2000" i="1">
                                <a:effectLst/>
                                <a:latin typeface="Cambria Math" panose="02040503050406030204" pitchFamily="18" charset="0"/>
                                <a:ea typeface="MS Mincho" panose="02020609040205080304" pitchFamily="49" charset="-128"/>
                                <a:cs typeface="Times New Roman" panose="02020603050405020304" pitchFamily="18" charset="0"/>
                              </a:rPr>
                              <m:t>𝑁</m:t>
                            </m:r>
                          </m:e>
                          <m:sub>
                            <m:r>
                              <a:rPr lang="en-US" sz="2000" i="1">
                                <a:effectLst/>
                                <a:latin typeface="Cambria Math" panose="02040503050406030204" pitchFamily="18" charset="0"/>
                                <a:ea typeface="MS Mincho" panose="02020609040205080304" pitchFamily="49" charset="-128"/>
                                <a:cs typeface="Times New Roman" panose="02020603050405020304" pitchFamily="18" charset="0"/>
                              </a:rPr>
                              <m:t>𝑐𝑎𝑓</m:t>
                            </m:r>
                          </m:sub>
                          <m:sup>
                            <m:r>
                              <a:rPr lang="en-US" sz="2000" i="1">
                                <a:effectLst/>
                                <a:latin typeface="Cambria Math" panose="02040503050406030204" pitchFamily="18" charset="0"/>
                                <a:ea typeface="MS Mincho" panose="02020609040205080304" pitchFamily="49" charset="-128"/>
                                <a:cs typeface="Times New Roman" panose="02020603050405020304" pitchFamily="18" charset="0"/>
                              </a:rPr>
                              <m:t>h</m:t>
                            </m:r>
                          </m:sup>
                        </m:sSubSup>
                      </m:num>
                      <m:den>
                        <m:sSub>
                          <m:sSubPr>
                            <m:ctrlPr>
                              <a:rPr lang="en-US" sz="2000" i="1">
                                <a:effectLst/>
                                <a:latin typeface="Cambria Math" panose="02040503050406030204" pitchFamily="18" charset="0"/>
                                <a:ea typeface="MS Mincho" panose="02020609040205080304" pitchFamily="49" charset="-128"/>
                                <a:cs typeface="Times New Roman" panose="02020603050405020304" pitchFamily="18" charset="0"/>
                              </a:rPr>
                            </m:ctrlPr>
                          </m:sSubPr>
                          <m:e>
                            <m:r>
                              <a:rPr lang="en-US" sz="2000" i="1">
                                <a:effectLst/>
                                <a:latin typeface="Cambria Math" panose="02040503050406030204" pitchFamily="18" charset="0"/>
                                <a:ea typeface="MS Mincho" panose="02020609040205080304" pitchFamily="49" charset="-128"/>
                                <a:cs typeface="Times New Roman" panose="02020603050405020304" pitchFamily="18" charset="0"/>
                              </a:rPr>
                              <m:t>𝑁</m:t>
                            </m:r>
                          </m:e>
                          <m:sub>
                            <m:r>
                              <a:rPr lang="en-US" sz="2000" i="1">
                                <a:effectLst/>
                                <a:latin typeface="Cambria Math" panose="02040503050406030204" pitchFamily="18" charset="0"/>
                                <a:ea typeface="MS Mincho" panose="02020609040205080304" pitchFamily="49" charset="-128"/>
                                <a:cs typeface="Times New Roman" panose="02020603050405020304" pitchFamily="18" charset="0"/>
                              </a:rPr>
                              <m:t>𝑡𝑥</m:t>
                            </m:r>
                          </m:sub>
                        </m:sSub>
                      </m:den>
                    </m:f>
                    <m:r>
                      <a:rPr lang="en-US" sz="2000" i="1">
                        <a:effectLst/>
                        <a:latin typeface="Cambria Math" panose="02040503050406030204" pitchFamily="18" charset="0"/>
                        <a:ea typeface="MS Mincho" panose="02020609040205080304" pitchFamily="49" charset="-128"/>
                        <a:cs typeface="Times New Roman" panose="02020603050405020304" pitchFamily="18" charset="0"/>
                      </a:rPr>
                      <m:t>=</m:t>
                    </m:r>
                    <m:f>
                      <m:fPr>
                        <m:ctrlPr>
                          <a:rPr lang="en-US" sz="2000" i="1">
                            <a:effectLst/>
                            <a:latin typeface="Cambria Math" panose="02040503050406030204" pitchFamily="18" charset="0"/>
                            <a:ea typeface="MS Mincho" panose="02020609040205080304" pitchFamily="49" charset="-128"/>
                            <a:cs typeface="Times New Roman" panose="02020603050405020304" pitchFamily="18" charset="0"/>
                          </a:rPr>
                        </m:ctrlPr>
                      </m:fPr>
                      <m:num>
                        <m:sSub>
                          <m:sSubPr>
                            <m:ctrlPr>
                              <a:rPr lang="en-US" sz="2000" i="1">
                                <a:effectLst/>
                                <a:latin typeface="Cambria Math" panose="02040503050406030204" pitchFamily="18" charset="0"/>
                                <a:ea typeface="MS Mincho" panose="02020609040205080304" pitchFamily="49" charset="-128"/>
                                <a:cs typeface="Times New Roman" panose="02020603050405020304" pitchFamily="18" charset="0"/>
                              </a:rPr>
                            </m:ctrlPr>
                          </m:sSubPr>
                          <m:e>
                            <m:r>
                              <a:rPr lang="en-US" sz="2000" i="1">
                                <a:effectLst/>
                                <a:latin typeface="Cambria Math" panose="02040503050406030204" pitchFamily="18" charset="0"/>
                                <a:ea typeface="MS Mincho" panose="02020609040205080304" pitchFamily="49" charset="-128"/>
                                <a:cs typeface="Times New Roman" panose="02020603050405020304" pitchFamily="18" charset="0"/>
                              </a:rPr>
                              <m:t>𝑁</m:t>
                            </m:r>
                          </m:e>
                          <m:sub>
                            <m:r>
                              <a:rPr lang="en-US" sz="2000" i="1">
                                <a:effectLst/>
                                <a:latin typeface="Cambria Math" panose="02040503050406030204" pitchFamily="18" charset="0"/>
                                <a:ea typeface="MS Mincho" panose="02020609040205080304" pitchFamily="49" charset="-128"/>
                                <a:cs typeface="Times New Roman" panose="02020603050405020304" pitchFamily="18" charset="0"/>
                              </a:rPr>
                              <m:t>𝑐𝑎𝑓</m:t>
                            </m:r>
                          </m:sub>
                        </m:sSub>
                        <m:r>
                          <a:rPr lang="en-US" sz="2000" i="1">
                            <a:effectLst/>
                            <a:latin typeface="Cambria Math" panose="02040503050406030204" pitchFamily="18" charset="0"/>
                            <a:ea typeface="MS Mincho" panose="02020609040205080304" pitchFamily="49" charset="-128"/>
                            <a:cs typeface="Times New Roman" panose="02020603050405020304" pitchFamily="18" charset="0"/>
                          </a:rPr>
                          <m:t>−</m:t>
                        </m:r>
                        <m:sSubSup>
                          <m:sSubSupPr>
                            <m:ctrlPr>
                              <a:rPr lang="en-US" sz="2000" i="1">
                                <a:effectLst/>
                                <a:latin typeface="Cambria Math" panose="02040503050406030204" pitchFamily="18" charset="0"/>
                                <a:ea typeface="MS Mincho" panose="02020609040205080304" pitchFamily="49" charset="-128"/>
                                <a:cs typeface="Times New Roman" panose="02020603050405020304" pitchFamily="18" charset="0"/>
                              </a:rPr>
                            </m:ctrlPr>
                          </m:sSubSupPr>
                          <m:e>
                            <m:r>
                              <a:rPr lang="en-US" sz="2000" i="1">
                                <a:effectLst/>
                                <a:latin typeface="Cambria Math" panose="02040503050406030204" pitchFamily="18" charset="0"/>
                                <a:ea typeface="MS Mincho" panose="02020609040205080304" pitchFamily="49" charset="-128"/>
                                <a:cs typeface="Times New Roman" panose="02020603050405020304" pitchFamily="18" charset="0"/>
                              </a:rPr>
                              <m:t>𝑁</m:t>
                            </m:r>
                          </m:e>
                          <m:sub>
                            <m:r>
                              <a:rPr lang="en-US" sz="2000" i="1">
                                <a:effectLst/>
                                <a:latin typeface="Cambria Math" panose="02040503050406030204" pitchFamily="18" charset="0"/>
                                <a:ea typeface="MS Mincho" panose="02020609040205080304" pitchFamily="49" charset="-128"/>
                                <a:cs typeface="Times New Roman" panose="02020603050405020304" pitchFamily="18" charset="0"/>
                              </a:rPr>
                              <m:t>𝑐𝑎𝑓</m:t>
                            </m:r>
                          </m:sub>
                          <m:sup>
                            <m:r>
                              <a:rPr lang="en-US" sz="2000" i="1">
                                <a:effectLst/>
                                <a:latin typeface="Cambria Math" panose="02040503050406030204" pitchFamily="18" charset="0"/>
                                <a:ea typeface="MS Mincho" panose="02020609040205080304" pitchFamily="49" charset="-128"/>
                                <a:cs typeface="Times New Roman" panose="02020603050405020304" pitchFamily="18" charset="0"/>
                              </a:rPr>
                              <m:t>𝑔</m:t>
                            </m:r>
                          </m:sup>
                        </m:sSubSup>
                      </m:num>
                      <m:den>
                        <m:sSub>
                          <m:sSubPr>
                            <m:ctrlPr>
                              <a:rPr lang="en-US" sz="2000" i="1">
                                <a:effectLst/>
                                <a:latin typeface="Cambria Math" panose="02040503050406030204" pitchFamily="18" charset="0"/>
                                <a:ea typeface="MS Mincho" panose="02020609040205080304" pitchFamily="49" charset="-128"/>
                                <a:cs typeface="Times New Roman" panose="02020603050405020304" pitchFamily="18" charset="0"/>
                              </a:rPr>
                            </m:ctrlPr>
                          </m:sSubPr>
                          <m:e>
                            <m:r>
                              <a:rPr lang="en-US" sz="2000" i="1">
                                <a:effectLst/>
                                <a:latin typeface="Cambria Math" panose="02040503050406030204" pitchFamily="18" charset="0"/>
                                <a:ea typeface="MS Mincho" panose="02020609040205080304" pitchFamily="49" charset="-128"/>
                                <a:cs typeface="Times New Roman" panose="02020603050405020304" pitchFamily="18" charset="0"/>
                              </a:rPr>
                              <m:t>𝑁</m:t>
                            </m:r>
                          </m:e>
                          <m:sub>
                            <m:r>
                              <a:rPr lang="en-US" sz="2000" i="1">
                                <a:effectLst/>
                                <a:latin typeface="Cambria Math" panose="02040503050406030204" pitchFamily="18" charset="0"/>
                                <a:ea typeface="MS Mincho" panose="02020609040205080304" pitchFamily="49" charset="-128"/>
                                <a:cs typeface="Times New Roman" panose="02020603050405020304" pitchFamily="18" charset="0"/>
                              </a:rPr>
                              <m:t>𝑡𝑥</m:t>
                            </m:r>
                          </m:sub>
                        </m:sSub>
                      </m:den>
                    </m:f>
                    <m:r>
                      <a:rPr lang="en-US" sz="2000" i="1">
                        <a:effectLst/>
                        <a:latin typeface="Cambria Math" panose="02040503050406030204" pitchFamily="18" charset="0"/>
                        <a:ea typeface="MS Mincho" panose="02020609040205080304" pitchFamily="49" charset="-128"/>
                        <a:cs typeface="Times New Roman" panose="02020603050405020304" pitchFamily="18" charset="0"/>
                      </a:rPr>
                      <m:t> </m:t>
                    </m:r>
                  </m:oMath>
                </a14:m>
                <a:endParaRPr lang="en-US" sz="1600" dirty="0">
                  <a:ea typeface="MS Mincho" panose="02020609040205080304" pitchFamily="49" charset="-128"/>
                  <a:cs typeface="Times New Roman" panose="02020603050405020304" pitchFamily="18" charset="0"/>
                </a:endParaRP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p:txBody>
          </p:sp>
        </mc:Choice>
        <mc:Fallback xmlns="">
          <p:sp>
            <p:nvSpPr>
              <p:cNvPr id="8" name="Content Placeholder 2"/>
              <p:cNvSpPr>
                <a:spLocks noGrp="1" noRot="1" noChangeAspect="1" noMove="1" noResize="1" noEditPoints="1" noAdjustHandles="1" noChangeArrowheads="1" noChangeShapeType="1" noTextEdit="1"/>
              </p:cNvSpPr>
              <p:nvPr>
                <p:ph idx="1"/>
              </p:nvPr>
            </p:nvSpPr>
            <p:spPr>
              <a:xfrm>
                <a:off x="731520" y="1524000"/>
                <a:ext cx="8288868" cy="5383108"/>
              </a:xfrm>
              <a:blipFill>
                <a:blip r:embed="rId2"/>
                <a:stretch>
                  <a:fillRect l="-662" t="-566" r="-221"/>
                </a:stretch>
              </a:blipFill>
            </p:spPr>
            <p:txBody>
              <a:bodyPr/>
              <a:lstStyle/>
              <a:p>
                <a:r>
                  <a:rPr lang="en-US">
                    <a:noFill/>
                  </a:rPr>
                  <a:t> </a:t>
                </a:r>
              </a:p>
            </p:txBody>
          </p:sp>
        </mc:Fallback>
      </mc:AlternateContent>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November 2019</a:t>
            </a:r>
            <a:endParaRPr lang="en-GB" dirty="0"/>
          </a:p>
        </p:txBody>
      </p:sp>
    </p:spTree>
    <p:extLst>
      <p:ext uri="{BB962C8B-B14F-4D97-AF65-F5344CB8AC3E}">
        <p14:creationId xmlns:p14="http://schemas.microsoft.com/office/powerpoint/2010/main" val="13010868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802.11ah Channel Occupancy Probability</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mc:AlternateContent xmlns:mc="http://schemas.openxmlformats.org/markup-compatibility/2006" xmlns:a14="http://schemas.microsoft.com/office/drawing/2010/main">
        <mc:Choice Requires="a14">
          <p:sp>
            <p:nvSpPr>
              <p:cNvPr id="8" name="Content Placeholder 2"/>
              <p:cNvSpPr>
                <a:spLocks noGrp="1"/>
              </p:cNvSpPr>
              <p:nvPr>
                <p:ph idx="1"/>
              </p:nvPr>
            </p:nvSpPr>
            <p:spPr>
              <a:xfrm>
                <a:off x="731520" y="1524000"/>
                <a:ext cx="8288868" cy="5383108"/>
              </a:xfrm>
            </p:spPr>
            <p:txBody>
              <a:bodyPr/>
              <a:lstStyle/>
              <a:p>
                <a:pPr marL="342900" marR="0" indent="-342900">
                  <a:spcBef>
                    <a:spcPts val="0"/>
                  </a:spcBef>
                  <a:spcAft>
                    <a:spcPts val="0"/>
                  </a:spcAft>
                  <a:tabLst>
                    <a:tab pos="914400" algn="l"/>
                  </a:tabLst>
                </a:pPr>
                <a:r>
                  <a:rPr lang="en-US" sz="2000" dirty="0">
                    <a:ea typeface="MS Mincho" panose="02020609040205080304" pitchFamily="49" charset="-128"/>
                    <a:cs typeface="Times New Roman" panose="02020603050405020304" pitchFamily="18" charset="0"/>
                  </a:rPr>
                  <a:t>An </a:t>
                </a:r>
                <a:r>
                  <a:rPr lang="en-US" sz="2000" dirty="0" smtClean="0">
                    <a:ea typeface="MS Mincho" panose="02020609040205080304" pitchFamily="49" charset="-128"/>
                    <a:cs typeface="Times New Roman" panose="02020603050405020304" pitchFamily="18" charset="0"/>
                  </a:rPr>
                  <a:t>802.15.4g </a:t>
                </a:r>
                <a:r>
                  <a:rPr lang="en-US" sz="2000" dirty="0">
                    <a:ea typeface="MS Mincho" panose="02020609040205080304" pitchFamily="49" charset="-128"/>
                    <a:cs typeface="Times New Roman" panose="02020603050405020304" pitchFamily="18" charset="0"/>
                  </a:rPr>
                  <a:t>device can estimate the channel busy time T</a:t>
                </a:r>
                <a:r>
                  <a:rPr lang="en-US" sz="2000" baseline="-25000" dirty="0">
                    <a:effectLst/>
                    <a:ea typeface="MS Mincho" panose="02020609040205080304" pitchFamily="49" charset="-128"/>
                    <a:cs typeface="Times New Roman" panose="02020603050405020304" pitchFamily="18" charset="0"/>
                  </a:rPr>
                  <a:t>b</a:t>
                </a:r>
                <a:r>
                  <a:rPr lang="en-US" sz="2000" dirty="0">
                    <a:effectLst/>
                    <a:ea typeface="MS Mincho" panose="02020609040205080304" pitchFamily="49" charset="-128"/>
                    <a:cs typeface="Times New Roman" panose="02020603050405020304" pitchFamily="18" charset="0"/>
                  </a:rPr>
                  <a:t> by continuously sensing channel for a time period </a:t>
                </a:r>
                <a:r>
                  <a:rPr lang="en-US" sz="2000" dirty="0" smtClean="0">
                    <a:effectLst/>
                    <a:ea typeface="MS Mincho" panose="02020609040205080304" pitchFamily="49" charset="-128"/>
                    <a:cs typeface="Times New Roman" panose="02020603050405020304" pitchFamily="18" charset="0"/>
                  </a:rPr>
                  <a:t>T </a:t>
                </a:r>
              </a:p>
              <a:p>
                <a:pPr marL="342900" marR="0" indent="-342900">
                  <a:spcBef>
                    <a:spcPts val="0"/>
                  </a:spcBef>
                  <a:spcAft>
                    <a:spcPts val="0"/>
                  </a:spcAft>
                  <a:tabLst>
                    <a:tab pos="914400" algn="l"/>
                  </a:tabLst>
                </a:pPr>
                <a:endParaRPr lang="en-US" sz="2000" dirty="0" smtClean="0">
                  <a:effectLst/>
                  <a:ea typeface="MS Mincho" panose="02020609040205080304" pitchFamily="49" charset="-128"/>
                  <a:cs typeface="Times New Roman" panose="02020603050405020304" pitchFamily="18" charset="0"/>
                </a:endParaRPr>
              </a:p>
              <a:p>
                <a:pPr marL="342900" marR="0" indent="-342900">
                  <a:spcBef>
                    <a:spcPts val="0"/>
                  </a:spcBef>
                  <a:spcAft>
                    <a:spcPts val="0"/>
                  </a:spcAft>
                  <a:tabLst>
                    <a:tab pos="914400" algn="l"/>
                  </a:tabLst>
                </a:pPr>
                <a:r>
                  <a:rPr lang="en-US" sz="2000" dirty="0" smtClean="0">
                    <a:effectLst/>
                    <a:ea typeface="MS Mincho" panose="02020609040205080304" pitchFamily="49" charset="-128"/>
                    <a:cs typeface="Times New Roman" panose="02020603050405020304" pitchFamily="18" charset="0"/>
                  </a:rPr>
                  <a:t>Its </a:t>
                </a:r>
                <a:r>
                  <a:rPr lang="en-US" sz="2000" dirty="0">
                    <a:effectLst/>
                    <a:ea typeface="MS Mincho" panose="02020609040205080304" pitchFamily="49" charset="-128"/>
                    <a:cs typeface="Times New Roman" panose="02020603050405020304" pitchFamily="18" charset="0"/>
                  </a:rPr>
                  <a:t>transmission time and reception time are considered as busy </a:t>
                </a:r>
                <a:r>
                  <a:rPr lang="en-US" sz="2000" dirty="0" smtClean="0">
                    <a:effectLst/>
                    <a:ea typeface="MS Mincho" panose="02020609040205080304" pitchFamily="49" charset="-128"/>
                    <a:cs typeface="Times New Roman" panose="02020603050405020304" pitchFamily="18" charset="0"/>
                  </a:rPr>
                  <a:t>time</a:t>
                </a:r>
              </a:p>
              <a:p>
                <a:pPr marL="342900" marR="0" indent="-342900">
                  <a:spcBef>
                    <a:spcPts val="0"/>
                  </a:spcBef>
                  <a:spcAft>
                    <a:spcPts val="0"/>
                  </a:spcAft>
                  <a:tabLst>
                    <a:tab pos="914400" algn="l"/>
                  </a:tabLst>
                </a:pPr>
                <a:endParaRPr lang="en-US" sz="2000" dirty="0" smtClean="0">
                  <a:effectLst/>
                  <a:ea typeface="MS Mincho" panose="02020609040205080304" pitchFamily="49" charset="-128"/>
                  <a:cs typeface="Times New Roman" panose="02020603050405020304" pitchFamily="18" charset="0"/>
                </a:endParaRPr>
              </a:p>
              <a:p>
                <a:pPr marL="342900" marR="0" indent="-342900">
                  <a:spcBef>
                    <a:spcPts val="0"/>
                  </a:spcBef>
                  <a:spcAft>
                    <a:spcPts val="0"/>
                  </a:spcAft>
                  <a:tabLst>
                    <a:tab pos="914400" algn="l"/>
                  </a:tabLst>
                </a:pPr>
                <a:r>
                  <a:rPr lang="en-US" sz="2000" dirty="0" smtClean="0">
                    <a:effectLst/>
                    <a:ea typeface="MS Mincho" panose="02020609040205080304" pitchFamily="49" charset="-128"/>
                    <a:cs typeface="Times New Roman" panose="02020603050405020304" pitchFamily="18" charset="0"/>
                  </a:rPr>
                  <a:t>Its </a:t>
                </a:r>
                <a:r>
                  <a:rPr lang="en-US" sz="2000" dirty="0">
                    <a:effectLst/>
                    <a:ea typeface="MS Mincho" panose="02020609040205080304" pitchFamily="49" charset="-128"/>
                    <a:cs typeface="Times New Roman" panose="02020603050405020304" pitchFamily="18" charset="0"/>
                  </a:rPr>
                  <a:t>turnaround time is considered as idle </a:t>
                </a:r>
                <a:r>
                  <a:rPr lang="en-US" sz="2000" dirty="0" smtClean="0">
                    <a:effectLst/>
                    <a:ea typeface="MS Mincho" panose="02020609040205080304" pitchFamily="49" charset="-128"/>
                    <a:cs typeface="Times New Roman" panose="02020603050405020304" pitchFamily="18" charset="0"/>
                  </a:rPr>
                  <a:t>time</a:t>
                </a:r>
              </a:p>
              <a:p>
                <a:pPr marL="342900" marR="0" indent="-342900">
                  <a:spcBef>
                    <a:spcPts val="0"/>
                  </a:spcBef>
                  <a:spcAft>
                    <a:spcPts val="0"/>
                  </a:spcAft>
                  <a:tabLst>
                    <a:tab pos="914400" algn="l"/>
                  </a:tabLst>
                </a:pPr>
                <a:endParaRPr lang="en-US" sz="2000" dirty="0" smtClean="0">
                  <a:effectLst/>
                  <a:ea typeface="MS Mincho" panose="02020609040205080304" pitchFamily="49" charset="-128"/>
                  <a:cs typeface="Times New Roman" panose="02020603050405020304" pitchFamily="18" charset="0"/>
                </a:endParaRPr>
              </a:p>
              <a:p>
                <a:pPr marL="342900" marR="0" indent="-342900">
                  <a:spcBef>
                    <a:spcPts val="0"/>
                  </a:spcBef>
                  <a:spcAft>
                    <a:spcPts val="0"/>
                  </a:spcAft>
                  <a:tabLst>
                    <a:tab pos="914400" algn="l"/>
                  </a:tabLst>
                </a:pPr>
                <a:r>
                  <a:rPr lang="en-US" sz="2000" dirty="0" smtClean="0">
                    <a:effectLst/>
                    <a:ea typeface="MS Mincho" panose="02020609040205080304" pitchFamily="49" charset="-128"/>
                    <a:cs typeface="Times New Roman" panose="02020603050405020304" pitchFamily="18" charset="0"/>
                  </a:rPr>
                  <a:t>An </a:t>
                </a:r>
                <a:r>
                  <a:rPr lang="en-US" sz="2000" dirty="0">
                    <a:effectLst/>
                    <a:ea typeface="MS Mincho" panose="02020609040205080304" pitchFamily="49" charset="-128"/>
                    <a:cs typeface="Times New Roman" panose="02020603050405020304" pitchFamily="18" charset="0"/>
                  </a:rPr>
                  <a:t>802.15.4g device is able to determine the busy time </a:t>
                </a:r>
                <a:r>
                  <a:rPr lang="en-US" sz="2000" dirty="0" err="1">
                    <a:effectLst/>
                    <a:ea typeface="MS Mincho" panose="02020609040205080304" pitchFamily="49" charset="-128"/>
                    <a:cs typeface="Times New Roman" panose="02020603050405020304" pitchFamily="18" charset="0"/>
                  </a:rPr>
                  <a:t>T</a:t>
                </a:r>
                <a:r>
                  <a:rPr lang="en-US" sz="2000" baseline="30000" dirty="0" err="1">
                    <a:effectLst/>
                    <a:ea typeface="MS Mincho" panose="02020609040205080304" pitchFamily="49" charset="-128"/>
                    <a:cs typeface="Times New Roman" panose="02020603050405020304" pitchFamily="18" charset="0"/>
                  </a:rPr>
                  <a:t>g</a:t>
                </a:r>
                <a:r>
                  <a:rPr lang="en-US" sz="2000" baseline="-25000" dirty="0" err="1">
                    <a:effectLst/>
                    <a:ea typeface="MS Mincho" panose="02020609040205080304" pitchFamily="49" charset="-128"/>
                    <a:cs typeface="Times New Roman" panose="02020603050405020304" pitchFamily="18" charset="0"/>
                  </a:rPr>
                  <a:t>b</a:t>
                </a:r>
                <a:r>
                  <a:rPr lang="en-US" sz="2000" dirty="0">
                    <a:effectLst/>
                    <a:ea typeface="MS Mincho" panose="02020609040205080304" pitchFamily="49" charset="-128"/>
                    <a:cs typeface="Times New Roman" panose="02020603050405020304" pitchFamily="18" charset="0"/>
                  </a:rPr>
                  <a:t> consumed by </a:t>
                </a:r>
                <a:r>
                  <a:rPr lang="en-US" sz="2000" dirty="0" smtClean="0">
                    <a:effectLst/>
                    <a:ea typeface="MS Mincho" panose="02020609040205080304" pitchFamily="49" charset="-128"/>
                    <a:cs typeface="Times New Roman" panose="02020603050405020304" pitchFamily="18" charset="0"/>
                  </a:rPr>
                  <a:t>802.15.4g </a:t>
                </a:r>
                <a:r>
                  <a:rPr lang="en-US" sz="2000" dirty="0">
                    <a:effectLst/>
                    <a:ea typeface="MS Mincho" panose="02020609040205080304" pitchFamily="49" charset="-128"/>
                    <a:cs typeface="Times New Roman" panose="02020603050405020304" pitchFamily="18" charset="0"/>
                  </a:rPr>
                  <a:t>transmissions </a:t>
                </a:r>
                <a:r>
                  <a:rPr lang="en-US" sz="2000" dirty="0" smtClean="0">
                    <a:effectLst/>
                    <a:ea typeface="MS Mincho" panose="02020609040205080304" pitchFamily="49" charset="-128"/>
                    <a:cs typeface="Times New Roman" panose="02020603050405020304" pitchFamily="18" charset="0"/>
                  </a:rPr>
                  <a:t>using </a:t>
                </a:r>
                <a:r>
                  <a:rPr lang="en-US" sz="2000" dirty="0">
                    <a:effectLst/>
                    <a:ea typeface="MS Mincho" panose="02020609040205080304" pitchFamily="49" charset="-128"/>
                    <a:cs typeface="Times New Roman" panose="02020603050405020304" pitchFamily="18" charset="0"/>
                  </a:rPr>
                  <a:t>carrier </a:t>
                </a:r>
                <a:r>
                  <a:rPr lang="en-US" sz="2000" dirty="0" smtClean="0">
                    <a:effectLst/>
                    <a:ea typeface="MS Mincho" panose="02020609040205080304" pitchFamily="49" charset="-128"/>
                    <a:cs typeface="Times New Roman" panose="02020603050405020304" pitchFamily="18" charset="0"/>
                  </a:rPr>
                  <a:t>sense</a:t>
                </a:r>
              </a:p>
              <a:p>
                <a:pPr marL="342900" marR="0" indent="-342900">
                  <a:spcBef>
                    <a:spcPts val="0"/>
                  </a:spcBef>
                  <a:spcAft>
                    <a:spcPts val="0"/>
                  </a:spcAft>
                  <a:tabLst>
                    <a:tab pos="914400" algn="l"/>
                  </a:tabLst>
                </a:pPr>
                <a:endParaRPr lang="en-US" sz="2000" dirty="0" smtClean="0">
                  <a:effectLst/>
                  <a:ea typeface="MS Mincho" panose="02020609040205080304" pitchFamily="49" charset="-128"/>
                  <a:cs typeface="Times New Roman" panose="02020603050405020304" pitchFamily="18" charset="0"/>
                </a:endParaRPr>
              </a:p>
              <a:p>
                <a:pPr marL="342900" marR="0" indent="-342900">
                  <a:spcBef>
                    <a:spcPts val="0"/>
                  </a:spcBef>
                  <a:spcAft>
                    <a:spcPts val="0"/>
                  </a:spcAft>
                  <a:tabLst>
                    <a:tab pos="914400" algn="l"/>
                  </a:tabLst>
                </a:pPr>
                <a:r>
                  <a:rPr lang="en-US" sz="2000" dirty="0" smtClean="0">
                    <a:effectLst/>
                    <a:ea typeface="MS Mincho" panose="02020609040205080304" pitchFamily="49" charset="-128"/>
                    <a:cs typeface="Times New Roman" panose="02020603050405020304" pitchFamily="18" charset="0"/>
                  </a:rPr>
                  <a:t>Therefore</a:t>
                </a:r>
                <a:r>
                  <a:rPr lang="en-US" sz="2000" dirty="0">
                    <a:effectLst/>
                    <a:ea typeface="MS Mincho" panose="02020609040205080304" pitchFamily="49" charset="-128"/>
                    <a:cs typeface="Times New Roman" panose="02020603050405020304" pitchFamily="18" charset="0"/>
                  </a:rPr>
                  <a:t>, </a:t>
                </a:r>
                <a:r>
                  <a:rPr lang="en-US" sz="2000" dirty="0" smtClean="0">
                    <a:effectLst/>
                    <a:ea typeface="MS Mincho" panose="02020609040205080304" pitchFamily="49" charset="-128"/>
                    <a:cs typeface="Times New Roman" panose="02020603050405020304" pitchFamily="18" charset="0"/>
                  </a:rPr>
                  <a:t>802.11ah </a:t>
                </a:r>
                <a:r>
                  <a:rPr lang="en-US" sz="2000" dirty="0">
                    <a:effectLst/>
                    <a:ea typeface="MS Mincho" panose="02020609040205080304" pitchFamily="49" charset="-128"/>
                    <a:cs typeface="Times New Roman" panose="02020603050405020304" pitchFamily="18" charset="0"/>
                  </a:rPr>
                  <a:t>channel occupancy probability </a:t>
                </a:r>
                <a:r>
                  <a:rPr lang="en-US" sz="2000" dirty="0" err="1">
                    <a:effectLst/>
                    <a:ea typeface="MS Mincho" panose="02020609040205080304" pitchFamily="49" charset="-128"/>
                    <a:cs typeface="Times New Roman" panose="02020603050405020304" pitchFamily="18" charset="0"/>
                  </a:rPr>
                  <a:t>P</a:t>
                </a:r>
                <a:r>
                  <a:rPr lang="en-US" sz="2000" baseline="30000" dirty="0" err="1">
                    <a:effectLst/>
                    <a:ea typeface="MS Mincho" panose="02020609040205080304" pitchFamily="49" charset="-128"/>
                    <a:cs typeface="Times New Roman" panose="02020603050405020304" pitchFamily="18" charset="0"/>
                  </a:rPr>
                  <a:t>h</a:t>
                </a:r>
                <a:r>
                  <a:rPr lang="en-US" sz="2000" baseline="-25000" dirty="0" err="1">
                    <a:effectLst/>
                    <a:ea typeface="MS Mincho" panose="02020609040205080304" pitchFamily="49" charset="-128"/>
                    <a:cs typeface="Times New Roman" panose="02020603050405020304" pitchFamily="18" charset="0"/>
                  </a:rPr>
                  <a:t>tx</a:t>
                </a:r>
                <a:r>
                  <a:rPr lang="en-US" sz="2000" dirty="0">
                    <a:effectLst/>
                    <a:ea typeface="MS Mincho" panose="02020609040205080304" pitchFamily="49" charset="-128"/>
                    <a:cs typeface="Times New Roman" panose="02020603050405020304" pitchFamily="18" charset="0"/>
                  </a:rPr>
                  <a:t> can be estimated </a:t>
                </a:r>
                <a:r>
                  <a:rPr lang="en-US" sz="2000" dirty="0" smtClean="0">
                    <a:effectLst/>
                    <a:ea typeface="MS Mincho" panose="02020609040205080304" pitchFamily="49" charset="-128"/>
                    <a:cs typeface="Times New Roman" panose="02020603050405020304" pitchFamily="18" charset="0"/>
                  </a:rPr>
                  <a:t>as</a:t>
                </a:r>
              </a:p>
              <a:p>
                <a:pPr marL="342900" marR="0" indent="-342900">
                  <a:spcBef>
                    <a:spcPts val="0"/>
                  </a:spcBef>
                  <a:spcAft>
                    <a:spcPts val="0"/>
                  </a:spcAft>
                  <a:tabLst>
                    <a:tab pos="914400" algn="l"/>
                  </a:tabLst>
                </a:pPr>
                <a:endParaRPr lang="en-US" sz="2000" dirty="0">
                  <a:ea typeface="MS Mincho" panose="02020609040205080304" pitchFamily="49" charset="-128"/>
                  <a:cs typeface="Times New Roman" panose="02020603050405020304" pitchFamily="18" charset="0"/>
                </a:endParaRPr>
              </a:p>
              <a:p>
                <a:pPr marL="0" marR="0" indent="0">
                  <a:spcBef>
                    <a:spcPts val="0"/>
                  </a:spcBef>
                  <a:spcAft>
                    <a:spcPts val="0"/>
                  </a:spcAft>
                  <a:buNone/>
                  <a:tabLst>
                    <a:tab pos="914400" algn="l"/>
                  </a:tabLst>
                </a:pPr>
                <a14:m>
                  <m:oMathPara xmlns:m="http://schemas.openxmlformats.org/officeDocument/2006/math">
                    <m:oMathParaPr>
                      <m:jc m:val="center"/>
                    </m:oMathParaPr>
                    <m:oMath xmlns:m="http://schemas.openxmlformats.org/officeDocument/2006/math">
                      <m:sSubSup>
                        <m:sSubSupPr>
                          <m:ctrlPr>
                            <a:rPr lang="en-US" sz="2000" i="1">
                              <a:effectLst/>
                              <a:latin typeface="Cambria Math" panose="02040503050406030204" pitchFamily="18" charset="0"/>
                              <a:ea typeface="MS Mincho" panose="02020609040205080304" pitchFamily="49" charset="-128"/>
                              <a:cs typeface="Times New Roman" panose="02020603050405020304" pitchFamily="18" charset="0"/>
                            </a:rPr>
                          </m:ctrlPr>
                        </m:sSubSupPr>
                        <m:e>
                          <m:r>
                            <a:rPr lang="en-US" sz="2000" i="1">
                              <a:effectLst/>
                              <a:latin typeface="Cambria Math" panose="02040503050406030204" pitchFamily="18" charset="0"/>
                              <a:ea typeface="MS Mincho" panose="02020609040205080304" pitchFamily="49" charset="-128"/>
                              <a:cs typeface="Times New Roman" panose="02020603050405020304" pitchFamily="18" charset="0"/>
                            </a:rPr>
                            <m:t>𝑃</m:t>
                          </m:r>
                        </m:e>
                        <m:sub>
                          <m:r>
                            <a:rPr lang="en-US" sz="2000" i="1">
                              <a:effectLst/>
                              <a:latin typeface="Cambria Math" panose="02040503050406030204" pitchFamily="18" charset="0"/>
                              <a:ea typeface="MS Mincho" panose="02020609040205080304" pitchFamily="49" charset="-128"/>
                              <a:cs typeface="Times New Roman" panose="02020603050405020304" pitchFamily="18" charset="0"/>
                            </a:rPr>
                            <m:t>𝑡𝑥</m:t>
                          </m:r>
                        </m:sub>
                        <m:sup>
                          <m:r>
                            <a:rPr lang="en-US" sz="2000" i="1">
                              <a:effectLst/>
                              <a:latin typeface="Cambria Math" panose="02040503050406030204" pitchFamily="18" charset="0"/>
                              <a:ea typeface="MS Mincho" panose="02020609040205080304" pitchFamily="49" charset="-128"/>
                              <a:cs typeface="Times New Roman" panose="02020603050405020304" pitchFamily="18" charset="0"/>
                            </a:rPr>
                            <m:t>h</m:t>
                          </m:r>
                        </m:sup>
                      </m:sSubSup>
                      <m:r>
                        <a:rPr lang="en-US" sz="2000" i="1">
                          <a:effectLst/>
                          <a:latin typeface="Cambria Math" panose="02040503050406030204" pitchFamily="18" charset="0"/>
                          <a:ea typeface="MS Mincho" panose="02020609040205080304" pitchFamily="49" charset="-128"/>
                          <a:cs typeface="Times New Roman" panose="02020603050405020304" pitchFamily="18" charset="0"/>
                        </a:rPr>
                        <m:t>=</m:t>
                      </m:r>
                      <m:f>
                        <m:fPr>
                          <m:ctrlPr>
                            <a:rPr lang="en-US" sz="2000" i="1">
                              <a:effectLst/>
                              <a:latin typeface="Cambria Math" panose="02040503050406030204" pitchFamily="18" charset="0"/>
                              <a:ea typeface="MS Mincho" panose="02020609040205080304" pitchFamily="49" charset="-128"/>
                              <a:cs typeface="Times New Roman" panose="02020603050405020304" pitchFamily="18" charset="0"/>
                            </a:rPr>
                          </m:ctrlPr>
                        </m:fPr>
                        <m:num>
                          <m:sSub>
                            <m:sSubPr>
                              <m:ctrlPr>
                                <a:rPr lang="en-US" sz="2000" i="1">
                                  <a:effectLst/>
                                  <a:latin typeface="Cambria Math" panose="02040503050406030204" pitchFamily="18" charset="0"/>
                                  <a:ea typeface="MS Mincho" panose="02020609040205080304" pitchFamily="49" charset="-128"/>
                                  <a:cs typeface="Times New Roman" panose="02020603050405020304" pitchFamily="18" charset="0"/>
                                </a:rPr>
                              </m:ctrlPr>
                            </m:sSubPr>
                            <m:e>
                              <m:r>
                                <a:rPr lang="en-US" sz="2000" i="1">
                                  <a:effectLst/>
                                  <a:latin typeface="Cambria Math" panose="02040503050406030204" pitchFamily="18" charset="0"/>
                                  <a:ea typeface="MS Mincho" panose="02020609040205080304" pitchFamily="49" charset="-128"/>
                                  <a:cs typeface="Times New Roman" panose="02020603050405020304" pitchFamily="18" charset="0"/>
                                </a:rPr>
                                <m:t>𝑇</m:t>
                              </m:r>
                            </m:e>
                            <m:sub>
                              <m:r>
                                <a:rPr lang="en-US" sz="2000" i="1">
                                  <a:effectLst/>
                                  <a:latin typeface="Cambria Math" panose="02040503050406030204" pitchFamily="18" charset="0"/>
                                  <a:ea typeface="MS Mincho" panose="02020609040205080304" pitchFamily="49" charset="-128"/>
                                  <a:cs typeface="Times New Roman" panose="02020603050405020304" pitchFamily="18" charset="0"/>
                                </a:rPr>
                                <m:t>𝑏</m:t>
                              </m:r>
                            </m:sub>
                          </m:sSub>
                          <m:r>
                            <a:rPr lang="en-US" sz="2000" i="1">
                              <a:effectLst/>
                              <a:latin typeface="Cambria Math" panose="02040503050406030204" pitchFamily="18" charset="0"/>
                              <a:ea typeface="MS Mincho" panose="02020609040205080304" pitchFamily="49" charset="-128"/>
                              <a:cs typeface="Times New Roman" panose="02020603050405020304" pitchFamily="18" charset="0"/>
                            </a:rPr>
                            <m:t>−</m:t>
                          </m:r>
                          <m:sSubSup>
                            <m:sSubSupPr>
                              <m:ctrlPr>
                                <a:rPr lang="en-US" sz="2000" i="1">
                                  <a:effectLst/>
                                  <a:latin typeface="Cambria Math" panose="02040503050406030204" pitchFamily="18" charset="0"/>
                                  <a:ea typeface="MS Mincho" panose="02020609040205080304" pitchFamily="49" charset="-128"/>
                                  <a:cs typeface="Times New Roman" panose="02020603050405020304" pitchFamily="18" charset="0"/>
                                </a:rPr>
                              </m:ctrlPr>
                            </m:sSubSupPr>
                            <m:e>
                              <m:r>
                                <a:rPr lang="en-US" sz="2000" i="1">
                                  <a:effectLst/>
                                  <a:latin typeface="Cambria Math" panose="02040503050406030204" pitchFamily="18" charset="0"/>
                                  <a:ea typeface="MS Mincho" panose="02020609040205080304" pitchFamily="49" charset="-128"/>
                                  <a:cs typeface="Times New Roman" panose="02020603050405020304" pitchFamily="18" charset="0"/>
                                </a:rPr>
                                <m:t>𝑇</m:t>
                              </m:r>
                            </m:e>
                            <m:sub>
                              <m:r>
                                <a:rPr lang="en-US" sz="2000" i="1">
                                  <a:effectLst/>
                                  <a:latin typeface="Cambria Math" panose="02040503050406030204" pitchFamily="18" charset="0"/>
                                  <a:ea typeface="MS Mincho" panose="02020609040205080304" pitchFamily="49" charset="-128"/>
                                  <a:cs typeface="Times New Roman" panose="02020603050405020304" pitchFamily="18" charset="0"/>
                                </a:rPr>
                                <m:t>𝑏</m:t>
                              </m:r>
                            </m:sub>
                            <m:sup>
                              <m:r>
                                <a:rPr lang="en-US" sz="2000" i="1">
                                  <a:effectLst/>
                                  <a:latin typeface="Cambria Math" panose="02040503050406030204" pitchFamily="18" charset="0"/>
                                  <a:ea typeface="MS Mincho" panose="02020609040205080304" pitchFamily="49" charset="-128"/>
                                  <a:cs typeface="Times New Roman" panose="02020603050405020304" pitchFamily="18" charset="0"/>
                                </a:rPr>
                                <m:t>𝑔</m:t>
                              </m:r>
                            </m:sup>
                          </m:sSubSup>
                        </m:num>
                        <m:den>
                          <m:r>
                            <a:rPr lang="en-US" sz="2000" i="1">
                              <a:effectLst/>
                              <a:latin typeface="Cambria Math" panose="02040503050406030204" pitchFamily="18" charset="0"/>
                              <a:ea typeface="MS Mincho" panose="02020609040205080304" pitchFamily="49" charset="-128"/>
                              <a:cs typeface="Times New Roman" panose="02020603050405020304" pitchFamily="18" charset="0"/>
                            </a:rPr>
                            <m:t>𝑇</m:t>
                          </m:r>
                        </m:den>
                      </m:f>
                    </m:oMath>
                  </m:oMathPara>
                </a14:m>
                <a:endParaRPr lang="en-US" sz="1600" dirty="0">
                  <a:ea typeface="MS Mincho" panose="02020609040205080304" pitchFamily="49" charset="-128"/>
                  <a:cs typeface="Times New Roman" panose="02020603050405020304" pitchFamily="18" charset="0"/>
                </a:endParaRPr>
              </a:p>
              <a:p>
                <a:pPr marL="228600" lvl="0" indent="-228600" defTabSz="457200" eaLnBrk="0" hangingPunct="0">
                  <a:spcBef>
                    <a:spcPts val="0"/>
                  </a:spcBef>
                  <a:buClrTx/>
                  <a:buSzTx/>
                  <a:buFont typeface="Arial" charset="0"/>
                  <a:buChar char="•"/>
                </a:pPr>
                <a:endParaRPr lang="en-US" sz="1800" kern="1200" dirty="0">
                  <a:solidFill>
                    <a:prstClr val="black"/>
                  </a:solidFill>
                  <a:latin typeface="Arial"/>
                  <a:ea typeface="ＭＳ Ｐゴシック" charset="0"/>
                  <a:cs typeface="Arial"/>
                </a:endParaRPr>
              </a:p>
            </p:txBody>
          </p:sp>
        </mc:Choice>
        <mc:Fallback xmlns="">
          <p:sp>
            <p:nvSpPr>
              <p:cNvPr id="8" name="Content Placeholder 2"/>
              <p:cNvSpPr>
                <a:spLocks noGrp="1" noRot="1" noChangeAspect="1" noMove="1" noResize="1" noEditPoints="1" noAdjustHandles="1" noChangeArrowheads="1" noChangeShapeType="1" noTextEdit="1"/>
              </p:cNvSpPr>
              <p:nvPr>
                <p:ph idx="1"/>
              </p:nvPr>
            </p:nvSpPr>
            <p:spPr>
              <a:xfrm>
                <a:off x="731520" y="1524000"/>
                <a:ext cx="8288868" cy="5383108"/>
              </a:xfrm>
              <a:blipFill>
                <a:blip r:embed="rId2"/>
                <a:stretch>
                  <a:fillRect l="-662" t="-566" r="-662"/>
                </a:stretch>
              </a:blipFill>
            </p:spPr>
            <p:txBody>
              <a:bodyPr/>
              <a:lstStyle/>
              <a:p>
                <a:r>
                  <a:rPr lang="en-US">
                    <a:noFill/>
                  </a:rPr>
                  <a:t> </a:t>
                </a:r>
              </a:p>
            </p:txBody>
          </p:sp>
        </mc:Fallback>
      </mc:AlternateContent>
      <p:sp>
        <p:nvSpPr>
          <p:cNvPr id="9" name="Footer Placeholder 4"/>
          <p:cNvSpPr>
            <a:spLocks noGrp="1"/>
          </p:cNvSpPr>
          <p:nvPr>
            <p:ph type="ftr" idx="14"/>
          </p:nvPr>
        </p:nvSpPr>
        <p:spPr>
          <a:xfrm>
            <a:off x="5867407" y="6907108"/>
            <a:ext cx="3244420" cy="193040"/>
          </a:xfrm>
        </p:spPr>
        <p:txBody>
          <a:bodyPr/>
          <a:lstStyle/>
          <a:p>
            <a:r>
              <a:rPr lang="da-DK" dirty="0" smtClean="0"/>
              <a:t>Guo et al, MERL</a:t>
            </a:r>
            <a:endParaRPr lang="en-GB" dirty="0"/>
          </a:p>
        </p:txBody>
      </p:sp>
      <p:sp>
        <p:nvSpPr>
          <p:cNvPr id="10" name="Date Placeholder 3"/>
          <p:cNvSpPr>
            <a:spLocks noGrp="1"/>
          </p:cNvSpPr>
          <p:nvPr>
            <p:ph type="dt" idx="15"/>
          </p:nvPr>
        </p:nvSpPr>
        <p:spPr>
          <a:xfrm>
            <a:off x="743373" y="355601"/>
            <a:ext cx="2457015" cy="291254"/>
          </a:xfrm>
        </p:spPr>
        <p:txBody>
          <a:bodyPr/>
          <a:lstStyle/>
          <a:p>
            <a:r>
              <a:rPr lang="en-US" dirty="0" smtClean="0"/>
              <a:t>November 2019</a:t>
            </a:r>
            <a:endParaRPr lang="en-GB" dirty="0"/>
          </a:p>
        </p:txBody>
      </p:sp>
    </p:spTree>
    <p:extLst>
      <p:ext uri="{BB962C8B-B14F-4D97-AF65-F5344CB8AC3E}">
        <p14:creationId xmlns:p14="http://schemas.microsoft.com/office/powerpoint/2010/main" val="3280417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dirty="0" smtClean="0">
            <a:solidFill>
              <a:schemeClr val="tx1"/>
            </a:solidFill>
            <a:latin typeface="Calibri" panose="020F0502020204030204" pitchFamily="34" charset="0"/>
            <a:cs typeface="Calibri" panose="020F0502020204030204" pitchFamily="34" charset="0"/>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42036</TotalTime>
  <Words>1039</Words>
  <Application>Microsoft Office PowerPoint</Application>
  <PresentationFormat>Custom</PresentationFormat>
  <Paragraphs>215</Paragraphs>
  <Slides>12</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3" baseType="lpstr">
      <vt:lpstr>MS Gothic</vt:lpstr>
      <vt:lpstr>MS Mincho</vt:lpstr>
      <vt:lpstr>ＭＳ Ｐゴシック</vt:lpstr>
      <vt:lpstr>Arial</vt:lpstr>
      <vt:lpstr>Arial Unicode MS</vt:lpstr>
      <vt:lpstr>Calibri</vt:lpstr>
      <vt:lpstr>Cambria Math</vt:lpstr>
      <vt:lpstr>Courier New</vt:lpstr>
      <vt:lpstr>Times New Roman</vt:lpstr>
      <vt:lpstr>Office Theme</vt:lpstr>
      <vt:lpstr>Document</vt:lpstr>
      <vt:lpstr>Hybrid CSMA/CA for 802.15.4g to Achieve Better Coexistence with 802.11ah</vt:lpstr>
      <vt:lpstr>Introduction</vt:lpstr>
      <vt:lpstr>Hybrid CSMA/CA for 802.15.4g</vt:lpstr>
      <vt:lpstr>Key Features in Hybrid CSMA/CA</vt:lpstr>
      <vt:lpstr>Hybrid CSMA/CA Implementation</vt:lpstr>
      <vt:lpstr>802.11ah Interference Severity</vt:lpstr>
      <vt:lpstr>802.11ah Energy Detection (ED) Ratio</vt:lpstr>
      <vt:lpstr>802.15.4g Channel Access Failure Caused by 802.11ah</vt:lpstr>
      <vt:lpstr>802.11ah Channel Occupancy Probability</vt:lpstr>
      <vt:lpstr>50 Node Performance of Hybrid CSMA/CA</vt:lpstr>
      <vt:lpstr>100 Node Performance of Hybrid CSMA/CA</vt:lpstr>
      <vt:lpstr>802.15.4g Hybrid CSMA/CA Simulation Summary </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Jianlin Guo</cp:lastModifiedBy>
  <cp:revision>305</cp:revision>
  <cp:lastPrinted>2014-11-08T20:15:38Z</cp:lastPrinted>
  <dcterms:created xsi:type="dcterms:W3CDTF">2014-10-30T17:06:39Z</dcterms:created>
  <dcterms:modified xsi:type="dcterms:W3CDTF">2019-11-11T18:21:03Z</dcterms:modified>
</cp:coreProperties>
</file>