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256" r:id="rId2"/>
    <p:sldId id="257" r:id="rId3"/>
    <p:sldId id="322" r:id="rId4"/>
    <p:sldId id="299" r:id="rId5"/>
    <p:sldId id="303" r:id="rId6"/>
    <p:sldId id="304" r:id="rId7"/>
    <p:sldId id="305" r:id="rId8"/>
    <p:sldId id="309" r:id="rId9"/>
    <p:sldId id="320" r:id="rId10"/>
    <p:sldId id="307" r:id="rId11"/>
    <p:sldId id="310" r:id="rId12"/>
    <p:sldId id="321" r:id="rId13"/>
    <p:sldId id="308" r:id="rId14"/>
    <p:sldId id="319"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60"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p:cViewPr varScale="1">
        <p:scale>
          <a:sx n="82" d="100"/>
          <a:sy n="82" d="100"/>
        </p:scale>
        <p:origin x="1670" y="77"/>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20" y="4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76262"/>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893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830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50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82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815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196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81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1026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39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5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4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9822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587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971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767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000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0917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359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7922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469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515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154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2732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940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50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3997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205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5462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632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203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24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067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2141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7545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68233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0843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505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85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14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44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87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223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67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da-DK" dirty="0" smtClean="0"/>
              <a:t>Yuki Nagai et al, 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da-DK" dirty="0" smtClean="0"/>
              <a:t>Jianlin Guo et al, 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802.19-19/0070r2</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Impact of Network Profiles on 802.11ah </a:t>
            </a:r>
            <a:r>
              <a:rPr lang="en-US" sz="2400" dirty="0"/>
              <a:t>and 802.15.4g </a:t>
            </a:r>
            <a:r>
              <a:rPr lang="en-US" sz="2400" dirty="0" smtClean="0"/>
              <a:t>Coexistence Performance</a:t>
            </a:r>
            <a:endParaRPr lang="en-GB" sz="2400" dirty="0"/>
          </a:p>
        </p:txBody>
      </p:sp>
      <p:sp>
        <p:nvSpPr>
          <p:cNvPr id="3074" name="Rectangle 2"/>
          <p:cNvSpPr>
            <a:spLocks noGrp="1" noChangeArrowheads="1"/>
          </p:cNvSpPr>
          <p:nvPr>
            <p:ph idx="1"/>
          </p:nvPr>
        </p:nvSpPr>
        <p:spPr>
          <a:xfrm>
            <a:off x="731520" y="172209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smtClean="0">
                <a:solidFill>
                  <a:schemeClr val="tx1"/>
                </a:solidFill>
              </a:rPr>
              <a:t>Date:</a:t>
            </a:r>
            <a:r>
              <a:rPr lang="en-GB" sz="2133" b="0" dirty="0" smtClean="0">
                <a:solidFill>
                  <a:schemeClr val="tx1"/>
                </a:solidFill>
              </a:rPr>
              <a:t> 2019-11-12</a:t>
            </a:r>
            <a:endParaRPr lang="en-GB" sz="2133" b="0" dirty="0">
              <a:solidFill>
                <a:schemeClr val="tx1"/>
              </a:solidFill>
            </a:endParaRPr>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04883176"/>
              </p:ext>
            </p:extLst>
          </p:nvPr>
        </p:nvGraphicFramePr>
        <p:xfrm>
          <a:off x="554038" y="2580064"/>
          <a:ext cx="8734425" cy="3597816"/>
        </p:xfrm>
        <a:graphic>
          <a:graphicData uri="http://schemas.openxmlformats.org/presentationml/2006/ole">
            <mc:AlternateContent xmlns:mc="http://schemas.openxmlformats.org/markup-compatibility/2006">
              <mc:Choice xmlns:v="urn:schemas-microsoft-com:vml" Requires="v">
                <p:oleObj spid="_x0000_s3358" name="Document" r:id="rId4" imgW="8273167" imgH="3636424" progId="Word.Document.8">
                  <p:embed/>
                </p:oleObj>
              </mc:Choice>
              <mc:Fallback>
                <p:oleObj name="Document" r:id="rId4" imgW="8273167" imgH="3636424" progId="Word.Document.8">
                  <p:embed/>
                  <p:pic>
                    <p:nvPicPr>
                      <p:cNvPr id="0" name="Picture 3"/>
                      <p:cNvPicPr>
                        <a:picLocks noChangeAspect="1" noChangeArrowheads="1"/>
                      </p:cNvPicPr>
                      <p:nvPr/>
                    </p:nvPicPr>
                    <p:blipFill>
                      <a:blip r:embed="rId5"/>
                      <a:srcRect/>
                      <a:stretch>
                        <a:fillRect/>
                      </a:stretch>
                    </p:blipFill>
                    <p:spPr bwMode="auto">
                      <a:xfrm>
                        <a:off x="554038" y="2580064"/>
                        <a:ext cx="8734425" cy="3597816"/>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220708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a:t>
            </a:r>
            <a:r>
              <a:rPr lang="en-US" sz="2000" dirty="0"/>
              <a:t>802.11ah 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size </a:t>
            </a:r>
            <a:r>
              <a:rPr lang="en-US" sz="1800" dirty="0">
                <a:solidFill>
                  <a:schemeClr val="tx1"/>
                </a:solidFill>
              </a:rPr>
              <a:t>have </a:t>
            </a:r>
            <a:r>
              <a:rPr lang="en-US" sz="1800" dirty="0" smtClean="0">
                <a:solidFill>
                  <a:schemeClr val="tx1"/>
                </a:solidFill>
              </a:rPr>
              <a:t>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 </a:t>
            </a:r>
            <a:endParaRPr lang="en-US" sz="1800" dirty="0" smtClean="0">
              <a:solidFill>
                <a:schemeClr val="tx1"/>
              </a:solidFill>
            </a:endParaRPr>
          </a:p>
          <a:p>
            <a:pPr lvl="1"/>
            <a:endParaRPr lang="en-US" sz="2000" dirty="0" smtClean="0"/>
          </a:p>
          <a:p>
            <a:pPr marL="457200" indent="-457200">
              <a:buFont typeface="+mj-lt"/>
              <a:buAutoNum type="arabicParenR"/>
            </a:pPr>
            <a:r>
              <a:rPr lang="en-US" sz="2000" dirty="0" smtClean="0"/>
              <a:t>Network size </a:t>
            </a:r>
            <a:r>
              <a:rPr lang="en-US" sz="2000" dirty="0"/>
              <a:t>has </a:t>
            </a:r>
            <a:r>
              <a:rPr lang="en-US" sz="2000" dirty="0" smtClean="0"/>
              <a:t>little impact </a:t>
            </a:r>
            <a:r>
              <a:rPr lang="en-US" sz="2000" dirty="0"/>
              <a:t>on 802.15.4g packet delivery </a:t>
            </a:r>
            <a:r>
              <a:rPr lang="en-US" sz="2000" dirty="0" smtClean="0"/>
              <a:t>rate for lower 802.15.4g network load</a:t>
            </a:r>
          </a:p>
          <a:p>
            <a:pPr lvl="1"/>
            <a:endParaRPr lang="en-US" sz="2000" dirty="0" smtClean="0"/>
          </a:p>
          <a:p>
            <a:pPr marL="457200" indent="-457200">
              <a:buFont typeface="+mj-lt"/>
              <a:buAutoNum type="arabicParenR"/>
            </a:pPr>
            <a:r>
              <a:rPr lang="en-US" sz="2000" dirty="0" smtClean="0">
                <a:solidFill>
                  <a:schemeClr val="tx1"/>
                </a:solidFill>
              </a:rPr>
              <a:t>The 802.15.4g network </a:t>
            </a:r>
            <a:r>
              <a:rPr lang="en-US" sz="2000" dirty="0">
                <a:solidFill>
                  <a:schemeClr val="tx1"/>
                </a:solidFill>
              </a:rPr>
              <a:t>size has </a:t>
            </a:r>
            <a:r>
              <a:rPr lang="en-US" sz="2000" dirty="0" smtClean="0">
                <a:solidFill>
                  <a:schemeClr val="tx1"/>
                </a:solidFill>
              </a:rPr>
              <a:t>positive effect </a:t>
            </a:r>
            <a:r>
              <a:rPr lang="en-US" sz="2000" dirty="0">
                <a:solidFill>
                  <a:schemeClr val="tx1"/>
                </a:solidFill>
              </a:rPr>
              <a:t>on 802.15.4g network </a:t>
            </a:r>
            <a:r>
              <a:rPr lang="en-US" sz="2000" dirty="0" smtClean="0">
                <a:solidFill>
                  <a:schemeClr val="tx1"/>
                </a:solidFill>
              </a:rPr>
              <a:t>packet delivery rate for higher 802.15.4g network load</a:t>
            </a:r>
          </a:p>
          <a:p>
            <a:pPr lvl="1"/>
            <a:r>
              <a:rPr lang="en-US" sz="1800" dirty="0" smtClean="0">
                <a:solidFill>
                  <a:schemeClr val="tx1"/>
                </a:solidFill>
              </a:rPr>
              <a:t>Network size increases, load of each node decreases.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6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419"/>
            <a:ext cx="9753600" cy="5412739"/>
          </a:xfrm>
          <a:prstGeom prst="rect">
            <a:avLst/>
          </a:prstGeom>
        </p:spPr>
      </p:pic>
    </p:spTree>
    <p:extLst>
      <p:ext uri="{BB962C8B-B14F-4D97-AF65-F5344CB8AC3E}">
        <p14:creationId xmlns:p14="http://schemas.microsoft.com/office/powerpoint/2010/main" val="84877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the increase of 802.15.4g network size reduces 802.11ah packet latency</a:t>
            </a:r>
          </a:p>
          <a:p>
            <a:pPr>
              <a:spcBef>
                <a:spcPts val="0"/>
              </a:spcBef>
            </a:pPr>
            <a:r>
              <a:rPr lang="en-US" sz="1800" kern="0" dirty="0" smtClean="0">
                <a:latin typeface="+mn-lt"/>
              </a:rPr>
              <a:t>Increase of 802.11ah network size increases 802.11ah packet latency</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52" y="1389348"/>
            <a:ext cx="9526880" cy="4430991"/>
          </a:xfrm>
          <a:prstGeom prst="rect">
            <a:avLst/>
          </a:prstGeom>
        </p:spPr>
      </p:pic>
    </p:spTree>
    <p:extLst>
      <p:ext uri="{BB962C8B-B14F-4D97-AF65-F5344CB8AC3E}">
        <p14:creationId xmlns:p14="http://schemas.microsoft.com/office/powerpoint/2010/main" val="34182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a:t>
            </a:r>
            <a:r>
              <a:rPr lang="en-US" sz="2000" dirty="0"/>
              <a:t>all 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Network size has </a:t>
            </a:r>
            <a:r>
              <a:rPr lang="en-US" sz="1800" dirty="0">
                <a:solidFill>
                  <a:schemeClr val="tx1"/>
                </a:solidFill>
              </a:rPr>
              <a:t>little impact on 802.15.4g packet </a:t>
            </a:r>
            <a:r>
              <a:rPr lang="en-US" sz="1800" dirty="0" smtClean="0">
                <a:solidFill>
                  <a:schemeClr val="tx1"/>
                </a:solidFill>
              </a:rPr>
              <a:t>latency</a:t>
            </a:r>
          </a:p>
          <a:p>
            <a:pPr lvl="1"/>
            <a:r>
              <a:rPr lang="en-US" sz="1800" dirty="0">
                <a:solidFill>
                  <a:schemeClr val="tx1"/>
                </a:solidFill>
              </a:rPr>
              <a:t>Indicate that 802.15.4g packet is either delivered with the bounded delay or dropped</a:t>
            </a:r>
          </a:p>
          <a:p>
            <a:pPr lvl="1"/>
            <a:endParaRPr lang="en-US" sz="800" dirty="0" smtClean="0"/>
          </a:p>
          <a:p>
            <a:pPr marL="457200" indent="-457200">
              <a:buFont typeface="+mj-lt"/>
              <a:buAutoNum type="arabicParenR"/>
            </a:pPr>
            <a:r>
              <a:rPr lang="en-US" sz="2000" dirty="0" smtClean="0">
                <a:solidFill>
                  <a:schemeClr val="tx1"/>
                </a:solidFill>
              </a:rPr>
              <a:t>Network </a:t>
            </a:r>
            <a:r>
              <a:rPr lang="en-US" sz="2000" dirty="0">
                <a:solidFill>
                  <a:schemeClr val="tx1"/>
                </a:solidFill>
              </a:rPr>
              <a:t>size has </a:t>
            </a:r>
            <a:r>
              <a:rPr lang="en-US" sz="2000" dirty="0" smtClean="0">
                <a:solidFill>
                  <a:schemeClr val="tx1"/>
                </a:solidFill>
              </a:rPr>
              <a:t>major influence </a:t>
            </a:r>
            <a:r>
              <a:rPr lang="en-US" sz="2000" dirty="0">
                <a:solidFill>
                  <a:schemeClr val="tx1"/>
                </a:solidFill>
              </a:rPr>
              <a:t>on 802.11ah packet </a:t>
            </a:r>
            <a:r>
              <a:rPr lang="en-US" sz="2000" dirty="0" smtClean="0">
                <a:solidFill>
                  <a:schemeClr val="tx1"/>
                </a:solidFill>
              </a:rPr>
              <a:t>latency if 802.11ah network load is higher</a:t>
            </a:r>
          </a:p>
          <a:p>
            <a:pPr lvl="1"/>
            <a:r>
              <a:rPr lang="en-US" sz="1800" dirty="0" smtClean="0"/>
              <a:t>802.11ah </a:t>
            </a:r>
            <a:r>
              <a:rPr lang="en-US" sz="1800" dirty="0"/>
              <a:t>packet </a:t>
            </a:r>
            <a:r>
              <a:rPr lang="en-US" sz="1800" dirty="0" smtClean="0"/>
              <a:t>latency increases </a:t>
            </a:r>
            <a:r>
              <a:rPr lang="en-US" sz="1800" dirty="0"/>
              <a:t>significantly as the number of </a:t>
            </a:r>
            <a:r>
              <a:rPr lang="en-US" sz="1800" dirty="0" smtClean="0"/>
              <a:t>802.11ah nodes </a:t>
            </a:r>
            <a:r>
              <a:rPr lang="en-US" sz="1800" dirty="0"/>
              <a:t>doubles, </a:t>
            </a:r>
            <a:r>
              <a:rPr lang="en-US" sz="1800" dirty="0" smtClean="0"/>
              <a:t>which verifies </a:t>
            </a:r>
            <a:r>
              <a:rPr lang="en-US" sz="1800" dirty="0"/>
              <a:t>that 802.11ah packet can be infinitely </a:t>
            </a:r>
            <a:r>
              <a:rPr lang="en-US" sz="1800" dirty="0" smtClean="0"/>
              <a:t>delayed</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8947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on Network Load and Network Size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2000" dirty="0" smtClean="0"/>
              <a:t>As expected, network load has major impact on 802.11ah and 802.15.4g coexistence performance</a:t>
            </a:r>
          </a:p>
          <a:p>
            <a:pPr lvl="1"/>
            <a:r>
              <a:rPr lang="en-US" sz="1800" dirty="0" smtClean="0"/>
              <a:t>As network load increases, network performance decreases</a:t>
            </a:r>
          </a:p>
          <a:p>
            <a:pPr lvl="1"/>
            <a:r>
              <a:rPr lang="en-US" sz="1800" dirty="0" smtClean="0">
                <a:solidFill>
                  <a:srgbClr val="0070C0"/>
                </a:solidFill>
              </a:rPr>
              <a:t>However, in practice, network load is determined by application, indicating that lower layer technology is not able to adjust network load</a:t>
            </a:r>
          </a:p>
          <a:p>
            <a:pPr lvl="1"/>
            <a:r>
              <a:rPr lang="en-US" sz="1800" dirty="0" smtClean="0">
                <a:solidFill>
                  <a:srgbClr val="0070C0"/>
                </a:solidFill>
              </a:rPr>
              <a:t>Therefore, there is no much to be recommended for network load</a:t>
            </a:r>
          </a:p>
          <a:p>
            <a:pPr lvl="1"/>
            <a:endParaRPr lang="en-US" sz="800" dirty="0" smtClean="0"/>
          </a:p>
          <a:p>
            <a:pPr marL="457200" indent="-457200">
              <a:buFont typeface="+mj-lt"/>
              <a:buAutoNum type="arabicParenR"/>
            </a:pPr>
            <a:r>
              <a:rPr lang="en-US" sz="2000" dirty="0" smtClean="0">
                <a:solidFill>
                  <a:schemeClr val="tx1"/>
                </a:solidFill>
              </a:rPr>
              <a:t>Network size also impacts 802.11ah and 802.15.4g coexistence performance</a:t>
            </a:r>
          </a:p>
          <a:p>
            <a:pPr lvl="1"/>
            <a:r>
              <a:rPr lang="en-US" sz="1800" dirty="0" smtClean="0">
                <a:solidFill>
                  <a:srgbClr val="0070C0"/>
                </a:solidFill>
              </a:rPr>
              <a:t>In fact, number of deployed devices can be adjusted, indicating that application developer can adjust network size</a:t>
            </a:r>
          </a:p>
          <a:p>
            <a:pPr lvl="1"/>
            <a:r>
              <a:rPr lang="en-US" sz="1800" dirty="0" smtClean="0">
                <a:solidFill>
                  <a:srgbClr val="0070C0"/>
                </a:solidFill>
              </a:rPr>
              <a:t>Recommendations</a:t>
            </a:r>
          </a:p>
          <a:p>
            <a:pPr lvl="2"/>
            <a:r>
              <a:rPr lang="en-US" sz="1600" dirty="0" smtClean="0">
                <a:solidFill>
                  <a:srgbClr val="0070C0"/>
                </a:solidFill>
              </a:rPr>
              <a:t>For lower network load application, network size does not impact network performance very much, therefore, deploy as less devices as possible</a:t>
            </a:r>
          </a:p>
          <a:p>
            <a:pPr lvl="2"/>
            <a:r>
              <a:rPr lang="en-US" sz="1600" dirty="0" smtClean="0">
                <a:solidFill>
                  <a:srgbClr val="0070C0"/>
                </a:solidFill>
              </a:rPr>
              <a:t>For higher 802.11ah network load, deploy as less 802.11ah device as possible, especially for latency critical applications</a:t>
            </a:r>
          </a:p>
          <a:p>
            <a:pPr lvl="2"/>
            <a:r>
              <a:rPr lang="en-US" sz="1600" dirty="0" smtClean="0">
                <a:solidFill>
                  <a:srgbClr val="0070C0"/>
                </a:solidFill>
              </a:rPr>
              <a:t>For higher 802.15.4g network load</a:t>
            </a:r>
            <a:r>
              <a:rPr lang="en-US" sz="1600" dirty="0">
                <a:solidFill>
                  <a:srgbClr val="0070C0"/>
                </a:solidFill>
              </a:rPr>
              <a:t>, deploy as </a:t>
            </a:r>
            <a:r>
              <a:rPr lang="en-US" sz="1600" dirty="0" smtClean="0">
                <a:solidFill>
                  <a:srgbClr val="0070C0"/>
                </a:solidFill>
              </a:rPr>
              <a:t>more 802.15.4g </a:t>
            </a:r>
            <a:r>
              <a:rPr lang="en-US" sz="1600" dirty="0">
                <a:solidFill>
                  <a:srgbClr val="0070C0"/>
                </a:solidFill>
              </a:rPr>
              <a:t>device as </a:t>
            </a:r>
            <a:r>
              <a:rPr lang="en-US" sz="1600" dirty="0" smtClean="0">
                <a:solidFill>
                  <a:srgbClr val="0070C0"/>
                </a:solidFill>
              </a:rPr>
              <a:t>possible if device is cheap, </a:t>
            </a:r>
            <a:r>
              <a:rPr lang="en-US" sz="1600" dirty="0">
                <a:solidFill>
                  <a:srgbClr val="0070C0"/>
                </a:solidFill>
              </a:rPr>
              <a:t>especially for </a:t>
            </a:r>
            <a:r>
              <a:rPr lang="en-US" sz="1600" dirty="0" smtClean="0">
                <a:solidFill>
                  <a:srgbClr val="0070C0"/>
                </a:solidFill>
              </a:rPr>
              <a:t>reliability </a:t>
            </a:r>
            <a:r>
              <a:rPr lang="en-US" sz="1600" dirty="0">
                <a:solidFill>
                  <a:srgbClr val="0070C0"/>
                </a:solidFill>
              </a:rPr>
              <a:t>critical </a:t>
            </a:r>
            <a:r>
              <a:rPr lang="en-US" sz="1600" dirty="0" smtClean="0">
                <a:solidFill>
                  <a:srgbClr val="0070C0"/>
                </a:solidFill>
              </a:rPr>
              <a:t>applications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6531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2: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95344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35" y="2362472"/>
            <a:ext cx="8333184" cy="418395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 are </a:t>
            </a:r>
            <a:r>
              <a:rPr lang="en-US" sz="1600" dirty="0" smtClean="0">
                <a:latin typeface="+mn-lt"/>
              </a:rPr>
              <a:t>802.11ah packet delivery rate</a:t>
            </a:r>
          </a:p>
          <a:p>
            <a:pPr>
              <a:spcBef>
                <a:spcPts val="0"/>
              </a:spcBef>
            </a:pPr>
            <a:r>
              <a:rPr lang="en-US" sz="1800" dirty="0" smtClean="0">
                <a:latin typeface="+mn-lt"/>
              </a:rPr>
              <a:t>Dash lines are </a:t>
            </a:r>
            <a:r>
              <a:rPr lang="en-US" sz="1600" dirty="0" smtClean="0">
                <a:latin typeface="+mn-lt"/>
              </a:rPr>
              <a:t>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cxnSp>
        <p:nvCxnSpPr>
          <p:cNvPr id="9" name="Straight Arrow Connector 8"/>
          <p:cNvCxnSpPr>
            <a:stCxn id="10" idx="2"/>
          </p:cNvCxnSpPr>
          <p:nvPr/>
        </p:nvCxnSpPr>
        <p:spPr>
          <a:xfrm>
            <a:off x="4621566" y="5080920"/>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6394" y="4557700"/>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01114" y="5052719"/>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48030" y="4583407"/>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040705" y="3060535"/>
            <a:ext cx="462249" cy="904414"/>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50482" y="3239147"/>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53611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97%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15%</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not send data with smaller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09866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2" y="2589575"/>
            <a:ext cx="7781720" cy="369631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a:t>
            </a:r>
            <a:r>
              <a:rPr lang="en-US" sz="1800" dirty="0" smtClean="0"/>
              <a:t>lines are </a:t>
            </a:r>
            <a:r>
              <a:rPr lang="en-US" sz="1600" dirty="0" smtClean="0"/>
              <a:t>802.11ah packet latency</a:t>
            </a:r>
            <a:endParaRPr lang="en-US" sz="1600" dirty="0"/>
          </a:p>
          <a:p>
            <a:pPr>
              <a:spcBef>
                <a:spcPts val="0"/>
              </a:spcBef>
            </a:pPr>
            <a:r>
              <a:rPr lang="en-US" sz="1800" dirty="0"/>
              <a:t>Dash lines </a:t>
            </a:r>
            <a:r>
              <a:rPr lang="en-US" sz="1800" dirty="0" smtClean="0"/>
              <a:t>are </a:t>
            </a:r>
            <a:r>
              <a:rPr lang="en-US" sz="1600" dirty="0" smtClean="0"/>
              <a:t>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cxnSp>
        <p:nvCxnSpPr>
          <p:cNvPr id="9" name="Straight Arrow Connector 8"/>
          <p:cNvCxnSpPr/>
          <p:nvPr/>
        </p:nvCxnSpPr>
        <p:spPr>
          <a:xfrm>
            <a:off x="3821280" y="4367852"/>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17125" y="3880894"/>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3767877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major impact </a:t>
            </a:r>
            <a:r>
              <a:rPr lang="en-US" sz="2000" dirty="0"/>
              <a:t>on 802.11ah </a:t>
            </a:r>
            <a:r>
              <a:rPr lang="en-US" sz="2000" dirty="0" smtClean="0"/>
              <a:t>packet latency</a:t>
            </a:r>
          </a:p>
          <a:p>
            <a:pPr lvl="1"/>
            <a:r>
              <a:rPr lang="en-US" sz="1600" dirty="0" smtClean="0"/>
              <a:t>50 bytes packet has significant longer latency than 100 bytes packet does</a:t>
            </a:r>
          </a:p>
          <a:p>
            <a:pPr lvl="1"/>
            <a:r>
              <a:rPr lang="en-US" sz="1600" dirty="0" smtClean="0"/>
              <a:t>150 bytes packet has more latency than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size packet</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err="1" smtClean="0"/>
              <a:t>Novembr</a:t>
            </a:r>
            <a:r>
              <a:rPr lang="en-US" dirty="0" smtClean="0"/>
              <a:t> 2019</a:t>
            </a:r>
            <a:endParaRPr lang="en-GB" dirty="0"/>
          </a:p>
        </p:txBody>
      </p:sp>
    </p:spTree>
    <p:extLst>
      <p:ext uri="{BB962C8B-B14F-4D97-AF65-F5344CB8AC3E}">
        <p14:creationId xmlns:p14="http://schemas.microsoft.com/office/powerpoint/2010/main" val="33247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Introduction</a:t>
            </a:r>
            <a:endParaRPr lang="en-GB" sz="3600" dirty="0"/>
          </a:p>
        </p:txBody>
      </p:sp>
      <p:sp>
        <p:nvSpPr>
          <p:cNvPr id="4098" name="Rectangle 2"/>
          <p:cNvSpPr>
            <a:spLocks noGrp="1" noChangeArrowheads="1"/>
          </p:cNvSpPr>
          <p:nvPr>
            <p:ph idx="1"/>
          </p:nvPr>
        </p:nvSpPr>
        <p:spPr>
          <a:xfrm>
            <a:off x="731520" y="1749388"/>
            <a:ext cx="8290560" cy="5157720"/>
          </a:xfrm>
          <a:ln/>
        </p:spPr>
        <p:txBody>
          <a:bodyPr/>
          <a:lstStyle/>
          <a:p>
            <a:r>
              <a:rPr lang="en-US" sz="2000" dirty="0"/>
              <a:t>This document summarizes </a:t>
            </a:r>
            <a:r>
              <a:rPr lang="en-US" sz="2000" dirty="0" smtClean="0"/>
              <a:t>impact of </a:t>
            </a:r>
            <a:r>
              <a:rPr lang="en-US" sz="2000" dirty="0"/>
              <a:t>network profiles </a:t>
            </a:r>
            <a:r>
              <a:rPr lang="en-US" sz="2000" dirty="0" smtClean="0"/>
              <a:t>on </a:t>
            </a:r>
            <a:r>
              <a:rPr lang="en-US" sz="2000" dirty="0"/>
              <a:t>802.11ah and 802.15.4g coexistence </a:t>
            </a:r>
            <a:r>
              <a:rPr lang="en-US" sz="2000" dirty="0" smtClean="0"/>
              <a:t>behavior</a:t>
            </a:r>
          </a:p>
          <a:p>
            <a:endParaRPr lang="en-US" sz="1600" dirty="0" smtClean="0"/>
          </a:p>
          <a:p>
            <a:r>
              <a:rPr lang="en-US" sz="2000" dirty="0" smtClean="0"/>
              <a:t>The </a:t>
            </a:r>
            <a:r>
              <a:rPr lang="en-US" sz="2000" dirty="0"/>
              <a:t>observations from simulation results </a:t>
            </a:r>
            <a:r>
              <a:rPr lang="en-US" sz="2000" dirty="0" smtClean="0"/>
              <a:t>intend to be </a:t>
            </a:r>
            <a:r>
              <a:rPr lang="en-US" sz="2000" dirty="0"/>
              <a:t>used as reference to provide </a:t>
            </a:r>
            <a:r>
              <a:rPr lang="en-US" sz="2000" dirty="0" smtClean="0"/>
              <a:t>coexistence suggestions </a:t>
            </a:r>
            <a:r>
              <a:rPr lang="en-US" sz="2000" dirty="0"/>
              <a:t>in the Recommend Practice</a:t>
            </a:r>
          </a:p>
          <a:p>
            <a:endParaRPr lang="en-US" sz="1600" dirty="0" smtClean="0"/>
          </a:p>
          <a:p>
            <a:r>
              <a:rPr lang="en-US" sz="2000" dirty="0" smtClean="0"/>
              <a:t>The </a:t>
            </a:r>
            <a:r>
              <a:rPr lang="en-US" sz="2000" dirty="0"/>
              <a:t>simulated </a:t>
            </a:r>
            <a:r>
              <a:rPr lang="en-US" sz="2000" dirty="0" smtClean="0"/>
              <a:t>network profiles </a:t>
            </a:r>
            <a:r>
              <a:rPr lang="en-US" sz="2000" dirty="0"/>
              <a:t>include</a:t>
            </a:r>
          </a:p>
          <a:p>
            <a:pPr lvl="1"/>
            <a:r>
              <a:rPr lang="en-US" sz="1800" dirty="0" smtClean="0"/>
              <a:t>Network load</a:t>
            </a:r>
          </a:p>
          <a:p>
            <a:pPr lvl="1"/>
            <a:r>
              <a:rPr lang="en-US" sz="1800" dirty="0" smtClean="0"/>
              <a:t>Network size</a:t>
            </a:r>
          </a:p>
          <a:p>
            <a:pPr lvl="1"/>
            <a:r>
              <a:rPr lang="en-US" sz="1800" dirty="0" smtClean="0"/>
              <a:t>802.11ah </a:t>
            </a:r>
            <a:r>
              <a:rPr lang="en-US" sz="1800" dirty="0"/>
              <a:t>packet size</a:t>
            </a:r>
          </a:p>
          <a:p>
            <a:pPr lvl="1"/>
            <a:r>
              <a:rPr lang="en-US" sz="1800" dirty="0"/>
              <a:t>802.15.4g packet size</a:t>
            </a:r>
          </a:p>
          <a:p>
            <a:pPr lvl="1"/>
            <a:r>
              <a:rPr lang="en-US" sz="1800" dirty="0"/>
              <a:t>802.11ah CSMA/CA parameters</a:t>
            </a:r>
          </a:p>
          <a:p>
            <a:pPr lvl="1"/>
            <a:r>
              <a:rPr lang="en-US" sz="1800" dirty="0"/>
              <a:t>802.15.4g CSMA/CA </a:t>
            </a:r>
            <a:r>
              <a:rPr lang="en-US" sz="1800" dirty="0" smtClean="0"/>
              <a:t>parameters</a:t>
            </a:r>
          </a:p>
          <a:p>
            <a:pPr lvl="1"/>
            <a:endParaRPr lang="en-US" sz="1600" dirty="0" smtClean="0"/>
          </a:p>
          <a:p>
            <a:r>
              <a:rPr lang="en-US" sz="2000" dirty="0" smtClean="0"/>
              <a:t>This document is divided into 5 parts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a:t>
            </a:r>
            <a:r>
              <a:rPr lang="en-US" sz="1600" dirty="0" smtClean="0"/>
              <a:t>802.11ah packet delivery rate</a:t>
            </a:r>
            <a:endParaRPr lang="en-US" sz="1600" dirty="0"/>
          </a:p>
          <a:p>
            <a:pPr lvl="0">
              <a:spcBef>
                <a:spcPts val="0"/>
              </a:spcBef>
            </a:pPr>
            <a:r>
              <a:rPr lang="en-US" sz="1800" dirty="0"/>
              <a:t>Dash lines </a:t>
            </a:r>
            <a:r>
              <a:rPr lang="en-US" sz="1800" dirty="0" smtClean="0"/>
              <a:t>are </a:t>
            </a:r>
            <a:r>
              <a:rPr lang="en-US" sz="1600" dirty="0" smtClean="0"/>
              <a:t>802.15.4g packet delivery rate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502975"/>
            <a:ext cx="8441196" cy="4238184"/>
          </a:xfrm>
          <a:prstGeom prst="rect">
            <a:avLst/>
          </a:prstGeom>
        </p:spPr>
      </p:pic>
    </p:spTree>
    <p:extLst>
      <p:ext uri="{BB962C8B-B14F-4D97-AF65-F5344CB8AC3E}">
        <p14:creationId xmlns:p14="http://schemas.microsoft.com/office/powerpoint/2010/main" val="3879997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1037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a:t>
            </a:r>
            <a:r>
              <a:rPr lang="en-US" sz="1600" dirty="0" smtClean="0"/>
              <a:t>8</a:t>
            </a:r>
            <a:r>
              <a:rPr lang="en-US" sz="1800" dirty="0" smtClean="0"/>
              <a:t>02.11ah packet latency</a:t>
            </a:r>
            <a:endParaRPr lang="en-US" sz="1600" dirty="0"/>
          </a:p>
          <a:p>
            <a:pPr lvl="0">
              <a:spcBef>
                <a:spcPts val="0"/>
              </a:spcBef>
            </a:pPr>
            <a:r>
              <a:rPr lang="en-US" sz="1800" dirty="0"/>
              <a:t>Dash lines </a:t>
            </a:r>
            <a:r>
              <a:rPr lang="en-US" sz="1800" dirty="0" smtClean="0"/>
              <a:t>are 802.15.4g packet latency</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21496"/>
            <a:ext cx="8369188" cy="4123569"/>
          </a:xfrm>
          <a:prstGeom prst="rect">
            <a:avLst/>
          </a:prstGeom>
        </p:spPr>
      </p:pic>
    </p:spTree>
    <p:extLst>
      <p:ext uri="{BB962C8B-B14F-4D97-AF65-F5344CB8AC3E}">
        <p14:creationId xmlns:p14="http://schemas.microsoft.com/office/powerpoint/2010/main" val="3175952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Packet Latency w.r.t 802.15.4g Packet Size</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increases </a:t>
            </a:r>
            <a:r>
              <a:rPr lang="en-US" sz="1800" dirty="0"/>
              <a:t>as 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99545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 are</a:t>
            </a:r>
            <a:r>
              <a:rPr lang="en-US" sz="2000" dirty="0" smtClean="0">
                <a:latin typeface="+mn-lt"/>
              </a:rPr>
              <a:t> </a:t>
            </a:r>
            <a:r>
              <a:rPr lang="en-US" sz="1800" dirty="0" smtClean="0">
                <a:latin typeface="+mn-lt"/>
              </a:rPr>
              <a:t>802.11ah packet delivery rate</a:t>
            </a:r>
            <a:endParaRPr lang="en-US" sz="1600" dirty="0" smtClean="0">
              <a:latin typeface="+mn-lt"/>
            </a:endParaRPr>
          </a:p>
          <a:p>
            <a:pPr>
              <a:spcBef>
                <a:spcPts val="0"/>
              </a:spcBef>
            </a:pPr>
            <a:r>
              <a:rPr lang="en-US" sz="1800" dirty="0" smtClean="0">
                <a:latin typeface="+mn-lt"/>
              </a:rPr>
              <a:t>Dash lines are 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03" y="2433464"/>
            <a:ext cx="8729228" cy="4382800"/>
          </a:xfrm>
          <a:prstGeom prst="rect">
            <a:avLst/>
          </a:prstGeom>
        </p:spPr>
      </p:pic>
    </p:spTree>
    <p:extLst>
      <p:ext uri="{BB962C8B-B14F-4D97-AF65-F5344CB8AC3E}">
        <p14:creationId xmlns:p14="http://schemas.microsoft.com/office/powerpoint/2010/main" val="3812860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6783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a:t>
            </a:r>
            <a:r>
              <a:rPr lang="en-US" sz="1800" dirty="0" smtClean="0"/>
              <a:t>lines are 802.11ah packet latency</a:t>
            </a:r>
            <a:endParaRPr lang="en-US" sz="1600" dirty="0"/>
          </a:p>
          <a:p>
            <a:pPr>
              <a:spcBef>
                <a:spcPts val="0"/>
              </a:spcBef>
            </a:pPr>
            <a:r>
              <a:rPr lang="en-US" sz="1800" dirty="0"/>
              <a:t>Dash lines </a:t>
            </a:r>
            <a:r>
              <a:rPr lang="en-US" sz="1800" dirty="0" smtClean="0"/>
              <a:t>are 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470914"/>
            <a:ext cx="9022080" cy="4191508"/>
          </a:xfrm>
          <a:prstGeom prst="rect">
            <a:avLst/>
          </a:prstGeom>
        </p:spPr>
      </p:pic>
    </p:spTree>
    <p:extLst>
      <p:ext uri="{BB962C8B-B14F-4D97-AF65-F5344CB8AC3E}">
        <p14:creationId xmlns:p14="http://schemas.microsoft.com/office/powerpoint/2010/main" val="249031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800" dirty="0" smtClean="0"/>
              <a:t>802.11ah packet latency increases for both smaller and larger contention window size</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6632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802.11ah packet delivery rate</a:t>
            </a:r>
            <a:endParaRPr lang="en-US" sz="1600" dirty="0"/>
          </a:p>
          <a:p>
            <a:pPr lvl="0">
              <a:spcBef>
                <a:spcPts val="0"/>
              </a:spcBef>
            </a:pPr>
            <a:r>
              <a:rPr lang="en-US" sz="1800" dirty="0"/>
              <a:t>Dash lines </a:t>
            </a:r>
            <a:r>
              <a:rPr lang="en-US" sz="1800" dirty="0" smtClean="0"/>
              <a:t>are 802.15.4g packet delivery rate</a:t>
            </a:r>
            <a:endParaRPr lang="en-US" sz="1600" dirty="0" smtClean="0"/>
          </a:p>
          <a:p>
            <a:pPr>
              <a:spcBef>
                <a:spcPts val="0"/>
              </a:spcBef>
            </a:pPr>
            <a:r>
              <a:rPr lang="en-US" sz="1800" dirty="0" smtClean="0"/>
              <a:t>802.15.4g </a:t>
            </a:r>
            <a:r>
              <a:rPr lang="en-US" sz="1800" dirty="0" err="1" smtClean="0"/>
              <a:t>macMinBE</a:t>
            </a:r>
            <a:r>
              <a:rPr lang="en-US" sz="1800" dirty="0" smtClean="0"/>
              <a:t> = </a:t>
            </a:r>
            <a:r>
              <a:rPr lang="en-US" sz="1800" dirty="0" smtClean="0"/>
              <a:t>2</a:t>
            </a:r>
            <a:endParaRPr lang="en-US" sz="1800" dirty="0" smtClean="0"/>
          </a:p>
          <a:p>
            <a:pPr>
              <a:spcBef>
                <a:spcPts val="0"/>
              </a:spcBef>
            </a:pPr>
            <a:r>
              <a:rPr lang="en-US" sz="1800" dirty="0" err="1" smtClean="0"/>
              <a:t>macMaxBE</a:t>
            </a:r>
            <a:r>
              <a:rPr lang="en-US" sz="1800" dirty="0" smtClean="0"/>
              <a:t> and </a:t>
            </a:r>
            <a:r>
              <a:rPr lang="en-US" sz="1800" dirty="0" err="1" smtClean="0"/>
              <a:t>ReTry</a:t>
            </a:r>
            <a:r>
              <a:rPr lang="en-US" sz="1800" dirty="0" smtClean="0"/>
              <a:t> are variable</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08" y="2491430"/>
            <a:ext cx="8333184" cy="4183953"/>
          </a:xfrm>
          <a:prstGeom prst="rect">
            <a:avLst/>
          </a:prstGeom>
        </p:spPr>
      </p:pic>
      <p:cxnSp>
        <p:nvCxnSpPr>
          <p:cNvPr id="9" name="Straight Arrow Connector 8"/>
          <p:cNvCxnSpPr/>
          <p:nvPr/>
        </p:nvCxnSpPr>
        <p:spPr>
          <a:xfrm>
            <a:off x="4868416" y="5021927"/>
            <a:ext cx="396398" cy="35234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19526" y="4737720"/>
            <a:ext cx="1190344" cy="307777"/>
          </a:xfrm>
          <a:prstGeom prst="rect">
            <a:avLst/>
          </a:prstGeom>
          <a:noFill/>
        </p:spPr>
        <p:txBody>
          <a:bodyPr wrap="square" rtlCol="0">
            <a:spAutoFit/>
          </a:bodyPr>
          <a:lstStyle/>
          <a:p>
            <a:r>
              <a:rPr lang="en-US" sz="1400" b="1" dirty="0" err="1" smtClean="0">
                <a:solidFill>
                  <a:schemeClr val="tx1"/>
                </a:solidFill>
              </a:rPr>
              <a:t>macMaxBE</a:t>
            </a:r>
            <a:endParaRPr lang="en-US" sz="1400" b="1" dirty="0">
              <a:solidFill>
                <a:schemeClr val="tx1"/>
              </a:solidFill>
            </a:endParaRPr>
          </a:p>
        </p:txBody>
      </p:sp>
      <p:cxnSp>
        <p:nvCxnSpPr>
          <p:cNvPr id="11" name="Straight Arrow Connector 10"/>
          <p:cNvCxnSpPr/>
          <p:nvPr/>
        </p:nvCxnSpPr>
        <p:spPr>
          <a:xfrm flipH="1">
            <a:off x="5409870" y="5052719"/>
            <a:ext cx="457538" cy="32155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58664" y="4789983"/>
            <a:ext cx="1190344" cy="307777"/>
          </a:xfrm>
          <a:prstGeom prst="rect">
            <a:avLst/>
          </a:prstGeom>
          <a:noFill/>
        </p:spPr>
        <p:txBody>
          <a:bodyPr wrap="square" rtlCol="0">
            <a:spAutoFit/>
          </a:bodyPr>
          <a:lstStyle/>
          <a:p>
            <a:r>
              <a:rPr lang="en-US" sz="1400" b="1" dirty="0" err="1" smtClean="0">
                <a:solidFill>
                  <a:schemeClr val="tx1"/>
                </a:solidFill>
              </a:rPr>
              <a:t>ReTry</a:t>
            </a:r>
            <a:endParaRPr lang="en-US" sz="1400" b="1" dirty="0">
              <a:solidFill>
                <a:schemeClr val="tx1"/>
              </a:solidFill>
            </a:endParaRPr>
          </a:p>
        </p:txBody>
      </p:sp>
    </p:spTree>
    <p:extLst>
      <p:ext uri="{BB962C8B-B14F-4D97-AF65-F5344CB8AC3E}">
        <p14:creationId xmlns:p14="http://schemas.microsoft.com/office/powerpoint/2010/main" val="4167511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4299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1: Network Load and Network Size</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kbps </a:t>
            </a:r>
            <a:r>
              <a:rPr lang="en-US" sz="1800" dirty="0">
                <a:solidFill>
                  <a:srgbClr val="0070C0"/>
                </a:solidFill>
              </a:rPr>
              <a:t>offered load for 802.11ah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802.11ah network</a:t>
            </a:r>
            <a:endParaRPr lang="en-US" sz="1800" dirty="0">
              <a:solidFill>
                <a:srgbClr val="0070C0"/>
              </a:solidFill>
            </a:endParaRP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802.11ah network</a:t>
            </a:r>
            <a:endParaRPr lang="en-US" sz="1800" dirty="0">
              <a:solidFill>
                <a:srgbClr val="0070C0"/>
              </a:solidFill>
            </a:endParaRPr>
          </a:p>
          <a:p>
            <a:pPr lvl="1"/>
            <a:r>
              <a:rPr lang="en-US" sz="1800" dirty="0">
                <a:solidFill>
                  <a:srgbClr val="0070C0"/>
                </a:solidFill>
              </a:rPr>
              <a:t>50 nodes for </a:t>
            </a:r>
            <a:r>
              <a:rPr lang="en-US" sz="1800" dirty="0" smtClean="0">
                <a:solidFill>
                  <a:srgbClr val="0070C0"/>
                </a:solidFill>
              </a:rPr>
              <a:t>802.15.4g </a:t>
            </a:r>
            <a:r>
              <a:rPr lang="en-US" sz="1800" dirty="0">
                <a:solidFill>
                  <a:srgbClr val="0070C0"/>
                </a:solidFill>
              </a:rPr>
              <a:t>network</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402019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802.11ah packet latency</a:t>
            </a:r>
            <a:endParaRPr lang="en-US" sz="1600" dirty="0"/>
          </a:p>
          <a:p>
            <a:pPr lvl="0">
              <a:spcBef>
                <a:spcPts val="0"/>
              </a:spcBef>
            </a:pPr>
            <a:r>
              <a:rPr lang="en-US" sz="1800" dirty="0"/>
              <a:t>Dash lines </a:t>
            </a:r>
            <a:r>
              <a:rPr lang="en-US" sz="1800" dirty="0" smtClean="0"/>
              <a:t>are 802.15.4g packet latency</a:t>
            </a:r>
            <a:endParaRPr lang="en-US" sz="1600" dirty="0"/>
          </a:p>
          <a:p>
            <a:pPr>
              <a:spcBef>
                <a:spcPts val="0"/>
              </a:spcBef>
            </a:pPr>
            <a:r>
              <a:rPr lang="en-US" sz="1800" dirty="0"/>
              <a:t>802.15.4g </a:t>
            </a:r>
            <a:r>
              <a:rPr lang="en-US" sz="1800" dirty="0" err="1"/>
              <a:t>macMinBE</a:t>
            </a:r>
            <a:r>
              <a:rPr lang="en-US" sz="1800" dirty="0"/>
              <a:t> = </a:t>
            </a:r>
            <a:r>
              <a:rPr lang="en-US" sz="1800" dirty="0"/>
              <a:t>2</a:t>
            </a:r>
            <a:endParaRPr lang="en-US" sz="1800" dirty="0" smtClean="0"/>
          </a:p>
          <a:p>
            <a:pPr>
              <a:spcBef>
                <a:spcPts val="0"/>
              </a:spcBef>
            </a:pPr>
            <a:r>
              <a:rPr lang="en-US" sz="1800" dirty="0" err="1"/>
              <a:t>macMaxBE</a:t>
            </a:r>
            <a:r>
              <a:rPr lang="en-US" sz="1800" dirty="0"/>
              <a:t> and </a:t>
            </a:r>
            <a:r>
              <a:rPr lang="en-US" sz="1800" dirty="0" err="1"/>
              <a:t>ReTry</a:t>
            </a:r>
            <a:r>
              <a:rPr lang="en-US" sz="1800" dirty="0"/>
              <a:t> are variable</a:t>
            </a:r>
          </a:p>
          <a:p>
            <a:pPr>
              <a:spcBef>
                <a:spcPts val="0"/>
              </a:spcBef>
            </a:pP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6" y="2675832"/>
            <a:ext cx="8549208" cy="4065327"/>
          </a:xfrm>
          <a:prstGeom prst="rect">
            <a:avLst/>
          </a:prstGeom>
        </p:spPr>
      </p:pic>
    </p:spTree>
    <p:extLst>
      <p:ext uri="{BB962C8B-B14F-4D97-AF65-F5344CB8AC3E}">
        <p14:creationId xmlns:p14="http://schemas.microsoft.com/office/powerpoint/2010/main" val="4214176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slightly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86915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802.11ah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medium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chemeClr val="tx1"/>
                </a:solidFill>
              </a:rPr>
              <a:t>has small </a:t>
            </a:r>
            <a:r>
              <a:rPr lang="en-US" sz="1400" dirty="0">
                <a:solidFill>
                  <a:schemeClr val="tx1"/>
                </a:solidFill>
              </a:rPr>
              <a:t>impact on 802.11ah packet latency and 802.15.4g 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74974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3: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5137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06" y="2398881"/>
            <a:ext cx="8960821" cy="4499079"/>
          </a:xfrm>
          <a:prstGeom prst="rect">
            <a:avLst/>
          </a:prstGeom>
        </p:spPr>
      </p:pic>
      <p:cxnSp>
        <p:nvCxnSpPr>
          <p:cNvPr id="9" name="Straight Arrow Connector 8"/>
          <p:cNvCxnSpPr/>
          <p:nvPr/>
        </p:nvCxnSpPr>
        <p:spPr>
          <a:xfrm>
            <a:off x="4287245" y="5244359"/>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20004" y="4794532"/>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35665" y="5274713"/>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25412" y="4794532"/>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4055065"/>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192907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slightly as 802.11ah packet size decreases</a:t>
            </a:r>
          </a:p>
          <a:p>
            <a:pPr lvl="1"/>
            <a:r>
              <a:rPr lang="en-US" sz="1800" dirty="0"/>
              <a:t>802.15.4g packet delivery rate </a:t>
            </a:r>
            <a:r>
              <a:rPr lang="en-US" sz="1800" dirty="0" smtClean="0"/>
              <a:t>increases slightly as 802.11ah </a:t>
            </a:r>
            <a:r>
              <a:rPr lang="en-US" sz="1800" dirty="0"/>
              <a:t>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546876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14" y="2585465"/>
            <a:ext cx="8775513" cy="4076957"/>
          </a:xfrm>
          <a:prstGeom prst="rect">
            <a:avLst/>
          </a:prstGeom>
        </p:spPr>
      </p:pic>
      <p:cxnSp>
        <p:nvCxnSpPr>
          <p:cNvPr id="9" name="Straight Arrow Connector 8"/>
          <p:cNvCxnSpPr>
            <a:stCxn id="12" idx="0"/>
          </p:cNvCxnSpPr>
          <p:nvPr/>
        </p:nvCxnSpPr>
        <p:spPr>
          <a:xfrm flipH="1" flipV="1">
            <a:off x="4192724" y="4436060"/>
            <a:ext cx="348761" cy="55300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11040" y="2357835"/>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1971880" y="2820014"/>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32684" y="4989069"/>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164385" y="3690324"/>
            <a:ext cx="1377100" cy="129874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635604" y="3812668"/>
            <a:ext cx="1905881" cy="117640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205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8429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64" y="2613484"/>
            <a:ext cx="7603076" cy="381737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38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93788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3064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9" y="1389348"/>
            <a:ext cx="7749002" cy="389064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a:latin typeface="+mn-lt"/>
            </a:endParaRPr>
          </a:p>
          <a:p>
            <a:pPr marL="0" indent="0">
              <a:spcBef>
                <a:spcPts val="0"/>
              </a:spcBef>
              <a:buNone/>
            </a:pPr>
            <a:endParaRPr lang="en-US" sz="1200" dirty="0">
              <a:latin typeface="+mn-lt"/>
            </a:endParaRPr>
          </a:p>
          <a:p>
            <a:pPr>
              <a:spcBef>
                <a:spcPts val="0"/>
              </a:spcBef>
            </a:pPr>
            <a:r>
              <a:rPr lang="en-US" sz="1600" dirty="0" smtClean="0">
                <a:latin typeface="+mn-lt"/>
              </a:rPr>
              <a:t>Solid lines for 802.11ah, and dash lines for 802.15.4g</a:t>
            </a:r>
          </a:p>
          <a:p>
            <a:pPr>
              <a:spcBef>
                <a:spcPts val="0"/>
              </a:spcBef>
            </a:pPr>
            <a:r>
              <a:rPr lang="en-US" sz="1600" dirty="0" smtClean="0">
                <a:latin typeface="+mn-lt"/>
              </a:rPr>
              <a:t>50-20-20 indicates</a:t>
            </a:r>
          </a:p>
          <a:p>
            <a:pPr lvl="1">
              <a:spcBef>
                <a:spcPts val="0"/>
              </a:spcBef>
            </a:pPr>
            <a:r>
              <a:rPr lang="en-US" sz="1400" dirty="0" smtClean="0">
                <a:latin typeface="+mn-lt"/>
              </a:rPr>
              <a:t>50 nodes for each network</a:t>
            </a:r>
          </a:p>
          <a:p>
            <a:pPr lvl="1">
              <a:spcBef>
                <a:spcPts val="0"/>
              </a:spcBef>
            </a:pPr>
            <a:r>
              <a:rPr lang="en-US" sz="1400" dirty="0" smtClean="0">
                <a:latin typeface="+mn-lt"/>
              </a:rPr>
              <a:t>20 kbps offered load for 802.11ah network</a:t>
            </a:r>
          </a:p>
          <a:p>
            <a:pPr lvl="1">
              <a:spcBef>
                <a:spcPts val="0"/>
              </a:spcBef>
            </a:pPr>
            <a:r>
              <a:rPr lang="en-US" sz="1400" dirty="0" smtClean="0">
                <a:latin typeface="+mn-lt"/>
              </a:rPr>
              <a:t>20 kbps offered load for 802.15.4g network</a:t>
            </a:r>
          </a:p>
          <a:p>
            <a:pPr>
              <a:spcBef>
                <a:spcPts val="0"/>
              </a:spcBef>
            </a:pPr>
            <a:r>
              <a:rPr lang="en-US" sz="1600" dirty="0" smtClean="0">
                <a:latin typeface="+mn-lt"/>
              </a:rPr>
              <a:t>The highest duty cycle is 0.8%, which is less than 1%</a:t>
            </a:r>
            <a:endParaRPr lang="en-US" sz="32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204391" y="155315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685557" y="16773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46269" y="140368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9274" y="2128048"/>
            <a:ext cx="410768" cy="2141620"/>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885792" y="293724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812603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6" y="2718710"/>
            <a:ext cx="8202248" cy="3827715"/>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41905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size decreases</a:t>
            </a:r>
          </a:p>
          <a:p>
            <a:pPr lvl="1"/>
            <a:r>
              <a:rPr lang="en-US" sz="1800" dirty="0"/>
              <a:t>802.11ah packet latency </a:t>
            </a:r>
            <a:r>
              <a:rPr lang="en-US" sz="1800" dirty="0" smtClean="0"/>
              <a:t>decreases </a:t>
            </a:r>
            <a:r>
              <a:rPr lang="en-US" sz="1800" dirty="0"/>
              <a:t>as 802.15.4g packet </a:t>
            </a:r>
            <a:r>
              <a:rPr lang="en-US" sz="1800" dirty="0" smtClean="0"/>
              <a:t>size increases</a:t>
            </a:r>
          </a:p>
          <a:p>
            <a:pPr lvl="1"/>
            <a:endParaRPr lang="en-US" sz="800" dirty="0" smtClean="0"/>
          </a:p>
          <a:p>
            <a:pPr marL="457200" indent="-457200">
              <a:buFont typeface="+mj-lt"/>
              <a:buAutoNum type="arabicParenR"/>
            </a:pPr>
            <a:r>
              <a:rPr lang="en-US" sz="2000" dirty="0" smtClean="0"/>
              <a:t>From perspective of packet latency, 802.15.4g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09504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1" y="2398881"/>
            <a:ext cx="8957392" cy="449735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401114" y="554503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76900" y="5230086"/>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37158" y="4022773"/>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62704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968000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357835"/>
            <a:ext cx="9010227" cy="424231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0319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445928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4" y="2626447"/>
            <a:ext cx="8579754" cy="4307752"/>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0" idx="1"/>
          </p:cNvCxnSpPr>
          <p:nvPr/>
        </p:nvCxnSpPr>
        <p:spPr>
          <a:xfrm flipH="1">
            <a:off x="5056820" y="5659563"/>
            <a:ext cx="304260" cy="23028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61080" y="5397953"/>
            <a:ext cx="2180016" cy="523220"/>
          </a:xfrm>
          <a:prstGeom prst="rect">
            <a:avLst/>
          </a:prstGeom>
          <a:noFill/>
        </p:spPr>
        <p:txBody>
          <a:bodyPr wrap="square" rtlCol="0">
            <a:spAutoFit/>
          </a:bodyPr>
          <a:lstStyle/>
          <a:p>
            <a:r>
              <a:rPr lang="en-US" sz="1400" b="1" dirty="0" smtClean="0">
                <a:solidFill>
                  <a:schemeClr val="tx1"/>
                </a:solidFill>
              </a:rPr>
              <a:t>802.15.4g </a:t>
            </a:r>
            <a:r>
              <a:rPr lang="en-US" sz="1400" b="1" dirty="0" err="1" smtClean="0">
                <a:solidFill>
                  <a:schemeClr val="tx1"/>
                </a:solidFill>
              </a:rPr>
              <a:t>macMaxBE</a:t>
            </a:r>
            <a:r>
              <a:rPr lang="en-US" sz="1400" b="1" dirty="0">
                <a:solidFill>
                  <a:schemeClr val="tx1"/>
                </a:solidFill>
              </a:rPr>
              <a:t> </a:t>
            </a:r>
            <a:r>
              <a:rPr lang="en-US" sz="1400" b="1" dirty="0" smtClean="0">
                <a:solidFill>
                  <a:schemeClr val="tx1"/>
                </a:solidFill>
              </a:rPr>
              <a:t>and </a:t>
            </a:r>
            <a:r>
              <a:rPr lang="en-US" sz="1400" b="1" dirty="0" err="1" smtClean="0">
                <a:solidFill>
                  <a:schemeClr val="tx1"/>
                </a:solidFill>
              </a:rPr>
              <a:t>macMaxCSMABackoffs</a:t>
            </a:r>
            <a:endParaRPr lang="en-US" sz="1400" b="1" dirty="0">
              <a:solidFill>
                <a:schemeClr val="tx1"/>
              </a:solidFill>
            </a:endParaRPr>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52494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05777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6" y="2642942"/>
            <a:ext cx="8763527" cy="410790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7881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8266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Data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802.11ah </a:t>
            </a:r>
            <a:r>
              <a:rPr lang="en-US" sz="2000" dirty="0"/>
              <a:t>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load has 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a:t>
            </a:r>
            <a:r>
              <a:rPr lang="en-US" sz="1800" dirty="0" smtClean="0">
                <a:solidFill>
                  <a:schemeClr val="tx1"/>
                </a:solidFill>
              </a:rPr>
              <a:t> </a:t>
            </a:r>
          </a:p>
          <a:p>
            <a:pPr lvl="1"/>
            <a:endParaRPr lang="en-US" sz="2000" dirty="0" smtClean="0"/>
          </a:p>
          <a:p>
            <a:pPr marL="457200" indent="-457200">
              <a:buFont typeface="+mj-lt"/>
              <a:buAutoNum type="arabicParenR"/>
            </a:pPr>
            <a:r>
              <a:rPr lang="en-US" sz="2000" dirty="0" smtClean="0"/>
              <a:t>802.11ah network load </a:t>
            </a:r>
            <a:r>
              <a:rPr lang="en-US" sz="2000" dirty="0"/>
              <a:t>has impact on 802.15.4g packet delivery </a:t>
            </a:r>
            <a:r>
              <a:rPr lang="en-US" sz="2000" dirty="0" smtClean="0"/>
              <a:t>rate</a:t>
            </a:r>
          </a:p>
          <a:p>
            <a:pPr lvl="1"/>
            <a:r>
              <a:rPr lang="en-US" sz="1800" dirty="0" smtClean="0"/>
              <a:t>802.15.4g network </a:t>
            </a:r>
            <a:r>
              <a:rPr lang="en-US" sz="1800" dirty="0"/>
              <a:t>packet delivery rate decreases as 802.11ah </a:t>
            </a:r>
            <a:r>
              <a:rPr lang="en-US" sz="1800" dirty="0" smtClean="0"/>
              <a:t>network traffic increases </a:t>
            </a:r>
          </a:p>
          <a:p>
            <a:pPr lvl="1"/>
            <a:endParaRPr lang="en-US" sz="1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affects more </a:t>
            </a:r>
            <a:r>
              <a:rPr lang="en-US" sz="2000" dirty="0" smtClean="0"/>
              <a:t>on its </a:t>
            </a:r>
            <a:r>
              <a:rPr lang="en-US" sz="2000" dirty="0"/>
              <a:t>packet delivery </a:t>
            </a:r>
            <a:r>
              <a:rPr lang="en-US" sz="2000" dirty="0" smtClean="0"/>
              <a:t>rate</a:t>
            </a:r>
          </a:p>
          <a:p>
            <a:pPr lvl="1"/>
            <a:r>
              <a:rPr lang="en-US" sz="1800" dirty="0" smtClean="0"/>
              <a:t>802.15.4g </a:t>
            </a:r>
            <a:r>
              <a:rPr lang="en-US" sz="1800" dirty="0"/>
              <a:t>network packet </a:t>
            </a:r>
            <a:r>
              <a:rPr lang="en-US" sz="1800" dirty="0" smtClean="0"/>
              <a:t>delivery rate </a:t>
            </a:r>
            <a:r>
              <a:rPr lang="en-US" sz="1800" dirty="0"/>
              <a:t>decreases significantly as its network traffic </a:t>
            </a:r>
            <a:r>
              <a:rPr lang="en-US" sz="1800" dirty="0" smtClean="0"/>
              <a:t>doubles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788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smtClean="0"/>
              <a:t>Summary of </a:t>
            </a:r>
            <a:r>
              <a:rPr lang="en-US" sz="2400" dirty="0" smtClean="0"/>
              <a:t>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major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major 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7264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4: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21746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7" y="2394775"/>
            <a:ext cx="8117160" cy="434638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0" idx="2"/>
          </p:cNvCxnSpPr>
          <p:nvPr/>
        </p:nvCxnSpPr>
        <p:spPr>
          <a:xfrm>
            <a:off x="4571872" y="4917691"/>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6700" y="4394471"/>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51420" y="4889490"/>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98336" y="4420178"/>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525907"/>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7908808" y="3150123"/>
            <a:ext cx="441674" cy="1065858"/>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156526" y="3421442"/>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202115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96.66% </a:t>
            </a:r>
            <a:r>
              <a:rPr lang="en-US" sz="1800" dirty="0"/>
              <a:t>of the </a:t>
            </a:r>
            <a:r>
              <a:rPr lang="en-US" sz="1800" dirty="0" smtClean="0"/>
              <a:t>packet</a:t>
            </a:r>
          </a:p>
          <a:p>
            <a:pPr lvl="1"/>
            <a:r>
              <a:rPr lang="en-US" sz="1800" dirty="0" smtClean="0"/>
              <a:t>For 150-byte packet</a:t>
            </a:r>
            <a:r>
              <a:rPr lang="en-US" sz="1800" dirty="0"/>
              <a:t>, 802.11ah network delivers </a:t>
            </a:r>
            <a:r>
              <a:rPr lang="en-US" sz="1800" dirty="0" smtClean="0"/>
              <a:t>99.89%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27%</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7300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69" y="2630872"/>
            <a:ext cx="8441196" cy="403155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3688667" y="4128047"/>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4512" y="3641089"/>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31452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significant impact </a:t>
            </a:r>
            <a:r>
              <a:rPr lang="en-US" sz="2000" dirty="0"/>
              <a:t>on 802.11ah </a:t>
            </a:r>
            <a:r>
              <a:rPr lang="en-US" sz="2000" dirty="0" smtClean="0"/>
              <a:t>packet latency</a:t>
            </a:r>
          </a:p>
          <a:p>
            <a:pPr lvl="1"/>
            <a:r>
              <a:rPr lang="en-US" sz="1600" dirty="0" smtClean="0"/>
              <a:t>50-byte packet significantly increases packet latency</a:t>
            </a:r>
          </a:p>
          <a:p>
            <a:pPr lvl="1"/>
            <a:r>
              <a:rPr lang="en-US" sz="1600" dirty="0" smtClean="0"/>
              <a:t>150-byte packet has shorter latency than 100-byte packet does</a:t>
            </a:r>
          </a:p>
          <a:p>
            <a:pPr lvl="1"/>
            <a:endParaRPr lang="en-US" sz="800" dirty="0" smtClean="0"/>
          </a:p>
          <a:p>
            <a:pPr marL="457200" indent="-457200">
              <a:buFont typeface="+mj-lt"/>
              <a:buAutoNum type="arabicParenR"/>
            </a:pPr>
            <a:r>
              <a:rPr lang="en-US" sz="2000" dirty="0" smtClean="0"/>
              <a:t>From perspective of packet latency, 802.11ah node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87542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 y="2544277"/>
            <a:ext cx="8621216" cy="400976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6750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929252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374174"/>
            <a:ext cx="8889504" cy="437993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86196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decreases more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a:t>
            </a:r>
            <a:r>
              <a:rPr lang="en-US" sz="2000" dirty="0"/>
              <a:t>perspective of </a:t>
            </a:r>
            <a:r>
              <a:rPr lang="en-US" sz="2000" dirty="0" smtClean="0"/>
              <a:t>802.15.4g </a:t>
            </a:r>
            <a:r>
              <a:rPr lang="en-US" sz="2000" dirty="0"/>
              <a:t>packet latency, 802.15.4g should send data with </a:t>
            </a:r>
            <a:r>
              <a:rPr lang="en-US" sz="2000" dirty="0" smtClean="0"/>
              <a:t>larger </a:t>
            </a:r>
            <a:r>
              <a:rPr lang="en-US" sz="2000" dirty="0"/>
              <a:t>packet size</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38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1200" dirty="0" smtClean="0">
              <a:latin typeface="+mn-lt"/>
            </a:endParaRPr>
          </a:p>
          <a:p>
            <a:pPr>
              <a:spcBef>
                <a:spcPts val="0"/>
              </a:spcBef>
            </a:pPr>
            <a:r>
              <a:rPr lang="en-US" sz="1800" dirty="0" smtClean="0"/>
              <a:t>Solid </a:t>
            </a:r>
            <a:r>
              <a:rPr lang="en-US" sz="1800" dirty="0"/>
              <a:t>lines for 802.11ah, and dash lines for 802.15.4g</a:t>
            </a:r>
          </a:p>
          <a:p>
            <a:pPr>
              <a:spcBef>
                <a:spcPts val="0"/>
              </a:spcBef>
            </a:pPr>
            <a:r>
              <a:rPr lang="en-US" sz="1800" dirty="0"/>
              <a:t>50-20-20 indicates </a:t>
            </a:r>
            <a:endParaRPr lang="en-US" sz="1800" dirty="0" smtClean="0"/>
          </a:p>
          <a:p>
            <a:pPr lvl="1">
              <a:spcBef>
                <a:spcPts val="0"/>
              </a:spcBef>
            </a:pPr>
            <a:r>
              <a:rPr lang="en-US" sz="1400" dirty="0" smtClean="0"/>
              <a:t>50 </a:t>
            </a:r>
            <a:r>
              <a:rPr lang="en-US" sz="1400" dirty="0"/>
              <a:t>nodes for each </a:t>
            </a:r>
            <a:r>
              <a:rPr lang="en-US" sz="1400" dirty="0" smtClean="0"/>
              <a:t>network</a:t>
            </a:r>
          </a:p>
          <a:p>
            <a:pPr lvl="1">
              <a:spcBef>
                <a:spcPts val="0"/>
              </a:spcBef>
            </a:pPr>
            <a:r>
              <a:rPr lang="en-US" sz="1400" dirty="0" smtClean="0"/>
              <a:t>20 </a:t>
            </a:r>
            <a:r>
              <a:rPr lang="en-US" sz="1400" dirty="0"/>
              <a:t>kbps offered load for 802.11ah </a:t>
            </a:r>
            <a:r>
              <a:rPr lang="en-US" sz="1400" dirty="0" smtClean="0"/>
              <a:t>network</a:t>
            </a:r>
          </a:p>
          <a:p>
            <a:pPr lvl="1">
              <a:spcBef>
                <a:spcPts val="0"/>
              </a:spcBef>
            </a:pPr>
            <a:r>
              <a:rPr lang="en-US" sz="1400" dirty="0" smtClean="0"/>
              <a:t>20 kbps </a:t>
            </a:r>
            <a:r>
              <a:rPr lang="en-US" sz="1400" dirty="0"/>
              <a:t>offered load for 802.15.4g network</a:t>
            </a:r>
            <a:endParaRPr lang="en-US" sz="32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 y="1250433"/>
            <a:ext cx="9405175" cy="4491951"/>
          </a:xfrm>
          <a:prstGeom prst="rect">
            <a:avLst/>
          </a:prstGeom>
        </p:spPr>
      </p:pic>
    </p:spTree>
    <p:extLst>
      <p:ext uri="{BB962C8B-B14F-4D97-AF65-F5344CB8AC3E}">
        <p14:creationId xmlns:p14="http://schemas.microsoft.com/office/powerpoint/2010/main" val="2559408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25" y="2606097"/>
            <a:ext cx="9233284" cy="432810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57737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no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436369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2" y="2383698"/>
            <a:ext cx="9197280" cy="4162727"/>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831761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shorter for both smaller contention window size</a:t>
            </a:r>
          </a:p>
          <a:p>
            <a:pPr lvl="1"/>
            <a:endParaRPr lang="en-US" sz="800" dirty="0" smtClean="0"/>
          </a:p>
          <a:p>
            <a:pPr marL="457200" indent="-457200">
              <a:buFont typeface="+mj-lt"/>
              <a:buAutoNum type="arabicParenR"/>
            </a:pPr>
            <a:r>
              <a:rPr lang="en-US" sz="2000" dirty="0" smtClean="0"/>
              <a:t>From perspective of packet latency, 802.11ah node should send data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775509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5" y="2784747"/>
            <a:ext cx="8873244" cy="412236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25432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261996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04" y="2702165"/>
            <a:ext cx="8997516" cy="419884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67257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r>
              <a:rPr lang="en-US" sz="1800" dirty="0" smtClean="0"/>
              <a:t>802.11ah packet latency is longer for medium size 802.15.4g </a:t>
            </a:r>
            <a:r>
              <a:rPr lang="en-US" sz="1800" dirty="0" err="1" smtClean="0"/>
              <a:t>backoff</a:t>
            </a:r>
            <a:r>
              <a:rPr lang="en-US" sz="1800" dirty="0" smtClean="0"/>
              <a:t> parameters</a:t>
            </a:r>
            <a:endParaRPr lang="en-US" sz="1800" dirty="0"/>
          </a:p>
          <a:p>
            <a:pPr lvl="1"/>
            <a:endParaRPr lang="en-US" sz="800" dirty="0" smtClean="0"/>
          </a:p>
          <a:p>
            <a:pPr marL="457200" indent="-457200">
              <a:buFont typeface="+mj-lt"/>
              <a:buAutoNum type="arabicParenR"/>
            </a:pPr>
            <a:r>
              <a:rPr lang="en-US" sz="2000" dirty="0" smtClean="0"/>
              <a:t>From perspective of packet latency, 802.15.4g should send data with larger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976495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 and has little impact on 802.15.4g packet latency</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larger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802.15.4g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larger packet size </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use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 rate</a:t>
            </a:r>
          </a:p>
          <a:p>
            <a:pPr lvl="1"/>
            <a:r>
              <a:rPr lang="en-US" sz="1400" dirty="0" smtClean="0">
                <a:solidFill>
                  <a:schemeClr val="tx1"/>
                </a:solidFill>
              </a:rPr>
              <a:t>have small impact on 802.15.4g packet delivery rate</a:t>
            </a:r>
            <a:endParaRPr lang="en-US" sz="1400" dirty="0">
              <a:solidFill>
                <a:schemeClr val="tx1"/>
              </a:solidFill>
            </a:endParaRPr>
          </a:p>
          <a:p>
            <a:pPr lvl="1"/>
            <a:r>
              <a:rPr lang="en-US" sz="1400" dirty="0" smtClean="0">
                <a:solidFill>
                  <a:schemeClr val="tx1"/>
                </a:solidFill>
              </a:rPr>
              <a:t>has impact </a:t>
            </a:r>
            <a:r>
              <a:rPr lang="en-US" sz="1400" dirty="0">
                <a:solidFill>
                  <a:schemeClr val="tx1"/>
                </a:solidFill>
              </a:rPr>
              <a:t>on 802.11ah packet latency and </a:t>
            </a:r>
            <a:r>
              <a:rPr lang="en-US" sz="1400" dirty="0" smtClean="0">
                <a:solidFill>
                  <a:schemeClr val="tx1"/>
                </a:solidFill>
              </a:rPr>
              <a:t>has little 802.15.4g </a:t>
            </a:r>
            <a:r>
              <a:rPr lang="en-US" sz="1400" dirty="0">
                <a:solidFill>
                  <a:schemeClr val="tx1"/>
                </a:solidFill>
              </a:rPr>
              <a:t>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85624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5: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69</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12687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different 802.11ah load </a:t>
            </a:r>
            <a:r>
              <a:rPr lang="en-US" sz="2000" dirty="0"/>
              <a:t>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802.11ah network load has </a:t>
            </a:r>
            <a:r>
              <a:rPr lang="en-US" sz="1800" dirty="0">
                <a:solidFill>
                  <a:schemeClr val="tx1"/>
                </a:solidFill>
              </a:rPr>
              <a:t>little impact on 802.15.4g packet </a:t>
            </a:r>
            <a:r>
              <a:rPr lang="en-US" sz="1800" dirty="0" smtClean="0">
                <a:solidFill>
                  <a:schemeClr val="tx1"/>
                </a:solidFill>
              </a:rPr>
              <a:t>latency</a:t>
            </a:r>
            <a:endParaRPr lang="en-US" sz="1800" dirty="0">
              <a:solidFill>
                <a:schemeClr val="tx1"/>
              </a:solidFill>
            </a:endParaRPr>
          </a:p>
          <a:p>
            <a:pPr lvl="1"/>
            <a:endParaRPr lang="en-US" sz="800" dirty="0" smtClean="0"/>
          </a:p>
          <a:p>
            <a:pPr marL="457200" indent="-457200">
              <a:buFont typeface="+mj-lt"/>
              <a:buAutoNum type="arabicParenR"/>
            </a:pPr>
            <a:r>
              <a:rPr lang="en-US" sz="2000" dirty="0" smtClean="0"/>
              <a:t>802.15.4g </a:t>
            </a:r>
            <a:r>
              <a:rPr lang="en-US" sz="2000" dirty="0"/>
              <a:t>network load </a:t>
            </a:r>
            <a:r>
              <a:rPr lang="en-US" sz="2000" dirty="0" smtClean="0"/>
              <a:t>slightly impacts </a:t>
            </a:r>
            <a:r>
              <a:rPr lang="en-US" sz="2000" dirty="0"/>
              <a:t>on its packet latency</a:t>
            </a:r>
          </a:p>
          <a:p>
            <a:pPr lvl="1"/>
            <a:r>
              <a:rPr lang="en-US" sz="1800" dirty="0" smtClean="0"/>
              <a:t>802.15.4g </a:t>
            </a:r>
            <a:r>
              <a:rPr lang="en-US" sz="1800" dirty="0"/>
              <a:t>packet latency increases </a:t>
            </a:r>
            <a:r>
              <a:rPr lang="en-US" sz="1800" dirty="0" smtClean="0"/>
              <a:t>slightly as </a:t>
            </a:r>
            <a:r>
              <a:rPr lang="en-US" sz="1800" dirty="0"/>
              <a:t>its network </a:t>
            </a:r>
            <a:r>
              <a:rPr lang="en-US" sz="1800" dirty="0" smtClean="0"/>
              <a:t>load increases from 20 kbps to 40 kbps</a:t>
            </a:r>
            <a:endParaRPr lang="en-US" sz="1800" dirty="0"/>
          </a:p>
          <a:p>
            <a:pPr marL="457200" indent="-457200">
              <a:buFont typeface="+mj-lt"/>
              <a:buAutoNum type="arabicParenR"/>
            </a:pPr>
            <a:endParaRPr lang="en-US" sz="1600" dirty="0" smtClean="0"/>
          </a:p>
          <a:p>
            <a:pPr marL="457200" indent="-457200">
              <a:buFont typeface="+mj-lt"/>
              <a:buAutoNum type="arabicParenR"/>
            </a:pPr>
            <a:r>
              <a:rPr lang="en-US" sz="2000" dirty="0" smtClean="0"/>
              <a:t>802.11ah network load </a:t>
            </a:r>
            <a:r>
              <a:rPr lang="en-US" sz="2000" dirty="0"/>
              <a:t>has impact on its packet </a:t>
            </a:r>
            <a:r>
              <a:rPr lang="en-US" sz="2000" dirty="0" smtClean="0"/>
              <a:t>latency</a:t>
            </a:r>
          </a:p>
          <a:p>
            <a:pPr lvl="1"/>
            <a:r>
              <a:rPr lang="en-US" sz="1800" dirty="0" smtClean="0"/>
              <a:t>802.11ah packet </a:t>
            </a:r>
            <a:r>
              <a:rPr lang="en-US" sz="1800" dirty="0"/>
              <a:t>latency increases as its network traffic </a:t>
            </a:r>
            <a:r>
              <a:rPr lang="en-US" sz="1800" dirty="0" smtClean="0"/>
              <a:t>increases</a:t>
            </a:r>
          </a:p>
          <a:p>
            <a:pPr lvl="1"/>
            <a:endParaRPr lang="en-US" sz="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has more impact on 802.11ah </a:t>
            </a:r>
            <a:r>
              <a:rPr lang="en-US" sz="2000" dirty="0" smtClean="0"/>
              <a:t>packet latency</a:t>
            </a:r>
          </a:p>
          <a:p>
            <a:pPr lvl="1"/>
            <a:r>
              <a:rPr lang="en-US" sz="1800" dirty="0" smtClean="0"/>
              <a:t>802.11ah </a:t>
            </a:r>
            <a:r>
              <a:rPr lang="en-US" sz="1800" dirty="0"/>
              <a:t>network packet latency increases more </a:t>
            </a:r>
            <a:r>
              <a:rPr lang="en-US" sz="1800" dirty="0" smtClean="0"/>
              <a:t>as 802.15.4g </a:t>
            </a:r>
            <a:r>
              <a:rPr lang="en-US" sz="1800" dirty="0"/>
              <a:t>network traffic </a:t>
            </a:r>
            <a:r>
              <a:rPr lang="en-US" sz="1800" dirty="0" smtClean="0"/>
              <a:t>doubles</a:t>
            </a:r>
          </a:p>
          <a:p>
            <a:pPr lvl="1"/>
            <a:endParaRPr lang="en-US" sz="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513975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3" y="2369238"/>
            <a:ext cx="8706669" cy="437192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4384493" y="4845732"/>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7252" y="4395905"/>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32913" y="487608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660" y="4395905"/>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846040"/>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710444"/>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93566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changes slightly as 802.11ah packet size changes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405385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8" y="2820014"/>
            <a:ext cx="8758903" cy="406924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2" idx="0"/>
          </p:cNvCxnSpPr>
          <p:nvPr/>
        </p:nvCxnSpPr>
        <p:spPr>
          <a:xfrm flipV="1">
            <a:off x="4325461" y="5590549"/>
            <a:ext cx="0" cy="254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82787" y="2470339"/>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2636067" y="2926781"/>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16660" y="5844581"/>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382489" y="4737720"/>
            <a:ext cx="942972" cy="110686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546634" y="4732174"/>
            <a:ext cx="1778827" cy="111240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213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534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1" y="2553405"/>
            <a:ext cx="8945252" cy="4193087"/>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47227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480822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497641"/>
            <a:ext cx="9022080" cy="4247896"/>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78519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decreases</a:t>
            </a:r>
          </a:p>
          <a:p>
            <a:pPr lvl="1"/>
            <a:r>
              <a:rPr lang="en-US" sz="1800" dirty="0"/>
              <a:t>802.11ah packet latency </a:t>
            </a:r>
            <a:r>
              <a:rPr lang="en-US" sz="1800" dirty="0" smtClean="0"/>
              <a:t>increases slightly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833638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8" y="2401535"/>
            <a:ext cx="8460940" cy="420839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560876" y="4908654"/>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36662" y="4593704"/>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773037"/>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297180" y="3657600"/>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6874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1851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2" y="1065312"/>
            <a:ext cx="8051860" cy="516065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405331" y="132279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886497" y="144702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47209" y="117332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790214" y="1897687"/>
            <a:ext cx="410768" cy="2995973"/>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8082690" y="311511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3" name="Left Brace 2"/>
          <p:cNvSpPr/>
          <p:nvPr/>
        </p:nvSpPr>
        <p:spPr bwMode="auto">
          <a:xfrm>
            <a:off x="1189308" y="4327340"/>
            <a:ext cx="180020" cy="5663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3400" y="4161067"/>
            <a:ext cx="1343552" cy="738664"/>
          </a:xfrm>
          <a:prstGeom prst="rect">
            <a:avLst/>
          </a:prstGeom>
          <a:noFill/>
        </p:spPr>
        <p:txBody>
          <a:bodyPr wrap="square" rtlCol="0">
            <a:spAutoFit/>
          </a:bodyPr>
          <a:lstStyle/>
          <a:p>
            <a:pPr algn="ctr"/>
            <a:r>
              <a:rPr lang="en-US" sz="1400" b="1" dirty="0" smtClean="0">
                <a:solidFill>
                  <a:srgbClr val="C00000"/>
                </a:solidFill>
              </a:rPr>
              <a:t>What is contributor to improvement?</a:t>
            </a:r>
            <a:endParaRPr lang="en-US" sz="1400" b="1" dirty="0">
              <a:solidFill>
                <a:srgbClr val="C00000"/>
              </a:solidFill>
            </a:endParaRPr>
          </a:p>
        </p:txBody>
      </p:sp>
      <p:sp>
        <p:nvSpPr>
          <p:cNvPr id="15"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endParaRPr lang="en-US" sz="800" kern="0" dirty="0" smtClean="0">
              <a:latin typeface="+mn-lt"/>
            </a:endParaRPr>
          </a:p>
          <a:p>
            <a:pPr>
              <a:spcBef>
                <a:spcPts val="0"/>
              </a:spcBef>
            </a:pPr>
            <a:r>
              <a:rPr lang="en-US" sz="1600" kern="0" dirty="0" smtClean="0">
                <a:latin typeface="+mn-lt"/>
              </a:rPr>
              <a:t>Solid lines for 802.11ah with 50 nodes</a:t>
            </a:r>
          </a:p>
          <a:p>
            <a:pPr>
              <a:spcBef>
                <a:spcPts val="0"/>
              </a:spcBef>
            </a:pPr>
            <a:r>
              <a:rPr lang="en-US" sz="1600" kern="0" dirty="0" smtClean="0">
                <a:latin typeface="+mn-lt"/>
              </a:rPr>
              <a:t>Dash lines for 802.15.4g with 50 nodes</a:t>
            </a:r>
          </a:p>
          <a:p>
            <a:pPr>
              <a:spcBef>
                <a:spcPts val="0"/>
              </a:spcBef>
            </a:pPr>
            <a:r>
              <a:rPr lang="en-US" sz="1600" kern="0" dirty="0"/>
              <a:t>Solid </a:t>
            </a:r>
            <a:r>
              <a:rPr lang="en-US" sz="1600" kern="0" dirty="0" smtClean="0"/>
              <a:t>diamond lines </a:t>
            </a:r>
            <a:r>
              <a:rPr lang="en-US" sz="1600" kern="0" dirty="0"/>
              <a:t>for 802.11ah with </a:t>
            </a:r>
            <a:r>
              <a:rPr lang="en-US" sz="1600" kern="0" dirty="0" smtClean="0"/>
              <a:t>100 </a:t>
            </a:r>
            <a:r>
              <a:rPr lang="en-US" sz="1600" kern="0" dirty="0"/>
              <a:t>nodes</a:t>
            </a:r>
          </a:p>
          <a:p>
            <a:pPr>
              <a:spcBef>
                <a:spcPts val="0"/>
              </a:spcBef>
            </a:pPr>
            <a:r>
              <a:rPr lang="en-US" sz="1600" kern="0" dirty="0"/>
              <a:t>Dash </a:t>
            </a:r>
            <a:r>
              <a:rPr lang="en-US" sz="1600" kern="0" dirty="0" smtClean="0"/>
              <a:t>diamond lines </a:t>
            </a:r>
            <a:r>
              <a:rPr lang="en-US" sz="1600" kern="0" dirty="0"/>
              <a:t>for 802.15.4g with </a:t>
            </a:r>
            <a:r>
              <a:rPr lang="en-US" sz="1600" kern="0" dirty="0" smtClean="0"/>
              <a:t>100 </a:t>
            </a:r>
            <a:r>
              <a:rPr lang="en-US" sz="1600" kern="0" dirty="0"/>
              <a:t>nodes</a:t>
            </a:r>
          </a:p>
          <a:p>
            <a:pPr>
              <a:spcBef>
                <a:spcPts val="0"/>
              </a:spcBef>
            </a:pPr>
            <a:endParaRPr lang="en-US" sz="1600" kern="0" dirty="0" smtClean="0">
              <a:latin typeface="+mn-lt"/>
            </a:endParaRPr>
          </a:p>
        </p:txBody>
      </p:sp>
    </p:spTree>
    <p:extLst>
      <p:ext uri="{BB962C8B-B14F-4D97-AF65-F5344CB8AC3E}">
        <p14:creationId xmlns:p14="http://schemas.microsoft.com/office/powerpoint/2010/main" val="2323554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601340"/>
            <a:ext cx="9022080" cy="4139819"/>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92198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proportional to 802.11ah contention window size</a:t>
            </a:r>
          </a:p>
          <a:p>
            <a:pPr lvl="1"/>
            <a:endParaRPr lang="en-US" sz="800" dirty="0" smtClean="0"/>
          </a:p>
          <a:p>
            <a:pPr marL="457200" indent="-457200">
              <a:buFont typeface="+mj-lt"/>
              <a:buAutoNum type="arabicParenR"/>
            </a:pPr>
            <a:r>
              <a:rPr lang="en-US" sz="2000" dirty="0" smtClean="0"/>
              <a:t>From perspective of packet latency, 802.11ah should send packet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630270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53084"/>
            <a:ext cx="8765232" cy="400370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4117972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packet </a:t>
            </a:r>
            <a:r>
              <a:rPr lang="en-US" sz="2000" dirty="0"/>
              <a:t>delivery </a:t>
            </a:r>
            <a:r>
              <a:rPr lang="en-US" sz="2000" dirty="0" smtClean="0"/>
              <a:t>rate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054354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0" y="2685492"/>
            <a:ext cx="9010227" cy="415315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216400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16674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smtClean="0"/>
              <a:t>has </a:t>
            </a:r>
            <a:r>
              <a:rPr lang="en-US" sz="1400" dirty="0"/>
              <a:t>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send packet with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little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802.11ah packet latency is critical and send packet with smaller </a:t>
            </a:r>
            <a:r>
              <a:rPr lang="en-US" sz="1400" dirty="0" err="1" smtClean="0">
                <a:solidFill>
                  <a:srgbClr val="0070C0"/>
                </a:solidFill>
              </a:rPr>
              <a:t>backoff</a:t>
            </a:r>
            <a:r>
              <a:rPr lang="en-US" sz="1400" dirty="0" smtClean="0">
                <a:solidFill>
                  <a:srgbClr val="0070C0"/>
                </a:solidFill>
              </a:rPr>
              <a:t> parameters if 802.15.4g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4355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827386" y="1436986"/>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major contributor to 802.15.4g packet delivery rate is the increase of 802.15.4g network size</a:t>
            </a:r>
          </a:p>
          <a:p>
            <a:pPr lvl="1">
              <a:spcBef>
                <a:spcPts val="0"/>
              </a:spcBef>
            </a:pPr>
            <a:r>
              <a:rPr lang="en-US" sz="1600" kern="0" dirty="0" smtClean="0">
                <a:latin typeface="+mn-lt"/>
              </a:rPr>
              <a:t>Increase of 802.11ah network size slightly degrades 802.15.4g packet delivery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4" y="1624495"/>
            <a:ext cx="8081156" cy="415734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230816" y="1685202"/>
            <a:ext cx="6481165" cy="48072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58942" y="19076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52638" y="1624495"/>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2689" y="4294486"/>
            <a:ext cx="364354" cy="51410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794658" y="428650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cxnSp>
        <p:nvCxnSpPr>
          <p:cNvPr id="15" name="Straight Arrow Connector 14"/>
          <p:cNvCxnSpPr/>
          <p:nvPr/>
        </p:nvCxnSpPr>
        <p:spPr>
          <a:xfrm flipH="1">
            <a:off x="5308848" y="3362337"/>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2744" y="3010651"/>
            <a:ext cx="1606504" cy="738664"/>
          </a:xfrm>
          <a:prstGeom prst="rect">
            <a:avLst/>
          </a:prstGeom>
          <a:noFill/>
        </p:spPr>
        <p:txBody>
          <a:bodyPr wrap="square" rtlCol="0">
            <a:spAutoFit/>
          </a:bodyPr>
          <a:lstStyle/>
          <a:p>
            <a:r>
              <a:rPr lang="en-US" sz="1400" b="1" dirty="0" smtClean="0">
                <a:solidFill>
                  <a:schemeClr val="tx1"/>
                </a:solidFill>
              </a:rPr>
              <a:t>802.11ah and 802.15.4g network size variation</a:t>
            </a:r>
            <a:endParaRPr lang="en-US" sz="1400" b="1" dirty="0">
              <a:solidFill>
                <a:schemeClr val="tx1"/>
              </a:solidFill>
            </a:endParaRPr>
          </a:p>
        </p:txBody>
      </p:sp>
    </p:spTree>
    <p:extLst>
      <p:ext uri="{BB962C8B-B14F-4D97-AF65-F5344CB8AC3E}">
        <p14:creationId xmlns:p14="http://schemas.microsoft.com/office/powerpoint/2010/main" val="926476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11163</TotalTime>
  <Words>5898</Words>
  <Application>Microsoft Office PowerPoint</Application>
  <PresentationFormat>Custom</PresentationFormat>
  <Paragraphs>1526</Paragraphs>
  <Slides>86</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4" baseType="lpstr">
      <vt:lpstr>MS Gothic</vt:lpstr>
      <vt:lpstr>Arial</vt:lpstr>
      <vt:lpstr>Arial Unicode MS</vt:lpstr>
      <vt:lpstr>Calibri</vt:lpstr>
      <vt:lpstr>Courier New</vt:lpstr>
      <vt:lpstr>Times New Roman</vt:lpstr>
      <vt:lpstr>Office Theme</vt:lpstr>
      <vt:lpstr>Document</vt:lpstr>
      <vt:lpstr>Impact of Network Profiles on 802.11ah and 802.15.4g Coexistence Performance</vt:lpstr>
      <vt:lpstr>Introduction</vt:lpstr>
      <vt:lpstr>Part 1: Network Load and Network Size</vt:lpstr>
      <vt:lpstr>Network Load Impact on Packet Delivery Rate</vt:lpstr>
      <vt:lpstr>Observations from 802.11ah and 802.15.4g Data Packet Delivery Rate</vt:lpstr>
      <vt:lpstr>Network Load Impact on Packet Latency</vt:lpstr>
      <vt:lpstr>Observations from 802.11ah and 802.15.4g Packet Latency</vt:lpstr>
      <vt:lpstr>Network Size Impact on Packet Delivery Rate</vt:lpstr>
      <vt:lpstr>Network Size Impact on Packet Delivery Rate</vt:lpstr>
      <vt:lpstr>Observations from 802.11ah and 802.15.4g Packet Delivery Rate</vt:lpstr>
      <vt:lpstr>Network Size Impact on Packet Latency</vt:lpstr>
      <vt:lpstr>Network Size Impact on Data Packet Latency</vt:lpstr>
      <vt:lpstr>Observations from 802.11ah and 802.15.4g Packet Latency</vt:lpstr>
      <vt:lpstr>Summary on Network Load and Network Size Impact</vt:lpstr>
      <vt:lpstr>Part 2: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3: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4: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5: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275</cp:revision>
  <cp:lastPrinted>2014-11-08T20:15:38Z</cp:lastPrinted>
  <dcterms:created xsi:type="dcterms:W3CDTF">2014-10-30T17:06:39Z</dcterms:created>
  <dcterms:modified xsi:type="dcterms:W3CDTF">2019-11-13T03:38:50Z</dcterms:modified>
</cp:coreProperties>
</file>