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8"/>
  </p:notesMasterIdLst>
  <p:handoutMasterIdLst>
    <p:handoutMasterId r:id="rId89"/>
  </p:handoutMasterIdLst>
  <p:sldIdLst>
    <p:sldId id="256" r:id="rId2"/>
    <p:sldId id="257" r:id="rId3"/>
    <p:sldId id="322" r:id="rId4"/>
    <p:sldId id="299" r:id="rId5"/>
    <p:sldId id="303" r:id="rId6"/>
    <p:sldId id="304" r:id="rId7"/>
    <p:sldId id="305" r:id="rId8"/>
    <p:sldId id="309" r:id="rId9"/>
    <p:sldId id="320" r:id="rId10"/>
    <p:sldId id="307" r:id="rId11"/>
    <p:sldId id="310" r:id="rId12"/>
    <p:sldId id="321" r:id="rId13"/>
    <p:sldId id="308" r:id="rId14"/>
    <p:sldId id="319"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60"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 id="393" r:id="rId86"/>
    <p:sldId id="394" r:id="rId87"/>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FF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94660"/>
  </p:normalViewPr>
  <p:slideViewPr>
    <p:cSldViewPr>
      <p:cViewPr varScale="1">
        <p:scale>
          <a:sx n="82" d="100"/>
          <a:sy n="82" d="100"/>
        </p:scale>
        <p:origin x="1670" y="77"/>
      </p:cViewPr>
      <p:guideLst>
        <p:guide orient="horz" pos="2304"/>
        <p:guide pos="3072"/>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120" y="4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11/12/2019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76262"/>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9893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58305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50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80824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815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1964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281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10262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5390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859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14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9822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5870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19712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7674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300026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09173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3593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79220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34696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65154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11548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27326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09403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44950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39974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2051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85462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6327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203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024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4067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22141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57545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68233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408437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6505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855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4814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449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8872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0223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8679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da-DK" dirty="0" smtClean="0"/>
              <a:t>Yuki Nagai et al, 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March 2019</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July 2019</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da-DK" dirty="0" smtClean="0"/>
              <a:t>Jianlin Guo et al, 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802.19-19/0070r1</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400" dirty="0" smtClean="0"/>
              <a:t>Impact of Network Profiles on 802.11ah </a:t>
            </a:r>
            <a:r>
              <a:rPr lang="en-US" sz="2400" dirty="0"/>
              <a:t>and 802.15.4g </a:t>
            </a:r>
            <a:r>
              <a:rPr lang="en-US" sz="2400" dirty="0" smtClean="0"/>
              <a:t>Coexistence Performance</a:t>
            </a:r>
            <a:endParaRPr lang="en-GB" sz="2400" dirty="0"/>
          </a:p>
        </p:txBody>
      </p:sp>
      <p:sp>
        <p:nvSpPr>
          <p:cNvPr id="3074" name="Rectangle 2"/>
          <p:cNvSpPr>
            <a:spLocks noGrp="1" noChangeArrowheads="1"/>
          </p:cNvSpPr>
          <p:nvPr>
            <p:ph idx="1"/>
          </p:nvPr>
        </p:nvSpPr>
        <p:spPr>
          <a:xfrm>
            <a:off x="731520" y="1722098"/>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smtClean="0">
                <a:solidFill>
                  <a:schemeClr val="tx1"/>
                </a:solidFill>
              </a:rPr>
              <a:t>Date:</a:t>
            </a:r>
            <a:r>
              <a:rPr lang="en-GB" sz="2133" b="0" dirty="0" smtClean="0">
                <a:solidFill>
                  <a:schemeClr val="tx1"/>
                </a:solidFill>
              </a:rPr>
              <a:t> </a:t>
            </a:r>
            <a:r>
              <a:rPr lang="en-GB" sz="2133" b="0" dirty="0" smtClean="0">
                <a:solidFill>
                  <a:schemeClr val="tx1"/>
                </a:solidFill>
              </a:rPr>
              <a:t>2019-11-12</a:t>
            </a:r>
            <a:endParaRPr lang="en-GB" sz="2133" b="0" dirty="0">
              <a:solidFill>
                <a:schemeClr val="tx1"/>
              </a:solidFill>
            </a:endParaRPr>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6"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404883176"/>
              </p:ext>
            </p:extLst>
          </p:nvPr>
        </p:nvGraphicFramePr>
        <p:xfrm>
          <a:off x="554038" y="2580064"/>
          <a:ext cx="8734425" cy="3597816"/>
        </p:xfrm>
        <a:graphic>
          <a:graphicData uri="http://schemas.openxmlformats.org/presentationml/2006/ole">
            <mc:AlternateContent xmlns:mc="http://schemas.openxmlformats.org/markup-compatibility/2006">
              <mc:Choice xmlns:v="urn:schemas-microsoft-com:vml" Requires="v">
                <p:oleObj spid="_x0000_s3356" name="Document" r:id="rId4" imgW="8273167" imgH="3636424" progId="Word.Document.8">
                  <p:embed/>
                </p:oleObj>
              </mc:Choice>
              <mc:Fallback>
                <p:oleObj name="Document" r:id="rId4" imgW="8273167" imgH="3636424" progId="Word.Document.8">
                  <p:embed/>
                  <p:pic>
                    <p:nvPicPr>
                      <p:cNvPr id="0" name="Picture 3"/>
                      <p:cNvPicPr>
                        <a:picLocks noChangeAspect="1" noChangeArrowheads="1"/>
                      </p:cNvPicPr>
                      <p:nvPr/>
                    </p:nvPicPr>
                    <p:blipFill>
                      <a:blip r:embed="rId5"/>
                      <a:srcRect/>
                      <a:stretch>
                        <a:fillRect/>
                      </a:stretch>
                    </p:blipFill>
                    <p:spPr bwMode="auto">
                      <a:xfrm>
                        <a:off x="554038" y="2580064"/>
                        <a:ext cx="8734425" cy="3597816"/>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2207084"/>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802.11ah and 802.15.4g </a:t>
            </a:r>
            <a:r>
              <a:rPr lang="en-US" sz="2000" dirty="0" smtClean="0"/>
              <a:t>Packet </a:t>
            </a:r>
            <a:r>
              <a:rPr lang="en-US" sz="2000" dirty="0" smtClean="0"/>
              <a:t>Delivery Rate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For all scenarios, </a:t>
            </a:r>
            <a:r>
              <a:rPr lang="en-US" sz="2000" dirty="0"/>
              <a:t>802.11ah network delivers near 100% of the </a:t>
            </a:r>
            <a:r>
              <a:rPr lang="en-US" sz="2000" dirty="0" smtClean="0"/>
              <a:t>packet</a:t>
            </a:r>
            <a:endParaRPr lang="en-US" sz="2000" dirty="0"/>
          </a:p>
          <a:p>
            <a:pPr lvl="1"/>
            <a:r>
              <a:rPr lang="en-US" sz="1800" dirty="0" smtClean="0">
                <a:solidFill>
                  <a:schemeClr val="tx1"/>
                </a:solidFill>
              </a:rPr>
              <a:t>Indicate </a:t>
            </a:r>
            <a:r>
              <a:rPr lang="en-US" sz="1800" dirty="0">
                <a:solidFill>
                  <a:schemeClr val="tx1"/>
                </a:solidFill>
              </a:rPr>
              <a:t>that network </a:t>
            </a:r>
            <a:r>
              <a:rPr lang="en-US" sz="1800" dirty="0" smtClean="0">
                <a:solidFill>
                  <a:schemeClr val="tx1"/>
                </a:solidFill>
              </a:rPr>
              <a:t>size </a:t>
            </a:r>
            <a:r>
              <a:rPr lang="en-US" sz="1800" dirty="0">
                <a:solidFill>
                  <a:schemeClr val="tx1"/>
                </a:solidFill>
              </a:rPr>
              <a:t>have </a:t>
            </a:r>
            <a:r>
              <a:rPr lang="en-US" sz="1800" dirty="0" smtClean="0">
                <a:solidFill>
                  <a:schemeClr val="tx1"/>
                </a:solidFill>
              </a:rPr>
              <a:t>little</a:t>
            </a:r>
            <a:r>
              <a:rPr lang="en-US" sz="1600" dirty="0" smtClean="0">
                <a:solidFill>
                  <a:schemeClr val="tx1"/>
                </a:solidFill>
              </a:rPr>
              <a:t> </a:t>
            </a:r>
            <a:r>
              <a:rPr lang="en-US" sz="1800" dirty="0" smtClean="0">
                <a:solidFill>
                  <a:schemeClr val="tx1"/>
                </a:solidFill>
              </a:rPr>
              <a:t>impact </a:t>
            </a:r>
            <a:r>
              <a:rPr lang="en-US" sz="1800" dirty="0">
                <a:solidFill>
                  <a:schemeClr val="tx1"/>
                </a:solidFill>
              </a:rPr>
              <a:t>on 802.11ah packet delivery </a:t>
            </a:r>
            <a:r>
              <a:rPr lang="en-US" sz="1800" dirty="0" smtClean="0">
                <a:solidFill>
                  <a:schemeClr val="tx1"/>
                </a:solidFill>
              </a:rPr>
              <a:t>rate for lower duty cycle network load, e.g., duty </a:t>
            </a:r>
            <a:r>
              <a:rPr lang="en-US" sz="1800" dirty="0">
                <a:solidFill>
                  <a:schemeClr val="tx1"/>
                </a:solidFill>
              </a:rPr>
              <a:t>cycle </a:t>
            </a:r>
            <a:r>
              <a:rPr lang="en-US" sz="1800" dirty="0" smtClean="0">
                <a:solidFill>
                  <a:schemeClr val="tx1"/>
                </a:solidFill>
              </a:rPr>
              <a:t>&lt; </a:t>
            </a:r>
            <a:r>
              <a:rPr lang="en-US" sz="1800" dirty="0">
                <a:solidFill>
                  <a:schemeClr val="tx1"/>
                </a:solidFill>
              </a:rPr>
              <a:t>1% </a:t>
            </a:r>
            <a:endParaRPr lang="en-US" sz="1800" dirty="0" smtClean="0">
              <a:solidFill>
                <a:schemeClr val="tx1"/>
              </a:solidFill>
            </a:endParaRPr>
          </a:p>
          <a:p>
            <a:pPr lvl="1"/>
            <a:endParaRPr lang="en-US" sz="2000" dirty="0" smtClean="0"/>
          </a:p>
          <a:p>
            <a:pPr marL="457200" indent="-457200">
              <a:buFont typeface="+mj-lt"/>
              <a:buAutoNum type="arabicParenR"/>
            </a:pPr>
            <a:r>
              <a:rPr lang="en-US" sz="2000" dirty="0" smtClean="0"/>
              <a:t>Network size </a:t>
            </a:r>
            <a:r>
              <a:rPr lang="en-US" sz="2000" dirty="0"/>
              <a:t>has </a:t>
            </a:r>
            <a:r>
              <a:rPr lang="en-US" sz="2000" dirty="0" smtClean="0"/>
              <a:t>little impact </a:t>
            </a:r>
            <a:r>
              <a:rPr lang="en-US" sz="2000" dirty="0"/>
              <a:t>on 802.15.4g packet delivery </a:t>
            </a:r>
            <a:r>
              <a:rPr lang="en-US" sz="2000" dirty="0" smtClean="0"/>
              <a:t>rate </a:t>
            </a:r>
            <a:r>
              <a:rPr lang="en-US" sz="2000" dirty="0" smtClean="0"/>
              <a:t>for lower </a:t>
            </a:r>
            <a:r>
              <a:rPr lang="en-US" sz="2000" dirty="0" smtClean="0"/>
              <a:t>802.15.4g network </a:t>
            </a:r>
            <a:r>
              <a:rPr lang="en-US" sz="2000" dirty="0" smtClean="0"/>
              <a:t>load</a:t>
            </a:r>
            <a:endParaRPr lang="en-US" sz="2000" dirty="0" smtClean="0"/>
          </a:p>
          <a:p>
            <a:pPr lvl="1"/>
            <a:endParaRPr lang="en-US" sz="2000" dirty="0" smtClean="0"/>
          </a:p>
          <a:p>
            <a:pPr marL="457200" indent="-457200">
              <a:buFont typeface="+mj-lt"/>
              <a:buAutoNum type="arabicParenR"/>
            </a:pPr>
            <a:r>
              <a:rPr lang="en-US" sz="2000" dirty="0" smtClean="0">
                <a:solidFill>
                  <a:schemeClr val="tx1"/>
                </a:solidFill>
              </a:rPr>
              <a:t>The 802.15.4g network </a:t>
            </a:r>
            <a:r>
              <a:rPr lang="en-US" sz="2000" dirty="0">
                <a:solidFill>
                  <a:schemeClr val="tx1"/>
                </a:solidFill>
              </a:rPr>
              <a:t>size has </a:t>
            </a:r>
            <a:r>
              <a:rPr lang="en-US" sz="2000" dirty="0" smtClean="0">
                <a:solidFill>
                  <a:schemeClr val="tx1"/>
                </a:solidFill>
              </a:rPr>
              <a:t>positive effect </a:t>
            </a:r>
            <a:r>
              <a:rPr lang="en-US" sz="2000" dirty="0">
                <a:solidFill>
                  <a:schemeClr val="tx1"/>
                </a:solidFill>
              </a:rPr>
              <a:t>on 802.15.4g network </a:t>
            </a:r>
            <a:r>
              <a:rPr lang="en-US" sz="2000" dirty="0" smtClean="0">
                <a:solidFill>
                  <a:schemeClr val="tx1"/>
                </a:solidFill>
              </a:rPr>
              <a:t>packet delivery rate </a:t>
            </a:r>
            <a:r>
              <a:rPr lang="en-US" sz="2000" dirty="0" smtClean="0">
                <a:solidFill>
                  <a:schemeClr val="tx1"/>
                </a:solidFill>
              </a:rPr>
              <a:t>for higher </a:t>
            </a:r>
            <a:r>
              <a:rPr lang="en-US" sz="2000" dirty="0" smtClean="0">
                <a:solidFill>
                  <a:schemeClr val="tx1"/>
                </a:solidFill>
              </a:rPr>
              <a:t>802.15.4g network </a:t>
            </a:r>
            <a:r>
              <a:rPr lang="en-US" sz="2000" dirty="0" smtClean="0">
                <a:solidFill>
                  <a:schemeClr val="tx1"/>
                </a:solidFill>
              </a:rPr>
              <a:t>load</a:t>
            </a:r>
            <a:endParaRPr lang="en-US" sz="2000" dirty="0" smtClean="0">
              <a:solidFill>
                <a:schemeClr val="tx1"/>
              </a:solidFill>
            </a:endParaRPr>
          </a:p>
          <a:p>
            <a:pPr lvl="1"/>
            <a:r>
              <a:rPr lang="en-US" sz="1800" dirty="0" smtClean="0">
                <a:solidFill>
                  <a:schemeClr val="tx1"/>
                </a:solidFill>
              </a:rPr>
              <a:t>Network </a:t>
            </a:r>
            <a:r>
              <a:rPr lang="en-US" sz="1800" dirty="0" smtClean="0">
                <a:solidFill>
                  <a:schemeClr val="tx1"/>
                </a:solidFill>
              </a:rPr>
              <a:t>size increases, load of each node decreases</a:t>
            </a:r>
            <a:r>
              <a:rPr lang="en-US" sz="1800" dirty="0" smtClean="0">
                <a:solidFill>
                  <a:schemeClr val="tx1"/>
                </a:solidFill>
              </a:rPr>
              <a:t>.</a:t>
            </a:r>
            <a:endParaRPr lang="en-US" sz="1800" dirty="0" smtClean="0">
              <a:solidFill>
                <a:schemeClr val="tx1"/>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667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a:t>
            </a:r>
            <a:r>
              <a:rPr lang="en-US" sz="2000" dirty="0" smtClean="0">
                <a:latin typeface="+mj-lt"/>
              </a:rPr>
              <a:t>Packet </a:t>
            </a:r>
            <a:r>
              <a:rPr lang="en-US" sz="2000" dirty="0" smtClean="0">
                <a:latin typeface="+mj-lt"/>
              </a:rPr>
              <a:t>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8419"/>
            <a:ext cx="9753600" cy="5412739"/>
          </a:xfrm>
          <a:prstGeom prst="rect">
            <a:avLst/>
          </a:prstGeom>
        </p:spPr>
      </p:pic>
    </p:spTree>
    <p:extLst>
      <p:ext uri="{BB962C8B-B14F-4D97-AF65-F5344CB8AC3E}">
        <p14:creationId xmlns:p14="http://schemas.microsoft.com/office/powerpoint/2010/main" val="848774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883920" y="1371600"/>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r>
              <a:rPr lang="en-US" sz="1800" kern="0" dirty="0" smtClean="0">
                <a:latin typeface="+mn-lt"/>
              </a:rPr>
              <a:t>Results show that the increase of 802.15.4g network size reduces 802.11ah packet latency</a:t>
            </a:r>
          </a:p>
          <a:p>
            <a:pPr>
              <a:spcBef>
                <a:spcPts val="0"/>
              </a:spcBef>
            </a:pPr>
            <a:r>
              <a:rPr lang="en-US" sz="1800" kern="0" dirty="0" smtClean="0">
                <a:latin typeface="+mn-lt"/>
              </a:rPr>
              <a:t>Increase of 802.11ah network size increases 802.11ah packet latency</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Data Packet 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52" y="1389348"/>
            <a:ext cx="9526880" cy="4430991"/>
          </a:xfrm>
          <a:prstGeom prst="rect">
            <a:avLst/>
          </a:prstGeom>
        </p:spPr>
      </p:pic>
    </p:spTree>
    <p:extLst>
      <p:ext uri="{BB962C8B-B14F-4D97-AF65-F5344CB8AC3E}">
        <p14:creationId xmlns:p14="http://schemas.microsoft.com/office/powerpoint/2010/main" val="341825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802.11ah and 802.15.4g Packet Latency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For </a:t>
            </a:r>
            <a:r>
              <a:rPr lang="en-US" sz="2000" dirty="0"/>
              <a:t>all scenarios, 802.15.4g </a:t>
            </a:r>
            <a:r>
              <a:rPr lang="en-US" sz="2000" dirty="0" smtClean="0"/>
              <a:t>network achieves </a:t>
            </a:r>
            <a:r>
              <a:rPr lang="en-US" sz="2000" dirty="0"/>
              <a:t>similar packet </a:t>
            </a:r>
            <a:r>
              <a:rPr lang="en-US" sz="2000" dirty="0" smtClean="0"/>
              <a:t>latency</a:t>
            </a:r>
          </a:p>
          <a:p>
            <a:pPr lvl="1"/>
            <a:r>
              <a:rPr lang="en-US" sz="1800" dirty="0" smtClean="0">
                <a:solidFill>
                  <a:schemeClr val="tx1"/>
                </a:solidFill>
              </a:rPr>
              <a:t>Network size has </a:t>
            </a:r>
            <a:r>
              <a:rPr lang="en-US" sz="1800" dirty="0">
                <a:solidFill>
                  <a:schemeClr val="tx1"/>
                </a:solidFill>
              </a:rPr>
              <a:t>little impact on 802.15.4g packet </a:t>
            </a:r>
            <a:r>
              <a:rPr lang="en-US" sz="1800" dirty="0" smtClean="0">
                <a:solidFill>
                  <a:schemeClr val="tx1"/>
                </a:solidFill>
              </a:rPr>
              <a:t>latency</a:t>
            </a:r>
          </a:p>
          <a:p>
            <a:pPr lvl="1"/>
            <a:r>
              <a:rPr lang="en-US" sz="1800" dirty="0">
                <a:solidFill>
                  <a:schemeClr val="tx1"/>
                </a:solidFill>
              </a:rPr>
              <a:t>Indicate that 802.15.4g packet is either delivered with the bounded delay or dropped</a:t>
            </a:r>
          </a:p>
          <a:p>
            <a:pPr lvl="1"/>
            <a:endParaRPr lang="en-US" sz="800" dirty="0" smtClean="0"/>
          </a:p>
          <a:p>
            <a:pPr marL="457200" indent="-457200">
              <a:buFont typeface="+mj-lt"/>
              <a:buAutoNum type="arabicParenR"/>
            </a:pPr>
            <a:r>
              <a:rPr lang="en-US" sz="2000" dirty="0" smtClean="0">
                <a:solidFill>
                  <a:schemeClr val="tx1"/>
                </a:solidFill>
              </a:rPr>
              <a:t>Network </a:t>
            </a:r>
            <a:r>
              <a:rPr lang="en-US" sz="2000" dirty="0">
                <a:solidFill>
                  <a:schemeClr val="tx1"/>
                </a:solidFill>
              </a:rPr>
              <a:t>size has </a:t>
            </a:r>
            <a:r>
              <a:rPr lang="en-US" sz="2000" dirty="0" smtClean="0">
                <a:solidFill>
                  <a:schemeClr val="tx1"/>
                </a:solidFill>
              </a:rPr>
              <a:t>major influence </a:t>
            </a:r>
            <a:r>
              <a:rPr lang="en-US" sz="2000" dirty="0">
                <a:solidFill>
                  <a:schemeClr val="tx1"/>
                </a:solidFill>
              </a:rPr>
              <a:t>on 802.11ah packet </a:t>
            </a:r>
            <a:r>
              <a:rPr lang="en-US" sz="2000" dirty="0" smtClean="0">
                <a:solidFill>
                  <a:schemeClr val="tx1"/>
                </a:solidFill>
              </a:rPr>
              <a:t>latency if 802.11ah network load is higher</a:t>
            </a:r>
          </a:p>
          <a:p>
            <a:pPr lvl="1"/>
            <a:r>
              <a:rPr lang="en-US" sz="1800" dirty="0" smtClean="0"/>
              <a:t>802.11ah </a:t>
            </a:r>
            <a:r>
              <a:rPr lang="en-US" sz="1800" dirty="0"/>
              <a:t>packet </a:t>
            </a:r>
            <a:r>
              <a:rPr lang="en-US" sz="1800" dirty="0" smtClean="0"/>
              <a:t>latency increases </a:t>
            </a:r>
            <a:r>
              <a:rPr lang="en-US" sz="1800" dirty="0"/>
              <a:t>significantly as the number of </a:t>
            </a:r>
            <a:r>
              <a:rPr lang="en-US" sz="1800" dirty="0" smtClean="0"/>
              <a:t>802.11ah nodes </a:t>
            </a:r>
            <a:r>
              <a:rPr lang="en-US" sz="1800" dirty="0"/>
              <a:t>doubles, </a:t>
            </a:r>
            <a:r>
              <a:rPr lang="en-US" sz="1800" dirty="0" smtClean="0"/>
              <a:t>which verifies </a:t>
            </a:r>
            <a:r>
              <a:rPr lang="en-US" sz="1800" dirty="0"/>
              <a:t>that 802.11ah packet can be infinitely </a:t>
            </a:r>
            <a:r>
              <a:rPr lang="en-US" sz="1800" dirty="0" smtClean="0"/>
              <a:t>delayed</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89473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on Network Load and Network Size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2000" dirty="0" smtClean="0"/>
              <a:t>As expected, network load has major impact on 802.11ah and 802.15.4g coexistence performance</a:t>
            </a:r>
          </a:p>
          <a:p>
            <a:pPr lvl="1"/>
            <a:r>
              <a:rPr lang="en-US" sz="1800" dirty="0" smtClean="0"/>
              <a:t>As network load increases, network performance decreases</a:t>
            </a:r>
          </a:p>
          <a:p>
            <a:pPr lvl="1"/>
            <a:r>
              <a:rPr lang="en-US" sz="1800" dirty="0" smtClean="0">
                <a:solidFill>
                  <a:srgbClr val="0070C0"/>
                </a:solidFill>
              </a:rPr>
              <a:t>However, in practice, network load is determined by application, indicating that lower layer technology is not able to adjust network load</a:t>
            </a:r>
          </a:p>
          <a:p>
            <a:pPr lvl="1"/>
            <a:r>
              <a:rPr lang="en-US" sz="1800" dirty="0" smtClean="0">
                <a:solidFill>
                  <a:srgbClr val="0070C0"/>
                </a:solidFill>
              </a:rPr>
              <a:t>Therefore, there is no much to be recommended for network load</a:t>
            </a:r>
          </a:p>
          <a:p>
            <a:pPr lvl="1"/>
            <a:endParaRPr lang="en-US" sz="800" dirty="0" smtClean="0"/>
          </a:p>
          <a:p>
            <a:pPr marL="457200" indent="-457200">
              <a:buFont typeface="+mj-lt"/>
              <a:buAutoNum type="arabicParenR"/>
            </a:pPr>
            <a:r>
              <a:rPr lang="en-US" sz="2000" dirty="0" smtClean="0">
                <a:solidFill>
                  <a:schemeClr val="tx1"/>
                </a:solidFill>
              </a:rPr>
              <a:t>Network size also impacts 802.11ah and 802.15.4g coexistence performance</a:t>
            </a:r>
          </a:p>
          <a:p>
            <a:pPr lvl="1"/>
            <a:r>
              <a:rPr lang="en-US" sz="1800" dirty="0" smtClean="0">
                <a:solidFill>
                  <a:srgbClr val="0070C0"/>
                </a:solidFill>
              </a:rPr>
              <a:t>In fact, number of deployed devices can be adjusted, indicating that application developer can adjust network size</a:t>
            </a:r>
          </a:p>
          <a:p>
            <a:pPr lvl="1"/>
            <a:r>
              <a:rPr lang="en-US" sz="1800" dirty="0" smtClean="0">
                <a:solidFill>
                  <a:srgbClr val="0070C0"/>
                </a:solidFill>
              </a:rPr>
              <a:t>Recommendations</a:t>
            </a:r>
          </a:p>
          <a:p>
            <a:pPr lvl="2"/>
            <a:r>
              <a:rPr lang="en-US" sz="1600" dirty="0" smtClean="0">
                <a:solidFill>
                  <a:srgbClr val="0070C0"/>
                </a:solidFill>
              </a:rPr>
              <a:t>For lower network load application, network size does not impact network performance very much, therefore, deploy as less devices as possible</a:t>
            </a:r>
          </a:p>
          <a:p>
            <a:pPr lvl="2"/>
            <a:r>
              <a:rPr lang="en-US" sz="1600" dirty="0" smtClean="0">
                <a:solidFill>
                  <a:srgbClr val="0070C0"/>
                </a:solidFill>
              </a:rPr>
              <a:t>For higher 802.11ah network load, deploy as less 802.11ah device as possible, especially for latency critical applications</a:t>
            </a:r>
          </a:p>
          <a:p>
            <a:pPr lvl="2"/>
            <a:r>
              <a:rPr lang="en-US" sz="1600" dirty="0" smtClean="0">
                <a:solidFill>
                  <a:srgbClr val="0070C0"/>
                </a:solidFill>
              </a:rPr>
              <a:t>For higher 802.15.4g network load</a:t>
            </a:r>
            <a:r>
              <a:rPr lang="en-US" sz="1600" dirty="0">
                <a:solidFill>
                  <a:srgbClr val="0070C0"/>
                </a:solidFill>
              </a:rPr>
              <a:t>, deploy as </a:t>
            </a:r>
            <a:r>
              <a:rPr lang="en-US" sz="1600" dirty="0" smtClean="0">
                <a:solidFill>
                  <a:srgbClr val="0070C0"/>
                </a:solidFill>
              </a:rPr>
              <a:t>more 802.15.4g </a:t>
            </a:r>
            <a:r>
              <a:rPr lang="en-US" sz="1600" dirty="0">
                <a:solidFill>
                  <a:srgbClr val="0070C0"/>
                </a:solidFill>
              </a:rPr>
              <a:t>device as </a:t>
            </a:r>
            <a:r>
              <a:rPr lang="en-US" sz="1600" dirty="0" smtClean="0">
                <a:solidFill>
                  <a:srgbClr val="0070C0"/>
                </a:solidFill>
              </a:rPr>
              <a:t>possible if device is cheap, </a:t>
            </a:r>
            <a:r>
              <a:rPr lang="en-US" sz="1600" dirty="0">
                <a:solidFill>
                  <a:srgbClr val="0070C0"/>
                </a:solidFill>
              </a:rPr>
              <a:t>especially for </a:t>
            </a:r>
            <a:r>
              <a:rPr lang="en-US" sz="1600" dirty="0" smtClean="0">
                <a:solidFill>
                  <a:srgbClr val="0070C0"/>
                </a:solidFill>
              </a:rPr>
              <a:t>reliability </a:t>
            </a:r>
            <a:r>
              <a:rPr lang="en-US" sz="1600" dirty="0">
                <a:solidFill>
                  <a:srgbClr val="0070C0"/>
                </a:solidFill>
              </a:rPr>
              <a:t>critical </a:t>
            </a:r>
            <a:r>
              <a:rPr lang="en-US" sz="1600" dirty="0" smtClean="0">
                <a:solidFill>
                  <a:srgbClr val="0070C0"/>
                </a:solidFill>
              </a:rPr>
              <a:t>applications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66531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2: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40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15</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October 2019</a:t>
            </a:r>
            <a:endParaRPr lang="en-GB" dirty="0"/>
          </a:p>
        </p:txBody>
      </p:sp>
    </p:spTree>
    <p:extLst>
      <p:ext uri="{BB962C8B-B14F-4D97-AF65-F5344CB8AC3E}">
        <p14:creationId xmlns:p14="http://schemas.microsoft.com/office/powerpoint/2010/main" val="2953446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35" y="2362472"/>
            <a:ext cx="8333184" cy="418395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a:t>
            </a:r>
            <a:r>
              <a:rPr lang="en-US" sz="1800" dirty="0" smtClean="0">
                <a:latin typeface="+mn-lt"/>
              </a:rPr>
              <a:t>lines are </a:t>
            </a:r>
            <a:r>
              <a:rPr lang="en-US" sz="1600" dirty="0" smtClean="0">
                <a:latin typeface="+mn-lt"/>
              </a:rPr>
              <a:t>802.11ah packet delivery rate</a:t>
            </a:r>
            <a:endParaRPr lang="en-US" sz="1600" dirty="0" smtClean="0">
              <a:latin typeface="+mn-lt"/>
            </a:endParaRPr>
          </a:p>
          <a:p>
            <a:pPr>
              <a:spcBef>
                <a:spcPts val="0"/>
              </a:spcBef>
            </a:pPr>
            <a:r>
              <a:rPr lang="en-US" sz="1800" dirty="0" smtClean="0">
                <a:latin typeface="+mn-lt"/>
              </a:rPr>
              <a:t>Dash lines </a:t>
            </a:r>
            <a:r>
              <a:rPr lang="en-US" sz="1800" dirty="0" smtClean="0">
                <a:latin typeface="+mn-lt"/>
              </a:rPr>
              <a:t>are </a:t>
            </a:r>
            <a:r>
              <a:rPr lang="en-US" sz="1600" dirty="0" smtClean="0">
                <a:latin typeface="+mn-lt"/>
              </a:rPr>
              <a:t>802.15.4g packet delivery rate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cxnSp>
        <p:nvCxnSpPr>
          <p:cNvPr id="9" name="Straight Arrow Connector 8"/>
          <p:cNvCxnSpPr>
            <a:stCxn id="10" idx="2"/>
          </p:cNvCxnSpPr>
          <p:nvPr/>
        </p:nvCxnSpPr>
        <p:spPr>
          <a:xfrm>
            <a:off x="4621566" y="5080920"/>
            <a:ext cx="396398" cy="13690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26394" y="4557700"/>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401114" y="5052719"/>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348030" y="4583407"/>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273055"/>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75666" y="1751831"/>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040705" y="3060535"/>
            <a:ext cx="462249" cy="904414"/>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50482" y="3239147"/>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2536111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impact </a:t>
            </a:r>
            <a:r>
              <a:rPr lang="en-US" sz="2000" dirty="0"/>
              <a:t>on 802.11ah packet delivery </a:t>
            </a:r>
            <a:r>
              <a:rPr lang="en-US" sz="2000" dirty="0" smtClean="0"/>
              <a:t>rate</a:t>
            </a:r>
          </a:p>
          <a:p>
            <a:pPr lvl="1"/>
            <a:r>
              <a:rPr lang="en-US" sz="1800" dirty="0" smtClean="0"/>
              <a:t>For 50-byte packet, 802.11ah </a:t>
            </a:r>
            <a:r>
              <a:rPr lang="en-US" sz="1800" dirty="0"/>
              <a:t>network delivers </a:t>
            </a:r>
            <a:r>
              <a:rPr lang="en-US" sz="1800" dirty="0" smtClean="0"/>
              <a:t>97% </a:t>
            </a:r>
            <a:r>
              <a:rPr lang="en-US" sz="1800" dirty="0"/>
              <a:t>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impact on 802.15.4g packet </a:t>
            </a:r>
            <a:r>
              <a:rPr lang="en-US" sz="2000" dirty="0"/>
              <a:t>delivery </a:t>
            </a:r>
            <a:r>
              <a:rPr lang="en-US" sz="2000" dirty="0" smtClean="0"/>
              <a:t>rate</a:t>
            </a:r>
          </a:p>
          <a:p>
            <a:pPr lvl="1"/>
            <a:r>
              <a:rPr lang="en-US" sz="1800" dirty="0" smtClean="0"/>
              <a:t>For 50-byte packet, 802.15.4g </a:t>
            </a:r>
            <a:r>
              <a:rPr lang="en-US" sz="1800" dirty="0"/>
              <a:t>packet delivery rate </a:t>
            </a:r>
            <a:r>
              <a:rPr lang="en-US" sz="1800" dirty="0" smtClean="0"/>
              <a:t>decreases about 15%</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not send data with smaller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098665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352" y="2589575"/>
            <a:ext cx="7781720" cy="3696317"/>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a:t>
            </a:r>
            <a:r>
              <a:rPr lang="en-US" sz="1800" dirty="0" smtClean="0"/>
              <a:t>lines are </a:t>
            </a:r>
            <a:r>
              <a:rPr lang="en-US" sz="1600" dirty="0" smtClean="0"/>
              <a:t>802.11ah packet latency</a:t>
            </a:r>
            <a:endParaRPr lang="en-US" sz="1600" dirty="0"/>
          </a:p>
          <a:p>
            <a:pPr>
              <a:spcBef>
                <a:spcPts val="0"/>
              </a:spcBef>
            </a:pPr>
            <a:r>
              <a:rPr lang="en-US" sz="1800" dirty="0"/>
              <a:t>Dash lines </a:t>
            </a:r>
            <a:r>
              <a:rPr lang="en-US" sz="1800" dirty="0" smtClean="0"/>
              <a:t>are </a:t>
            </a:r>
            <a:r>
              <a:rPr lang="en-US" sz="1600" dirty="0" smtClean="0"/>
              <a:t>802.15.4g packet latency</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cxnSp>
        <p:nvCxnSpPr>
          <p:cNvPr id="9" name="Straight Arrow Connector 8"/>
          <p:cNvCxnSpPr/>
          <p:nvPr/>
        </p:nvCxnSpPr>
        <p:spPr>
          <a:xfrm>
            <a:off x="3821280" y="4367852"/>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417125" y="3880894"/>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Tree>
    <p:extLst>
      <p:ext uri="{BB962C8B-B14F-4D97-AF65-F5344CB8AC3E}">
        <p14:creationId xmlns:p14="http://schemas.microsoft.com/office/powerpoint/2010/main" val="3767877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major impact </a:t>
            </a:r>
            <a:r>
              <a:rPr lang="en-US" sz="2000" dirty="0"/>
              <a:t>on 802.11ah </a:t>
            </a:r>
            <a:r>
              <a:rPr lang="en-US" sz="2000" dirty="0" smtClean="0"/>
              <a:t>packet latency</a:t>
            </a:r>
          </a:p>
          <a:p>
            <a:pPr lvl="1"/>
            <a:r>
              <a:rPr lang="en-US" sz="1600" dirty="0" smtClean="0"/>
              <a:t>50 bytes packet has significant longer latency than 100 bytes packet does</a:t>
            </a:r>
          </a:p>
          <a:p>
            <a:pPr lvl="1"/>
            <a:r>
              <a:rPr lang="en-US" sz="1600" dirty="0" smtClean="0"/>
              <a:t>150 bytes packet has more latency than 100 bytes packet do</a:t>
            </a:r>
          </a:p>
          <a:p>
            <a:pPr lvl="1"/>
            <a:endParaRPr lang="en-US" sz="800" dirty="0" smtClean="0"/>
          </a:p>
          <a:p>
            <a:pPr marL="457200" indent="-457200">
              <a:buFont typeface="+mj-lt"/>
              <a:buAutoNum type="arabicParenR"/>
            </a:pPr>
            <a:r>
              <a:rPr lang="en-US" sz="2000" dirty="0" smtClean="0"/>
              <a:t>From perspective of packet latency, 802.11ah should send data with medium size packet</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err="1" smtClean="0"/>
              <a:t>Novembr</a:t>
            </a:r>
            <a:r>
              <a:rPr lang="en-US" dirty="0" smtClean="0"/>
              <a:t> </a:t>
            </a:r>
            <a:r>
              <a:rPr lang="en-US" dirty="0" smtClean="0"/>
              <a:t>2019</a:t>
            </a:r>
            <a:endParaRPr lang="en-GB" dirty="0"/>
          </a:p>
        </p:txBody>
      </p:sp>
    </p:spTree>
    <p:extLst>
      <p:ext uri="{BB962C8B-B14F-4D97-AF65-F5344CB8AC3E}">
        <p14:creationId xmlns:p14="http://schemas.microsoft.com/office/powerpoint/2010/main" val="332479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Introduction</a:t>
            </a:r>
            <a:endParaRPr lang="en-GB" sz="3600" dirty="0"/>
          </a:p>
        </p:txBody>
      </p:sp>
      <p:sp>
        <p:nvSpPr>
          <p:cNvPr id="4098" name="Rectangle 2"/>
          <p:cNvSpPr>
            <a:spLocks noGrp="1" noChangeArrowheads="1"/>
          </p:cNvSpPr>
          <p:nvPr>
            <p:ph idx="1"/>
          </p:nvPr>
        </p:nvSpPr>
        <p:spPr>
          <a:xfrm>
            <a:off x="731520" y="1749388"/>
            <a:ext cx="8290560" cy="5157720"/>
          </a:xfrm>
          <a:ln/>
        </p:spPr>
        <p:txBody>
          <a:bodyPr/>
          <a:lstStyle/>
          <a:p>
            <a:r>
              <a:rPr lang="en-US" sz="2000" dirty="0"/>
              <a:t>This document summarizes </a:t>
            </a:r>
            <a:r>
              <a:rPr lang="en-US" sz="2000" dirty="0" smtClean="0"/>
              <a:t>impact of </a:t>
            </a:r>
            <a:r>
              <a:rPr lang="en-US" sz="2000" dirty="0"/>
              <a:t>network profiles </a:t>
            </a:r>
            <a:r>
              <a:rPr lang="en-US" sz="2000" dirty="0" smtClean="0"/>
              <a:t>on </a:t>
            </a:r>
            <a:r>
              <a:rPr lang="en-US" sz="2000" dirty="0"/>
              <a:t>802.11ah and 802.15.4g coexistence </a:t>
            </a:r>
            <a:r>
              <a:rPr lang="en-US" sz="2000" dirty="0" smtClean="0"/>
              <a:t>behavior</a:t>
            </a:r>
          </a:p>
          <a:p>
            <a:endParaRPr lang="en-US" sz="1600" dirty="0" smtClean="0"/>
          </a:p>
          <a:p>
            <a:r>
              <a:rPr lang="en-US" sz="2000" dirty="0" smtClean="0"/>
              <a:t>The </a:t>
            </a:r>
            <a:r>
              <a:rPr lang="en-US" sz="2000" dirty="0"/>
              <a:t>observations from simulation results </a:t>
            </a:r>
            <a:r>
              <a:rPr lang="en-US" sz="2000" dirty="0" smtClean="0"/>
              <a:t>intend to be </a:t>
            </a:r>
            <a:r>
              <a:rPr lang="en-US" sz="2000" dirty="0"/>
              <a:t>used as reference to provide </a:t>
            </a:r>
            <a:r>
              <a:rPr lang="en-US" sz="2000" dirty="0" smtClean="0"/>
              <a:t>coexistence suggestions </a:t>
            </a:r>
            <a:r>
              <a:rPr lang="en-US" sz="2000" dirty="0"/>
              <a:t>in the Recommend Practice</a:t>
            </a:r>
          </a:p>
          <a:p>
            <a:endParaRPr lang="en-US" sz="1600" dirty="0" smtClean="0"/>
          </a:p>
          <a:p>
            <a:r>
              <a:rPr lang="en-US" sz="2000" dirty="0" smtClean="0"/>
              <a:t>The </a:t>
            </a:r>
            <a:r>
              <a:rPr lang="en-US" sz="2000" dirty="0"/>
              <a:t>simulated </a:t>
            </a:r>
            <a:r>
              <a:rPr lang="en-US" sz="2000" dirty="0" smtClean="0"/>
              <a:t>network profiles </a:t>
            </a:r>
            <a:r>
              <a:rPr lang="en-US" sz="2000" dirty="0"/>
              <a:t>include</a:t>
            </a:r>
          </a:p>
          <a:p>
            <a:pPr lvl="1"/>
            <a:r>
              <a:rPr lang="en-US" sz="1800" dirty="0" smtClean="0"/>
              <a:t>Network load</a:t>
            </a:r>
          </a:p>
          <a:p>
            <a:pPr lvl="1"/>
            <a:r>
              <a:rPr lang="en-US" sz="1800" dirty="0" smtClean="0"/>
              <a:t>Network size</a:t>
            </a:r>
          </a:p>
          <a:p>
            <a:pPr lvl="1"/>
            <a:r>
              <a:rPr lang="en-US" sz="1800" dirty="0" smtClean="0"/>
              <a:t>802.11ah </a:t>
            </a:r>
            <a:r>
              <a:rPr lang="en-US" sz="1800" dirty="0"/>
              <a:t>packet size</a:t>
            </a:r>
          </a:p>
          <a:p>
            <a:pPr lvl="1"/>
            <a:r>
              <a:rPr lang="en-US" sz="1800" dirty="0"/>
              <a:t>802.15.4g packet size</a:t>
            </a:r>
          </a:p>
          <a:p>
            <a:pPr lvl="1"/>
            <a:r>
              <a:rPr lang="en-US" sz="1800" dirty="0"/>
              <a:t>802.11ah CSMA/CA parameters</a:t>
            </a:r>
          </a:p>
          <a:p>
            <a:pPr lvl="1"/>
            <a:r>
              <a:rPr lang="en-US" sz="1800" dirty="0"/>
              <a:t>802.15.4g CSMA/CA </a:t>
            </a:r>
            <a:r>
              <a:rPr lang="en-US" sz="1800" dirty="0" smtClean="0"/>
              <a:t>parameters</a:t>
            </a:r>
          </a:p>
          <a:p>
            <a:pPr lvl="1"/>
            <a:endParaRPr lang="en-US" sz="1600" dirty="0" smtClean="0"/>
          </a:p>
          <a:p>
            <a:r>
              <a:rPr lang="en-US" sz="2000" dirty="0" smtClean="0"/>
              <a:t>This document is divided into 5 parts</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a:t>
            </a:r>
            <a:r>
              <a:rPr lang="en-US" sz="1800" dirty="0" smtClean="0"/>
              <a:t>lines are </a:t>
            </a:r>
            <a:r>
              <a:rPr lang="en-US" sz="1600" dirty="0" smtClean="0"/>
              <a:t>802.11ah packet delivery rate</a:t>
            </a:r>
            <a:endParaRPr lang="en-US" sz="1600" dirty="0"/>
          </a:p>
          <a:p>
            <a:pPr lvl="0">
              <a:spcBef>
                <a:spcPts val="0"/>
              </a:spcBef>
            </a:pPr>
            <a:r>
              <a:rPr lang="en-US" sz="1800" dirty="0"/>
              <a:t>Dash lines </a:t>
            </a:r>
            <a:r>
              <a:rPr lang="en-US" sz="1800" dirty="0" smtClean="0"/>
              <a:t>are </a:t>
            </a:r>
            <a:r>
              <a:rPr lang="en-US" sz="1600" dirty="0" smtClean="0"/>
              <a:t>802.15.4g packet delivery rate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502975"/>
            <a:ext cx="8441196" cy="4238184"/>
          </a:xfrm>
          <a:prstGeom prst="rect">
            <a:avLst/>
          </a:prstGeom>
        </p:spPr>
      </p:pic>
    </p:spTree>
    <p:extLst>
      <p:ext uri="{BB962C8B-B14F-4D97-AF65-F5344CB8AC3E}">
        <p14:creationId xmlns:p14="http://schemas.microsoft.com/office/powerpoint/2010/main" val="38799972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1800" dirty="0" smtClean="0"/>
              <a:t>802.15.4g packet size affects 802.15.4g packet </a:t>
            </a:r>
            <a:r>
              <a:rPr lang="en-US" sz="1800" dirty="0"/>
              <a:t>delivery </a:t>
            </a:r>
            <a:r>
              <a:rPr lang="en-US" sz="18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slightly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18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103711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a:t>
            </a:r>
            <a:r>
              <a:rPr lang="en-US" sz="1800" dirty="0" smtClean="0"/>
              <a:t>lines are </a:t>
            </a:r>
            <a:r>
              <a:rPr lang="en-US" sz="1600" dirty="0" smtClean="0"/>
              <a:t>8</a:t>
            </a:r>
            <a:r>
              <a:rPr lang="en-US" sz="1800" dirty="0" smtClean="0"/>
              <a:t>02.11ah packet latency</a:t>
            </a:r>
            <a:endParaRPr lang="en-US" sz="1600" dirty="0"/>
          </a:p>
          <a:p>
            <a:pPr lvl="0">
              <a:spcBef>
                <a:spcPts val="0"/>
              </a:spcBef>
            </a:pPr>
            <a:r>
              <a:rPr lang="en-US" sz="1800" dirty="0"/>
              <a:t>Dash lines </a:t>
            </a:r>
            <a:r>
              <a:rPr lang="en-US" sz="1800" dirty="0" smtClean="0"/>
              <a:t>are 802.15.4g packet latency</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721496"/>
            <a:ext cx="8369188" cy="4123569"/>
          </a:xfrm>
          <a:prstGeom prst="rect">
            <a:avLst/>
          </a:prstGeom>
        </p:spPr>
      </p:pic>
    </p:spTree>
    <p:extLst>
      <p:ext uri="{BB962C8B-B14F-4D97-AF65-F5344CB8AC3E}">
        <p14:creationId xmlns:p14="http://schemas.microsoft.com/office/powerpoint/2010/main" val="3175952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Packet Latency w.r.t 802.15.4g Packet Size</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a:t>
            </a:r>
            <a:r>
              <a:rPr lang="en-US" sz="1800" dirty="0" smtClean="0"/>
              <a:t>decreases slightly as 802.15.4g packet decreases</a:t>
            </a:r>
          </a:p>
          <a:p>
            <a:pPr lvl="1"/>
            <a:r>
              <a:rPr lang="en-US" sz="1800" dirty="0"/>
              <a:t>802.11ah packet latency </a:t>
            </a:r>
            <a:r>
              <a:rPr lang="en-US" sz="1800" dirty="0" smtClean="0"/>
              <a:t>increases </a:t>
            </a:r>
            <a:r>
              <a:rPr lang="en-US" sz="1800" dirty="0"/>
              <a:t>as 802.15.4g packet </a:t>
            </a:r>
            <a:r>
              <a:rPr lang="en-US" sz="1800" dirty="0" smtClean="0"/>
              <a:t>increases</a:t>
            </a:r>
          </a:p>
          <a:p>
            <a:pPr lvl="1"/>
            <a:endParaRPr lang="en-US" sz="800" dirty="0" smtClean="0"/>
          </a:p>
          <a:p>
            <a:pPr marL="457200" indent="-457200">
              <a:buFont typeface="+mj-lt"/>
              <a:buAutoNum type="arabicParenR"/>
            </a:pPr>
            <a:r>
              <a:rPr lang="en-US" sz="2000" dirty="0" smtClean="0"/>
              <a:t>From perspective of packet latency, 802.15.4g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995454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a:t>
            </a:r>
            <a:r>
              <a:rPr lang="en-US" sz="1800" dirty="0" smtClean="0">
                <a:latin typeface="+mn-lt"/>
              </a:rPr>
              <a:t>lines are</a:t>
            </a:r>
            <a:r>
              <a:rPr lang="en-US" sz="2000" dirty="0" smtClean="0">
                <a:latin typeface="+mn-lt"/>
              </a:rPr>
              <a:t> </a:t>
            </a:r>
            <a:r>
              <a:rPr lang="en-US" sz="1800" dirty="0" smtClean="0">
                <a:latin typeface="+mn-lt"/>
              </a:rPr>
              <a:t>802.11ah packet delivery rate</a:t>
            </a:r>
            <a:endParaRPr lang="en-US" sz="1600" dirty="0" smtClean="0">
              <a:latin typeface="+mn-lt"/>
            </a:endParaRPr>
          </a:p>
          <a:p>
            <a:pPr>
              <a:spcBef>
                <a:spcPts val="0"/>
              </a:spcBef>
            </a:pPr>
            <a:r>
              <a:rPr lang="en-US" sz="1800" dirty="0" smtClean="0">
                <a:latin typeface="+mn-lt"/>
              </a:rPr>
              <a:t>Dash lines </a:t>
            </a:r>
            <a:r>
              <a:rPr lang="en-US" sz="1800" dirty="0" smtClean="0">
                <a:latin typeface="+mn-lt"/>
              </a:rPr>
              <a:t>are 802.15.4g packet delivery rate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03" y="2433464"/>
            <a:ext cx="8729228" cy="4382800"/>
          </a:xfrm>
          <a:prstGeom prst="rect">
            <a:avLst/>
          </a:prstGeom>
        </p:spPr>
      </p:pic>
    </p:spTree>
    <p:extLst>
      <p:ext uri="{BB962C8B-B14F-4D97-AF65-F5344CB8AC3E}">
        <p14:creationId xmlns:p14="http://schemas.microsoft.com/office/powerpoint/2010/main" val="3812860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567838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a:t>
            </a:r>
            <a:r>
              <a:rPr lang="en-US" sz="1800" dirty="0" smtClean="0"/>
              <a:t>lines are 802.11ah packet latency</a:t>
            </a:r>
            <a:endParaRPr lang="en-US" sz="1600" dirty="0"/>
          </a:p>
          <a:p>
            <a:pPr>
              <a:spcBef>
                <a:spcPts val="0"/>
              </a:spcBef>
            </a:pPr>
            <a:r>
              <a:rPr lang="en-US" sz="1800" dirty="0"/>
              <a:t>Dash lines </a:t>
            </a:r>
            <a:r>
              <a:rPr lang="en-US" sz="1800" dirty="0" smtClean="0"/>
              <a:t>are 802.15.4g packet latency</a:t>
            </a:r>
            <a:endParaRPr lang="en-US" sz="16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470914"/>
            <a:ext cx="9022080" cy="4191508"/>
          </a:xfrm>
          <a:prstGeom prst="rect">
            <a:avLst/>
          </a:prstGeom>
        </p:spPr>
      </p:pic>
    </p:spTree>
    <p:extLst>
      <p:ext uri="{BB962C8B-B14F-4D97-AF65-F5344CB8AC3E}">
        <p14:creationId xmlns:p14="http://schemas.microsoft.com/office/powerpoint/2010/main" val="2490316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800" dirty="0" smtClean="0"/>
              <a:t>802.11ah packet latency increases for both smaller and larger contention window size</a:t>
            </a:r>
          </a:p>
          <a:p>
            <a:pPr lvl="1"/>
            <a:endParaRPr lang="en-US" sz="800" dirty="0" smtClean="0"/>
          </a:p>
          <a:p>
            <a:pPr marL="457200" indent="-457200">
              <a:buFont typeface="+mj-lt"/>
              <a:buAutoNum type="arabicParenR"/>
            </a:pPr>
            <a:r>
              <a:rPr lang="en-US" sz="2000" dirty="0" smtClean="0"/>
              <a:t>From perspective of packet latency, 802.11ah should follow standard </a:t>
            </a:r>
            <a:r>
              <a:rPr lang="en-US" sz="2000" dirty="0" err="1" smtClean="0"/>
              <a:t>backoff</a:t>
            </a:r>
            <a:r>
              <a:rPr lang="en-US" sz="2000" dirty="0" smtClean="0"/>
              <a:t> contention window configuration</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96632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28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a:t>
            </a:r>
            <a:r>
              <a:rPr lang="en-US" sz="1800" dirty="0" smtClean="0"/>
              <a:t>lines are 802.11ah packet delivery rate</a:t>
            </a:r>
            <a:endParaRPr lang="en-US" sz="1600" dirty="0"/>
          </a:p>
          <a:p>
            <a:pPr lvl="0">
              <a:spcBef>
                <a:spcPts val="0"/>
              </a:spcBef>
            </a:pPr>
            <a:r>
              <a:rPr lang="en-US" sz="1800" dirty="0"/>
              <a:t>Dash lines </a:t>
            </a:r>
            <a:r>
              <a:rPr lang="en-US" sz="1800" dirty="0" smtClean="0"/>
              <a:t>are 802.15.4g packet delivery rate</a:t>
            </a:r>
            <a:endParaRPr lang="en-US" sz="1600" dirty="0" smtClean="0"/>
          </a:p>
          <a:p>
            <a:pPr>
              <a:spcBef>
                <a:spcPts val="0"/>
              </a:spcBef>
            </a:pPr>
            <a:r>
              <a:rPr lang="en-US" sz="1800" dirty="0" smtClean="0"/>
              <a:t>802.15.4g </a:t>
            </a:r>
            <a:r>
              <a:rPr lang="en-US" sz="1800" dirty="0" err="1" smtClean="0"/>
              <a:t>macMinBE</a:t>
            </a:r>
            <a:r>
              <a:rPr lang="en-US" sz="1800" dirty="0" smtClean="0"/>
              <a:t> = </a:t>
            </a:r>
            <a:r>
              <a:rPr lang="en-US" sz="1800" dirty="0" smtClean="0"/>
              <a:t>3</a:t>
            </a:r>
          </a:p>
          <a:p>
            <a:pPr>
              <a:spcBef>
                <a:spcPts val="0"/>
              </a:spcBef>
            </a:pPr>
            <a:r>
              <a:rPr lang="en-US" sz="1800" dirty="0" err="1" smtClean="0"/>
              <a:t>macMaxBE</a:t>
            </a:r>
            <a:r>
              <a:rPr lang="en-US" sz="1800" dirty="0" smtClean="0"/>
              <a:t> and </a:t>
            </a:r>
            <a:r>
              <a:rPr lang="en-US" sz="1800" dirty="0" err="1" smtClean="0"/>
              <a:t>ReTry</a:t>
            </a:r>
            <a:r>
              <a:rPr lang="en-US" sz="1800" dirty="0" smtClean="0"/>
              <a:t> are variable</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08" y="2491430"/>
            <a:ext cx="8333184" cy="4183953"/>
          </a:xfrm>
          <a:prstGeom prst="rect">
            <a:avLst/>
          </a:prstGeom>
        </p:spPr>
      </p:pic>
      <p:cxnSp>
        <p:nvCxnSpPr>
          <p:cNvPr id="9" name="Straight Arrow Connector 8"/>
          <p:cNvCxnSpPr/>
          <p:nvPr/>
        </p:nvCxnSpPr>
        <p:spPr>
          <a:xfrm>
            <a:off x="4868416" y="5021927"/>
            <a:ext cx="396398" cy="35234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219526" y="4737720"/>
            <a:ext cx="1190344" cy="307777"/>
          </a:xfrm>
          <a:prstGeom prst="rect">
            <a:avLst/>
          </a:prstGeom>
          <a:noFill/>
        </p:spPr>
        <p:txBody>
          <a:bodyPr wrap="square" rtlCol="0">
            <a:spAutoFit/>
          </a:bodyPr>
          <a:lstStyle/>
          <a:p>
            <a:r>
              <a:rPr lang="en-US" sz="1400" b="1" dirty="0" err="1" smtClean="0">
                <a:solidFill>
                  <a:schemeClr val="tx1"/>
                </a:solidFill>
              </a:rPr>
              <a:t>macMaxBE</a:t>
            </a:r>
            <a:endParaRPr lang="en-US" sz="1400" b="1" dirty="0">
              <a:solidFill>
                <a:schemeClr val="tx1"/>
              </a:solidFill>
            </a:endParaRPr>
          </a:p>
        </p:txBody>
      </p:sp>
      <p:cxnSp>
        <p:nvCxnSpPr>
          <p:cNvPr id="11" name="Straight Arrow Connector 10"/>
          <p:cNvCxnSpPr/>
          <p:nvPr/>
        </p:nvCxnSpPr>
        <p:spPr>
          <a:xfrm flipH="1">
            <a:off x="5409870" y="5052719"/>
            <a:ext cx="457538" cy="32155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58664" y="4789983"/>
            <a:ext cx="1190344" cy="307777"/>
          </a:xfrm>
          <a:prstGeom prst="rect">
            <a:avLst/>
          </a:prstGeom>
          <a:noFill/>
        </p:spPr>
        <p:txBody>
          <a:bodyPr wrap="square" rtlCol="0">
            <a:spAutoFit/>
          </a:bodyPr>
          <a:lstStyle/>
          <a:p>
            <a:r>
              <a:rPr lang="en-US" sz="1400" b="1" dirty="0" err="1" smtClean="0">
                <a:solidFill>
                  <a:schemeClr val="tx1"/>
                </a:solidFill>
              </a:rPr>
              <a:t>ReTry</a:t>
            </a:r>
            <a:endParaRPr lang="en-US" sz="1400" b="1" dirty="0">
              <a:solidFill>
                <a:schemeClr val="tx1"/>
              </a:solidFill>
            </a:endParaRPr>
          </a:p>
        </p:txBody>
      </p:sp>
    </p:spTree>
    <p:extLst>
      <p:ext uri="{BB962C8B-B14F-4D97-AF65-F5344CB8AC3E}">
        <p14:creationId xmlns:p14="http://schemas.microsoft.com/office/powerpoint/2010/main" val="4167511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affect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54299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1: Network Load and Network Size</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kbps </a:t>
            </a:r>
            <a:r>
              <a:rPr lang="en-US" sz="1800" dirty="0">
                <a:solidFill>
                  <a:srgbClr val="0070C0"/>
                </a:solidFill>
              </a:rPr>
              <a:t>offered load for 802.11ah </a:t>
            </a:r>
            <a:r>
              <a:rPr lang="en-US" sz="1800" dirty="0" smtClean="0">
                <a:solidFill>
                  <a:srgbClr val="0070C0"/>
                </a:solidFill>
              </a:rPr>
              <a:t>network</a:t>
            </a:r>
          </a:p>
          <a:p>
            <a:pPr lvl="1"/>
            <a:r>
              <a:rPr lang="en-US" sz="1800" dirty="0" smtClean="0">
                <a:solidFill>
                  <a:srgbClr val="0070C0"/>
                </a:solidFill>
              </a:rPr>
              <a:t>40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r>
              <a:rPr lang="en-US" sz="1800" dirty="0" smtClean="0">
                <a:solidFill>
                  <a:srgbClr val="0070C0"/>
                </a:solidFill>
              </a:rPr>
              <a:t>40 </a:t>
            </a:r>
            <a:r>
              <a:rPr lang="en-US" sz="1800" dirty="0">
                <a:solidFill>
                  <a:srgbClr val="0070C0"/>
                </a:solidFill>
              </a:rPr>
              <a:t>kbps offered load for 802.11ah 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802.11ah network</a:t>
            </a:r>
            <a:endParaRPr lang="en-US" sz="1800" dirty="0">
              <a:solidFill>
                <a:srgbClr val="0070C0"/>
              </a:solidFill>
            </a:endParaRP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802.11ah network</a:t>
            </a:r>
            <a:endParaRPr lang="en-US" sz="1800" dirty="0">
              <a:solidFill>
                <a:srgbClr val="0070C0"/>
              </a:solidFill>
            </a:endParaRPr>
          </a:p>
          <a:p>
            <a:pPr lvl="1"/>
            <a:r>
              <a:rPr lang="en-US" sz="1800" dirty="0">
                <a:solidFill>
                  <a:srgbClr val="0070C0"/>
                </a:solidFill>
              </a:rPr>
              <a:t>50 nodes for </a:t>
            </a:r>
            <a:r>
              <a:rPr lang="en-US" sz="1800" dirty="0" smtClean="0">
                <a:solidFill>
                  <a:srgbClr val="0070C0"/>
                </a:solidFill>
              </a:rPr>
              <a:t>802.15.4g </a:t>
            </a:r>
            <a:r>
              <a:rPr lang="en-US" sz="1800" dirty="0">
                <a:solidFill>
                  <a:srgbClr val="0070C0"/>
                </a:solidFill>
              </a:rPr>
              <a:t>network</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402019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a:t>
            </a:r>
            <a:r>
              <a:rPr lang="en-US" sz="1800" dirty="0" smtClean="0"/>
              <a:t>lines are 802.11ah packet latency</a:t>
            </a:r>
            <a:endParaRPr lang="en-US" sz="1600" dirty="0"/>
          </a:p>
          <a:p>
            <a:pPr lvl="0">
              <a:spcBef>
                <a:spcPts val="0"/>
              </a:spcBef>
            </a:pPr>
            <a:r>
              <a:rPr lang="en-US" sz="1800" dirty="0"/>
              <a:t>Dash lines </a:t>
            </a:r>
            <a:r>
              <a:rPr lang="en-US" sz="1800" dirty="0" smtClean="0"/>
              <a:t>are 802.15.4g packet latency</a:t>
            </a:r>
            <a:endParaRPr lang="en-US" sz="1600" dirty="0"/>
          </a:p>
          <a:p>
            <a:pPr>
              <a:spcBef>
                <a:spcPts val="0"/>
              </a:spcBef>
            </a:pPr>
            <a:r>
              <a:rPr lang="en-US" sz="1800" dirty="0"/>
              <a:t>802.15.4g </a:t>
            </a:r>
            <a:r>
              <a:rPr lang="en-US" sz="1800" dirty="0" err="1"/>
              <a:t>macMinBE</a:t>
            </a:r>
            <a:r>
              <a:rPr lang="en-US" sz="1800" dirty="0"/>
              <a:t> = </a:t>
            </a:r>
            <a:r>
              <a:rPr lang="en-US" sz="1800" dirty="0" smtClean="0"/>
              <a:t>3</a:t>
            </a:r>
          </a:p>
          <a:p>
            <a:pPr>
              <a:spcBef>
                <a:spcPts val="0"/>
              </a:spcBef>
            </a:pPr>
            <a:r>
              <a:rPr lang="en-US" sz="1800" dirty="0" err="1"/>
              <a:t>macMaxBE</a:t>
            </a:r>
            <a:r>
              <a:rPr lang="en-US" sz="1800" dirty="0"/>
              <a:t> and </a:t>
            </a:r>
            <a:r>
              <a:rPr lang="en-US" sz="1800" dirty="0" err="1"/>
              <a:t>ReTry</a:t>
            </a:r>
            <a:r>
              <a:rPr lang="en-US" sz="1800" dirty="0"/>
              <a:t> are variable</a:t>
            </a:r>
          </a:p>
          <a:p>
            <a:pPr>
              <a:spcBef>
                <a:spcPts val="0"/>
              </a:spcBef>
            </a:pP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06" y="2675832"/>
            <a:ext cx="8549208" cy="4065327"/>
          </a:xfrm>
          <a:prstGeom prst="rect">
            <a:avLst/>
          </a:prstGeom>
        </p:spPr>
      </p:pic>
    </p:spTree>
    <p:extLst>
      <p:ext uri="{BB962C8B-B14F-4D97-AF65-F5344CB8AC3E}">
        <p14:creationId xmlns:p14="http://schemas.microsoft.com/office/powerpoint/2010/main" val="4214176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slightly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a:t>
            </a:r>
            <a:r>
              <a:rPr lang="en-US" sz="2000" dirty="0"/>
              <a:t>on 802.11ah </a:t>
            </a:r>
            <a:r>
              <a:rPr lang="en-US" sz="2000" dirty="0" smtClean="0"/>
              <a:t>packet latency</a:t>
            </a:r>
          </a:p>
          <a:p>
            <a:pPr lvl="1"/>
            <a:endParaRPr lang="en-US" sz="800" dirty="0" smtClean="0"/>
          </a:p>
          <a:p>
            <a:pPr marL="457200" indent="-457200">
              <a:buFont typeface="+mj-lt"/>
              <a:buAutoNum type="arabicParenR"/>
            </a:pPr>
            <a:r>
              <a:rPr lang="en-US" sz="2000" dirty="0" smtClean="0"/>
              <a:t>From perspective of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869155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32</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impact on 802.15.4g packet delivery rate</a:t>
            </a:r>
          </a:p>
          <a:p>
            <a:pPr lvl="1"/>
            <a:r>
              <a:rPr lang="en-US" sz="1400" dirty="0"/>
              <a:t>has impact on </a:t>
            </a:r>
            <a:r>
              <a:rPr lang="en-US" sz="1400" dirty="0" smtClean="0"/>
              <a:t>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size packet</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impact on 802.11ah packet </a:t>
            </a:r>
            <a:r>
              <a:rPr lang="en-US" sz="1400" dirty="0" smtClean="0">
                <a:solidFill>
                  <a:schemeClr val="tx1"/>
                </a:solidFill>
              </a:rPr>
              <a:t>delivery rate </a:t>
            </a:r>
            <a:r>
              <a:rPr lang="en-US" sz="1400" dirty="0" smtClean="0">
                <a:solidFill>
                  <a:schemeClr val="tx1"/>
                </a:solidFill>
              </a:rPr>
              <a:t>and has little impact on 802.15.4g packet latency</a:t>
            </a:r>
          </a:p>
          <a:p>
            <a:pPr lvl="1"/>
            <a:r>
              <a:rPr lang="en-US" sz="1400" dirty="0">
                <a:solidFill>
                  <a:schemeClr val="tx1"/>
                </a:solidFill>
              </a:rPr>
              <a:t>h</a:t>
            </a:r>
            <a:r>
              <a:rPr lang="en-US" sz="1400" dirty="0" smtClean="0">
                <a:solidFill>
                  <a:schemeClr val="tx1"/>
                </a:solidFill>
              </a:rPr>
              <a:t>as impact on 802.11ah packet latency and has no impact on 802.11ah packet delivery rate</a:t>
            </a:r>
          </a:p>
          <a:p>
            <a:pPr lvl="1"/>
            <a:r>
              <a:rPr lang="en-US" sz="1400" dirty="0" smtClean="0">
                <a:solidFill>
                  <a:srgbClr val="0070C0"/>
                </a:solidFill>
              </a:rPr>
              <a:t>802.15.4g node should send packet with medium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a:t>
            </a:r>
            <a:r>
              <a:rPr lang="en-US" sz="1400" dirty="0" smtClean="0"/>
              <a:t>impact </a:t>
            </a:r>
            <a:r>
              <a:rPr lang="en-US" sz="1400" dirty="0"/>
              <a:t>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follow standard </a:t>
            </a:r>
            <a:r>
              <a:rPr lang="en-US" sz="1400" dirty="0" err="1" smtClean="0">
                <a:solidFill>
                  <a:srgbClr val="0070C0"/>
                </a:solidFill>
              </a:rPr>
              <a:t>backoff</a:t>
            </a:r>
            <a:r>
              <a:rPr lang="en-US" sz="1400" dirty="0" smtClean="0">
                <a:solidFill>
                  <a:srgbClr val="0070C0"/>
                </a:solidFill>
              </a:rPr>
              <a:t> contention window configuration</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no </a:t>
            </a:r>
            <a:r>
              <a:rPr lang="en-US" sz="1400" dirty="0">
                <a:solidFill>
                  <a:schemeClr val="tx1"/>
                </a:solidFill>
              </a:rPr>
              <a:t>impact on 802.11ah packet </a:t>
            </a:r>
            <a:r>
              <a:rPr lang="en-US" sz="1400" dirty="0" smtClean="0">
                <a:solidFill>
                  <a:schemeClr val="tx1"/>
                </a:solidFill>
              </a:rPr>
              <a:t>delivery</a:t>
            </a:r>
          </a:p>
          <a:p>
            <a:pPr lvl="1"/>
            <a:r>
              <a:rPr lang="en-US" sz="1400" dirty="0" smtClean="0">
                <a:solidFill>
                  <a:schemeClr val="tx1"/>
                </a:solidFill>
              </a:rPr>
              <a:t>have impact on 802.15.4g packet delivery rate</a:t>
            </a:r>
            <a:endParaRPr lang="en-US" sz="1400" dirty="0">
              <a:solidFill>
                <a:schemeClr val="tx1"/>
              </a:solidFill>
            </a:endParaRPr>
          </a:p>
          <a:p>
            <a:pPr lvl="1"/>
            <a:r>
              <a:rPr lang="en-US" sz="1400" dirty="0" smtClean="0">
                <a:solidFill>
                  <a:schemeClr val="tx1"/>
                </a:solidFill>
              </a:rPr>
              <a:t>has small </a:t>
            </a:r>
            <a:r>
              <a:rPr lang="en-US" sz="1400" dirty="0">
                <a:solidFill>
                  <a:schemeClr val="tx1"/>
                </a:solidFill>
              </a:rPr>
              <a:t>impact on 802.11ah packet latency and 802.15.4g packet </a:t>
            </a:r>
            <a:r>
              <a:rPr lang="en-US" sz="1400" dirty="0" smtClean="0">
                <a:solidFill>
                  <a:schemeClr val="tx1"/>
                </a:solidFill>
              </a:rPr>
              <a:t>latency</a:t>
            </a:r>
            <a:endParaRPr lang="en-US" sz="1400" dirty="0">
              <a:solidFill>
                <a:schemeClr val="tx1"/>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packet delivery rate is critical and send packet with smaller </a:t>
            </a:r>
            <a:r>
              <a:rPr lang="en-US" sz="1400" dirty="0" err="1" smtClean="0">
                <a:solidFill>
                  <a:srgbClr val="0070C0"/>
                </a:solidFill>
              </a:rPr>
              <a:t>backoff</a:t>
            </a:r>
            <a:r>
              <a:rPr lang="en-US" sz="1400" dirty="0" smtClean="0">
                <a:solidFill>
                  <a:srgbClr val="0070C0"/>
                </a:solidFill>
              </a:rPr>
              <a:t> parameters if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749741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3: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a:t>
            </a:r>
            <a:r>
              <a:rPr lang="en-US" sz="1800" dirty="0">
                <a:solidFill>
                  <a:srgbClr val="0070C0"/>
                </a:solidFill>
              </a:rPr>
              <a:t>kbps offered load for 802.11ah network</a:t>
            </a: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a:solidFill>
                  <a:srgbClr val="0070C0"/>
                </a:solidFill>
              </a:rPr>
              <a:t>50 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33</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2513797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006" y="2398881"/>
            <a:ext cx="8960821" cy="4499079"/>
          </a:xfrm>
          <a:prstGeom prst="rect">
            <a:avLst/>
          </a:prstGeom>
        </p:spPr>
      </p:pic>
      <p:cxnSp>
        <p:nvCxnSpPr>
          <p:cNvPr id="9" name="Straight Arrow Connector 8"/>
          <p:cNvCxnSpPr/>
          <p:nvPr/>
        </p:nvCxnSpPr>
        <p:spPr>
          <a:xfrm>
            <a:off x="4287245" y="5244359"/>
            <a:ext cx="623103" cy="252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720004" y="4794532"/>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335665" y="5274713"/>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25412" y="4794532"/>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4055065"/>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919469"/>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3192907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little impact on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slightly as 802.11ah packet size decreases</a:t>
            </a:r>
          </a:p>
          <a:p>
            <a:pPr lvl="1"/>
            <a:r>
              <a:rPr lang="en-US" sz="1800" dirty="0"/>
              <a:t>802.15.4g packet delivery rate </a:t>
            </a:r>
            <a:r>
              <a:rPr lang="en-US" sz="1800" dirty="0" smtClean="0"/>
              <a:t>increases slightly as 802.11ah </a:t>
            </a:r>
            <a:r>
              <a:rPr lang="en-US" sz="1800" dirty="0"/>
              <a:t>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546876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36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14" y="2585465"/>
            <a:ext cx="8775513" cy="4076957"/>
          </a:xfrm>
          <a:prstGeom prst="rect">
            <a:avLst/>
          </a:prstGeom>
        </p:spPr>
      </p:pic>
      <p:cxnSp>
        <p:nvCxnSpPr>
          <p:cNvPr id="9" name="Straight Arrow Connector 8"/>
          <p:cNvCxnSpPr>
            <a:stCxn id="12" idx="0"/>
          </p:cNvCxnSpPr>
          <p:nvPr/>
        </p:nvCxnSpPr>
        <p:spPr>
          <a:xfrm flipH="1" flipV="1">
            <a:off x="4192724" y="4436060"/>
            <a:ext cx="348761" cy="553009"/>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11040" y="2357835"/>
            <a:ext cx="1417601" cy="523220"/>
          </a:xfrm>
          <a:prstGeom prst="rect">
            <a:avLst/>
          </a:prstGeom>
          <a:noFill/>
        </p:spPr>
        <p:txBody>
          <a:bodyPr wrap="square" rtlCol="0">
            <a:spAutoFit/>
          </a:bodyPr>
          <a:lstStyle/>
          <a:p>
            <a:pPr algn="ctr"/>
            <a:r>
              <a:rPr lang="en-US" sz="1400" b="1" dirty="0" smtClean="0">
                <a:solidFill>
                  <a:schemeClr val="tx1"/>
                </a:solidFill>
              </a:rPr>
              <a:t>802.15.4g packet latency</a:t>
            </a:r>
            <a:endParaRPr lang="en-US" sz="1400" b="1" dirty="0">
              <a:solidFill>
                <a:schemeClr val="tx1"/>
              </a:solidFill>
            </a:endParaRPr>
          </a:p>
        </p:txBody>
      </p:sp>
      <p:cxnSp>
        <p:nvCxnSpPr>
          <p:cNvPr id="11" name="Straight Arrow Connector 10"/>
          <p:cNvCxnSpPr/>
          <p:nvPr/>
        </p:nvCxnSpPr>
        <p:spPr>
          <a:xfrm>
            <a:off x="1971880" y="2820014"/>
            <a:ext cx="175952" cy="82471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832684" y="4989069"/>
            <a:ext cx="1417601" cy="523220"/>
          </a:xfrm>
          <a:prstGeom prst="rect">
            <a:avLst/>
          </a:prstGeom>
          <a:noFill/>
        </p:spPr>
        <p:txBody>
          <a:bodyPr wrap="square" rtlCol="0">
            <a:spAutoFit/>
          </a:bodyPr>
          <a:lstStyle/>
          <a:p>
            <a:pPr algn="ctr"/>
            <a:r>
              <a:rPr lang="en-US" sz="1400" b="1" dirty="0" smtClean="0">
                <a:solidFill>
                  <a:schemeClr val="tx1"/>
                </a:solidFill>
              </a:rPr>
              <a:t>802.11ah packet latency</a:t>
            </a:r>
            <a:endParaRPr lang="en-US" sz="1400" b="1" dirty="0">
              <a:solidFill>
                <a:schemeClr val="tx1"/>
              </a:solidFill>
            </a:endParaRPr>
          </a:p>
        </p:txBody>
      </p:sp>
      <p:cxnSp>
        <p:nvCxnSpPr>
          <p:cNvPr id="14" name="Straight Arrow Connector 13"/>
          <p:cNvCxnSpPr>
            <a:stCxn id="12" idx="0"/>
          </p:cNvCxnSpPr>
          <p:nvPr/>
        </p:nvCxnSpPr>
        <p:spPr>
          <a:xfrm flipH="1" flipV="1">
            <a:off x="3164385" y="3690324"/>
            <a:ext cx="1377100" cy="129874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flipH="1" flipV="1">
            <a:off x="2635604" y="3812668"/>
            <a:ext cx="1905881" cy="117640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205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impact </a:t>
            </a:r>
            <a:r>
              <a:rPr lang="en-US" sz="2000" dirty="0"/>
              <a:t>on 802.11ah </a:t>
            </a:r>
            <a:r>
              <a:rPr lang="en-US" sz="2000" dirty="0" smtClean="0"/>
              <a:t>packet latency</a:t>
            </a:r>
          </a:p>
          <a:p>
            <a:pPr lvl="1"/>
            <a:r>
              <a:rPr lang="en-US" sz="1600" dirty="0" smtClean="0"/>
              <a:t>50 bytes packet has more latency than 100 bytes packet does</a:t>
            </a:r>
          </a:p>
          <a:p>
            <a:pPr lvl="1"/>
            <a:r>
              <a:rPr lang="en-US" sz="1600" dirty="0" smtClean="0"/>
              <a:t>150 bytes packet has more latency than both 50 bytes packet and 100 bytes packet do</a:t>
            </a:r>
          </a:p>
          <a:p>
            <a:pPr lvl="1"/>
            <a:endParaRPr lang="en-US" sz="800" dirty="0" smtClean="0"/>
          </a:p>
          <a:p>
            <a:pPr marL="457200" indent="-457200">
              <a:buFont typeface="+mj-lt"/>
              <a:buAutoNum type="arabicParenR"/>
            </a:pPr>
            <a:r>
              <a:rPr lang="en-US" sz="2000" dirty="0" smtClean="0"/>
              <a:t>From perspective of packet latency, 802.11ah node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38429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364" y="2613484"/>
            <a:ext cx="7603076" cy="3817378"/>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38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793788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802.15.4g packet size affects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53064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39" y="1389348"/>
            <a:ext cx="7749002" cy="389064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Load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a:latin typeface="+mn-lt"/>
            </a:endParaRPr>
          </a:p>
          <a:p>
            <a:pPr marL="0" indent="0">
              <a:spcBef>
                <a:spcPts val="0"/>
              </a:spcBef>
              <a:buNone/>
            </a:pPr>
            <a:endParaRPr lang="en-US" sz="1200" dirty="0">
              <a:latin typeface="+mn-lt"/>
            </a:endParaRPr>
          </a:p>
          <a:p>
            <a:pPr>
              <a:spcBef>
                <a:spcPts val="0"/>
              </a:spcBef>
            </a:pPr>
            <a:r>
              <a:rPr lang="en-US" sz="1600" dirty="0" smtClean="0">
                <a:latin typeface="+mn-lt"/>
              </a:rPr>
              <a:t>Solid lines for 802.11ah, and dash lines for 802.15.4g</a:t>
            </a:r>
          </a:p>
          <a:p>
            <a:pPr>
              <a:spcBef>
                <a:spcPts val="0"/>
              </a:spcBef>
            </a:pPr>
            <a:r>
              <a:rPr lang="en-US" sz="1600" dirty="0" smtClean="0">
                <a:latin typeface="+mn-lt"/>
              </a:rPr>
              <a:t>50-20-20 indicates</a:t>
            </a:r>
          </a:p>
          <a:p>
            <a:pPr lvl="1">
              <a:spcBef>
                <a:spcPts val="0"/>
              </a:spcBef>
            </a:pPr>
            <a:r>
              <a:rPr lang="en-US" sz="1400" dirty="0" smtClean="0">
                <a:latin typeface="+mn-lt"/>
              </a:rPr>
              <a:t>50 nodes for each network</a:t>
            </a:r>
          </a:p>
          <a:p>
            <a:pPr lvl="1">
              <a:spcBef>
                <a:spcPts val="0"/>
              </a:spcBef>
            </a:pPr>
            <a:r>
              <a:rPr lang="en-US" sz="1400" dirty="0" smtClean="0">
                <a:latin typeface="+mn-lt"/>
              </a:rPr>
              <a:t>20 kbps offered load for 802.11ah network</a:t>
            </a:r>
          </a:p>
          <a:p>
            <a:pPr lvl="1">
              <a:spcBef>
                <a:spcPts val="0"/>
              </a:spcBef>
            </a:pPr>
            <a:r>
              <a:rPr lang="en-US" sz="1400" dirty="0" smtClean="0">
                <a:latin typeface="+mn-lt"/>
              </a:rPr>
              <a:t>20 kbps offered load for 802.15.4g network</a:t>
            </a:r>
          </a:p>
          <a:p>
            <a:pPr>
              <a:spcBef>
                <a:spcPts val="0"/>
              </a:spcBef>
            </a:pPr>
            <a:r>
              <a:rPr lang="en-US" sz="1600" dirty="0" smtClean="0">
                <a:latin typeface="+mn-lt"/>
              </a:rPr>
              <a:t>The highest duty cycle is 0.8%, which is less than 1%</a:t>
            </a:r>
            <a:endParaRPr lang="en-US" sz="32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
        <p:nvSpPr>
          <p:cNvPr id="9" name="Oval 8"/>
          <p:cNvSpPr/>
          <p:nvPr/>
        </p:nvSpPr>
        <p:spPr>
          <a:xfrm>
            <a:off x="1204391" y="155315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685557" y="167738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46269" y="140368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589274" y="2128048"/>
            <a:ext cx="410768" cy="2141620"/>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885792" y="2937248"/>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Tree>
    <p:extLst>
      <p:ext uri="{BB962C8B-B14F-4D97-AF65-F5344CB8AC3E}">
        <p14:creationId xmlns:p14="http://schemas.microsoft.com/office/powerpoint/2010/main" val="2812603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16" y="2718710"/>
            <a:ext cx="8202248" cy="3827715"/>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5419056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increases </a:t>
            </a:r>
            <a:r>
              <a:rPr lang="en-US" sz="1800" dirty="0" smtClean="0"/>
              <a:t>as 802.15.4g packet size decreases</a:t>
            </a:r>
          </a:p>
          <a:p>
            <a:pPr lvl="1"/>
            <a:r>
              <a:rPr lang="en-US" sz="1800" dirty="0"/>
              <a:t>802.11ah packet latency </a:t>
            </a:r>
            <a:r>
              <a:rPr lang="en-US" sz="1800" dirty="0" smtClean="0"/>
              <a:t>decreases </a:t>
            </a:r>
            <a:r>
              <a:rPr lang="en-US" sz="1800" dirty="0"/>
              <a:t>as 802.15.4g packet </a:t>
            </a:r>
            <a:r>
              <a:rPr lang="en-US" sz="1800" dirty="0" smtClean="0"/>
              <a:t>size increases</a:t>
            </a:r>
          </a:p>
          <a:p>
            <a:pPr lvl="1"/>
            <a:endParaRPr lang="en-US" sz="800" dirty="0" smtClean="0"/>
          </a:p>
          <a:p>
            <a:pPr marL="457200" indent="-457200">
              <a:buFont typeface="+mj-lt"/>
              <a:buAutoNum type="arabicParenR"/>
            </a:pPr>
            <a:r>
              <a:rPr lang="en-US" sz="2000" dirty="0" smtClean="0"/>
              <a:t>From perspective of packet latency, 802.15.4g should send data with larger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0950468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31" y="2398881"/>
            <a:ext cx="8957392" cy="4497357"/>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11" name="Straight Arrow Connector 10"/>
          <p:cNvCxnSpPr/>
          <p:nvPr/>
        </p:nvCxnSpPr>
        <p:spPr>
          <a:xfrm flipH="1">
            <a:off x="5401114" y="5545036"/>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776900" y="5230086"/>
            <a:ext cx="1620180" cy="523220"/>
          </a:xfrm>
          <a:prstGeom prst="rect">
            <a:avLst/>
          </a:prstGeom>
          <a:noFill/>
        </p:spPr>
        <p:txBody>
          <a:bodyPr wrap="square" rtlCol="0">
            <a:spAutoFit/>
          </a:bodyPr>
          <a:lstStyle/>
          <a:p>
            <a:r>
              <a:rPr lang="en-US" sz="1400" b="1" dirty="0" smtClean="0">
                <a:solidFill>
                  <a:schemeClr val="tx1"/>
                </a:solidFill>
              </a:rPr>
              <a:t>802.11ah </a:t>
            </a:r>
            <a:r>
              <a:rPr lang="en-US" sz="1400" b="1" dirty="0" err="1" smtClean="0">
                <a:solidFill>
                  <a:schemeClr val="tx1"/>
                </a:solidFill>
              </a:rPr>
              <a:t>backoff</a:t>
            </a:r>
            <a:r>
              <a:rPr lang="en-US" sz="1400" b="1" dirty="0" smtClean="0">
                <a:solidFill>
                  <a:schemeClr val="tx1"/>
                </a:solidFill>
              </a:rPr>
              <a:t> contention window</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37158" y="4022773"/>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919469"/>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362704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968000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 y="2357835"/>
            <a:ext cx="9010227" cy="4242315"/>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903193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endParaRPr lang="en-US" sz="800" dirty="0" smtClean="0"/>
          </a:p>
          <a:p>
            <a:pPr marL="457200" indent="-457200">
              <a:buFont typeface="+mj-lt"/>
              <a:buAutoNum type="arabicParenR"/>
            </a:pPr>
            <a:r>
              <a:rPr lang="en-US" sz="2000" dirty="0" smtClean="0"/>
              <a:t>From perspective of packet latency, 802.11ah should follow standard </a:t>
            </a:r>
            <a:r>
              <a:rPr lang="en-US" sz="2000" dirty="0" err="1" smtClean="0"/>
              <a:t>backoff</a:t>
            </a:r>
            <a:r>
              <a:rPr lang="en-US" sz="2000" dirty="0" smtClean="0"/>
              <a:t> contention window configuration</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445928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4" y="2626447"/>
            <a:ext cx="8579754" cy="4307752"/>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46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a:stCxn id="10" idx="1"/>
          </p:cNvCxnSpPr>
          <p:nvPr/>
        </p:nvCxnSpPr>
        <p:spPr>
          <a:xfrm flipH="1">
            <a:off x="5056820" y="5659563"/>
            <a:ext cx="304260" cy="23028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61080" y="5397953"/>
            <a:ext cx="2180016" cy="523220"/>
          </a:xfrm>
          <a:prstGeom prst="rect">
            <a:avLst/>
          </a:prstGeom>
          <a:noFill/>
        </p:spPr>
        <p:txBody>
          <a:bodyPr wrap="square" rtlCol="0">
            <a:spAutoFit/>
          </a:bodyPr>
          <a:lstStyle/>
          <a:p>
            <a:r>
              <a:rPr lang="en-US" sz="1400" b="1" dirty="0" smtClean="0">
                <a:solidFill>
                  <a:schemeClr val="tx1"/>
                </a:solidFill>
              </a:rPr>
              <a:t>802.15.4g </a:t>
            </a:r>
            <a:r>
              <a:rPr lang="en-US" sz="1400" b="1" dirty="0" err="1" smtClean="0">
                <a:solidFill>
                  <a:schemeClr val="tx1"/>
                </a:solidFill>
              </a:rPr>
              <a:t>macMaxBE</a:t>
            </a:r>
            <a:r>
              <a:rPr lang="en-US" sz="1400" b="1" dirty="0">
                <a:solidFill>
                  <a:schemeClr val="tx1"/>
                </a:solidFill>
              </a:rPr>
              <a:t> </a:t>
            </a:r>
            <a:r>
              <a:rPr lang="en-US" sz="1400" b="1" dirty="0" smtClean="0">
                <a:solidFill>
                  <a:schemeClr val="tx1"/>
                </a:solidFill>
              </a:rPr>
              <a:t>and </a:t>
            </a:r>
            <a:r>
              <a:rPr lang="en-US" sz="1400" b="1" dirty="0" err="1" smtClean="0">
                <a:solidFill>
                  <a:schemeClr val="tx1"/>
                </a:solidFill>
              </a:rPr>
              <a:t>macMaxCSMABackoffs</a:t>
            </a:r>
            <a:endParaRPr lang="en-US" sz="1400" b="1" dirty="0">
              <a:solidFill>
                <a:schemeClr val="tx1"/>
              </a:solidFill>
            </a:endParaRPr>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3524946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affect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057770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48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36" y="2642942"/>
            <a:ext cx="8763527" cy="410790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578817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impact </a:t>
            </a:r>
            <a:r>
              <a:rPr lang="en-US" sz="2000" dirty="0"/>
              <a:t>on 802.11ah </a:t>
            </a:r>
            <a:r>
              <a:rPr lang="en-US" sz="2000" dirty="0" smtClean="0"/>
              <a:t>packet latency</a:t>
            </a:r>
          </a:p>
          <a:p>
            <a:pPr lvl="1"/>
            <a:r>
              <a:rPr lang="en-US" sz="1800" dirty="0"/>
              <a:t>Smaller </a:t>
            </a:r>
            <a:r>
              <a:rPr lang="en-US" sz="1800" dirty="0" err="1"/>
              <a:t>backoff</a:t>
            </a:r>
            <a:r>
              <a:rPr lang="en-US" sz="1800" dirty="0"/>
              <a:t> parameters </a:t>
            </a:r>
            <a:r>
              <a:rPr lang="en-US" sz="1800" dirty="0" smtClean="0"/>
              <a:t>increase 802.11ah </a:t>
            </a:r>
            <a:r>
              <a:rPr lang="en-US" sz="1800" dirty="0"/>
              <a:t>packet latency</a:t>
            </a:r>
          </a:p>
          <a:p>
            <a:pPr lvl="1"/>
            <a:r>
              <a:rPr lang="en-US" sz="1800" dirty="0"/>
              <a:t>Larger </a:t>
            </a:r>
            <a:r>
              <a:rPr lang="en-US" sz="1800" dirty="0" err="1"/>
              <a:t>backoff</a:t>
            </a:r>
            <a:r>
              <a:rPr lang="en-US" sz="1800" dirty="0"/>
              <a:t> parameters </a:t>
            </a:r>
            <a:r>
              <a:rPr lang="en-US" sz="1800" dirty="0" smtClean="0"/>
              <a:t>decrease 802.11ah </a:t>
            </a:r>
            <a:r>
              <a:rPr lang="en-US" sz="1800" dirty="0"/>
              <a:t>packet latency</a:t>
            </a:r>
          </a:p>
          <a:p>
            <a:pPr lvl="1"/>
            <a:endParaRPr lang="en-US" sz="800" dirty="0" smtClean="0"/>
          </a:p>
          <a:p>
            <a:pPr marL="457200" indent="-457200">
              <a:buFont typeface="+mj-lt"/>
              <a:buAutoNum type="arabicParenR"/>
            </a:pPr>
            <a:r>
              <a:rPr lang="en-US" sz="2000" dirty="0" smtClean="0"/>
              <a:t>From perspective of 802.15.4g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r>
              <a:rPr lang="en-US" sz="2000" dirty="0"/>
              <a:t>From perspective of </a:t>
            </a:r>
            <a:r>
              <a:rPr lang="en-US" sz="2000" dirty="0" smtClean="0"/>
              <a:t>802.11ah </a:t>
            </a:r>
            <a:r>
              <a:rPr lang="en-US" sz="2000" dirty="0"/>
              <a:t>packet latency, 802.15.4g should send data with </a:t>
            </a:r>
            <a:r>
              <a:rPr lang="en-US" sz="2000" dirty="0" smtClean="0"/>
              <a:t>larger </a:t>
            </a:r>
            <a:r>
              <a:rPr lang="en-US" sz="2000" dirty="0" err="1"/>
              <a:t>backoff</a:t>
            </a:r>
            <a:r>
              <a:rPr lang="en-US" sz="2000" dirty="0"/>
              <a:t> parameters</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82662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802.11ah and 802.15.4g Data Packet Delivery Rate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For all scenarios, 802.11ah </a:t>
            </a:r>
            <a:r>
              <a:rPr lang="en-US" sz="2000" dirty="0"/>
              <a:t>network delivers near 100% of the </a:t>
            </a:r>
            <a:r>
              <a:rPr lang="en-US" sz="2000" dirty="0" smtClean="0"/>
              <a:t>packet</a:t>
            </a:r>
            <a:endParaRPr lang="en-US" sz="2000" dirty="0"/>
          </a:p>
          <a:p>
            <a:pPr lvl="1"/>
            <a:r>
              <a:rPr lang="en-US" sz="1800" dirty="0" smtClean="0">
                <a:solidFill>
                  <a:schemeClr val="tx1"/>
                </a:solidFill>
              </a:rPr>
              <a:t>Indicate </a:t>
            </a:r>
            <a:r>
              <a:rPr lang="en-US" sz="1800" dirty="0">
                <a:solidFill>
                  <a:schemeClr val="tx1"/>
                </a:solidFill>
              </a:rPr>
              <a:t>that network </a:t>
            </a:r>
            <a:r>
              <a:rPr lang="en-US" sz="1800" dirty="0" smtClean="0">
                <a:solidFill>
                  <a:schemeClr val="tx1"/>
                </a:solidFill>
              </a:rPr>
              <a:t>load has little</a:t>
            </a:r>
            <a:r>
              <a:rPr lang="en-US" sz="1600" dirty="0" smtClean="0">
                <a:solidFill>
                  <a:schemeClr val="tx1"/>
                </a:solidFill>
              </a:rPr>
              <a:t> </a:t>
            </a:r>
            <a:r>
              <a:rPr lang="en-US" sz="1800" dirty="0" smtClean="0">
                <a:solidFill>
                  <a:schemeClr val="tx1"/>
                </a:solidFill>
              </a:rPr>
              <a:t>impact </a:t>
            </a:r>
            <a:r>
              <a:rPr lang="en-US" sz="1800" dirty="0">
                <a:solidFill>
                  <a:schemeClr val="tx1"/>
                </a:solidFill>
              </a:rPr>
              <a:t>on 802.11ah packet delivery </a:t>
            </a:r>
            <a:r>
              <a:rPr lang="en-US" sz="1800" dirty="0" smtClean="0">
                <a:solidFill>
                  <a:schemeClr val="tx1"/>
                </a:solidFill>
              </a:rPr>
              <a:t>rate for lower duty cycle network load, e.g., duty </a:t>
            </a:r>
            <a:r>
              <a:rPr lang="en-US" sz="1800" dirty="0">
                <a:solidFill>
                  <a:schemeClr val="tx1"/>
                </a:solidFill>
              </a:rPr>
              <a:t>cycle </a:t>
            </a:r>
            <a:r>
              <a:rPr lang="en-US" sz="1800" dirty="0" smtClean="0">
                <a:solidFill>
                  <a:schemeClr val="tx1"/>
                </a:solidFill>
              </a:rPr>
              <a:t>&lt; </a:t>
            </a:r>
            <a:r>
              <a:rPr lang="en-US" sz="1800" dirty="0">
                <a:solidFill>
                  <a:schemeClr val="tx1"/>
                </a:solidFill>
              </a:rPr>
              <a:t>1%</a:t>
            </a:r>
            <a:r>
              <a:rPr lang="en-US" sz="1800" dirty="0" smtClean="0">
                <a:solidFill>
                  <a:schemeClr val="tx1"/>
                </a:solidFill>
              </a:rPr>
              <a:t> </a:t>
            </a:r>
          </a:p>
          <a:p>
            <a:pPr lvl="1"/>
            <a:endParaRPr lang="en-US" sz="2000" dirty="0" smtClean="0"/>
          </a:p>
          <a:p>
            <a:pPr marL="457200" indent="-457200">
              <a:buFont typeface="+mj-lt"/>
              <a:buAutoNum type="arabicParenR"/>
            </a:pPr>
            <a:r>
              <a:rPr lang="en-US" sz="2000" dirty="0" smtClean="0"/>
              <a:t>802.11ah network load </a:t>
            </a:r>
            <a:r>
              <a:rPr lang="en-US" sz="2000" dirty="0"/>
              <a:t>has impact on 802.15.4g packet delivery </a:t>
            </a:r>
            <a:r>
              <a:rPr lang="en-US" sz="2000" dirty="0" smtClean="0"/>
              <a:t>rate</a:t>
            </a:r>
          </a:p>
          <a:p>
            <a:pPr lvl="1"/>
            <a:r>
              <a:rPr lang="en-US" sz="1800" dirty="0" smtClean="0"/>
              <a:t>802.15.4g network </a:t>
            </a:r>
            <a:r>
              <a:rPr lang="en-US" sz="1800" dirty="0"/>
              <a:t>packet delivery rate decreases as 802.11ah </a:t>
            </a:r>
            <a:r>
              <a:rPr lang="en-US" sz="1800" dirty="0" smtClean="0"/>
              <a:t>network traffic increases </a:t>
            </a:r>
          </a:p>
          <a:p>
            <a:pPr lvl="1"/>
            <a:endParaRPr lang="en-US" sz="1800" dirty="0" smtClean="0"/>
          </a:p>
          <a:p>
            <a:pPr marL="457200" indent="-457200">
              <a:buFont typeface="+mj-lt"/>
              <a:buAutoNum type="arabicParenR"/>
            </a:pPr>
            <a:r>
              <a:rPr lang="en-US" sz="2000" dirty="0" smtClean="0"/>
              <a:t>802.15.4g </a:t>
            </a:r>
            <a:r>
              <a:rPr lang="en-US" sz="2000" dirty="0"/>
              <a:t>network </a:t>
            </a:r>
            <a:r>
              <a:rPr lang="en-US" sz="2000" dirty="0" smtClean="0"/>
              <a:t>load </a:t>
            </a:r>
            <a:r>
              <a:rPr lang="en-US" sz="2000" dirty="0"/>
              <a:t>affects more </a:t>
            </a:r>
            <a:r>
              <a:rPr lang="en-US" sz="2000" dirty="0" smtClean="0"/>
              <a:t>on its </a:t>
            </a:r>
            <a:r>
              <a:rPr lang="en-US" sz="2000" dirty="0"/>
              <a:t>packet delivery </a:t>
            </a:r>
            <a:r>
              <a:rPr lang="en-US" sz="2000" dirty="0" smtClean="0"/>
              <a:t>rate</a:t>
            </a:r>
          </a:p>
          <a:p>
            <a:pPr lvl="1"/>
            <a:r>
              <a:rPr lang="en-US" sz="1800" dirty="0" smtClean="0"/>
              <a:t>802.15.4g </a:t>
            </a:r>
            <a:r>
              <a:rPr lang="en-US" sz="1800" dirty="0"/>
              <a:t>network packet </a:t>
            </a:r>
            <a:r>
              <a:rPr lang="en-US" sz="1800" dirty="0" smtClean="0"/>
              <a:t>delivery rate </a:t>
            </a:r>
            <a:r>
              <a:rPr lang="en-US" sz="1800" dirty="0"/>
              <a:t>decreases significantly as its network traffic </a:t>
            </a:r>
            <a:r>
              <a:rPr lang="en-US" sz="1800" dirty="0" smtClean="0"/>
              <a:t>doubles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2788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smtClean="0"/>
              <a:t>Summary of </a:t>
            </a:r>
            <a:r>
              <a:rPr lang="en-US" sz="2400" dirty="0" smtClean="0"/>
              <a:t>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50</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little impact on 802.15.4g performance and 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packet size</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little impact on 802.11ah packet delivery rate and 802.15.4g packet latency</a:t>
            </a:r>
          </a:p>
          <a:p>
            <a:pPr lvl="1"/>
            <a:r>
              <a:rPr lang="en-US" sz="1400" dirty="0">
                <a:solidFill>
                  <a:schemeClr val="tx1"/>
                </a:solidFill>
              </a:rPr>
              <a:t>h</a:t>
            </a:r>
            <a:r>
              <a:rPr lang="en-US" sz="1400" dirty="0" smtClean="0">
                <a:solidFill>
                  <a:schemeClr val="tx1"/>
                </a:solidFill>
              </a:rPr>
              <a:t>as major impact on 802.11ah packet latency and 802.15.4g packet delivery rate</a:t>
            </a:r>
          </a:p>
          <a:p>
            <a:pPr lvl="1"/>
            <a:r>
              <a:rPr lang="en-US" sz="1400" dirty="0" smtClean="0">
                <a:solidFill>
                  <a:srgbClr val="0070C0"/>
                </a:solidFill>
              </a:rPr>
              <a:t>802.15.4g node should send packet with larger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major impact 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follow standard </a:t>
            </a:r>
            <a:r>
              <a:rPr lang="en-US" sz="1400" dirty="0" err="1" smtClean="0">
                <a:solidFill>
                  <a:srgbClr val="0070C0"/>
                </a:solidFill>
              </a:rPr>
              <a:t>backoff</a:t>
            </a:r>
            <a:r>
              <a:rPr lang="en-US" sz="1400" dirty="0" smtClean="0">
                <a:solidFill>
                  <a:srgbClr val="0070C0"/>
                </a:solidFill>
              </a:rPr>
              <a:t> contention window configuration</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a:t>
            </a:r>
            <a:r>
              <a:rPr lang="en-US" sz="1400" dirty="0">
                <a:solidFill>
                  <a:schemeClr val="tx1"/>
                </a:solidFill>
              </a:rPr>
              <a:t>little impact on 802.11ah packet </a:t>
            </a:r>
            <a:r>
              <a:rPr lang="en-US" sz="1400" dirty="0" smtClean="0">
                <a:solidFill>
                  <a:schemeClr val="tx1"/>
                </a:solidFill>
              </a:rPr>
              <a:t>delivery rate</a:t>
            </a:r>
          </a:p>
          <a:p>
            <a:pPr lvl="1"/>
            <a:r>
              <a:rPr lang="en-US" sz="1400" dirty="0" smtClean="0">
                <a:solidFill>
                  <a:schemeClr val="tx1"/>
                </a:solidFill>
              </a:rPr>
              <a:t>have impact on 802.15.4g packet delivery rate</a:t>
            </a:r>
            <a:endParaRPr lang="en-US" sz="1400" dirty="0">
              <a:solidFill>
                <a:schemeClr val="tx1"/>
              </a:solidFill>
            </a:endParaRPr>
          </a:p>
          <a:p>
            <a:pPr lvl="1"/>
            <a:r>
              <a:rPr lang="en-US" sz="1400" dirty="0" smtClean="0">
                <a:solidFill>
                  <a:srgbClr val="0070C0"/>
                </a:solidFill>
              </a:rPr>
              <a:t>has opposite </a:t>
            </a:r>
            <a:r>
              <a:rPr lang="en-US" sz="1400" dirty="0">
                <a:solidFill>
                  <a:srgbClr val="0070C0"/>
                </a:solidFill>
              </a:rPr>
              <a:t>impact on 802.11ah packet latency and 802.15.4g packet </a:t>
            </a:r>
            <a:r>
              <a:rPr lang="en-US" sz="1400" dirty="0" smtClean="0">
                <a:solidFill>
                  <a:srgbClr val="0070C0"/>
                </a:solidFill>
              </a:rPr>
              <a:t>latency</a:t>
            </a:r>
            <a:endParaRPr lang="en-US" sz="1400" dirty="0">
              <a:solidFill>
                <a:srgbClr val="0070C0"/>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packet delivery rate is critical and send packet with smaller </a:t>
            </a:r>
            <a:r>
              <a:rPr lang="en-US" sz="1400" dirty="0" err="1" smtClean="0">
                <a:solidFill>
                  <a:srgbClr val="0070C0"/>
                </a:solidFill>
              </a:rPr>
              <a:t>backoff</a:t>
            </a:r>
            <a:r>
              <a:rPr lang="en-US" sz="1400" dirty="0" smtClean="0">
                <a:solidFill>
                  <a:srgbClr val="0070C0"/>
                </a:solidFill>
              </a:rPr>
              <a:t> parameters if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672649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4: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802.11ah network</a:t>
            </a:r>
          </a:p>
          <a:p>
            <a:pPr lvl="1"/>
            <a:r>
              <a:rPr lang="en-US" sz="1800" dirty="0" smtClean="0">
                <a:solidFill>
                  <a:srgbClr val="0070C0"/>
                </a:solidFill>
              </a:rPr>
              <a:t>20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51</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9217461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107" y="2394775"/>
            <a:ext cx="8117160" cy="4346384"/>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52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a:stCxn id="10" idx="2"/>
          </p:cNvCxnSpPr>
          <p:nvPr/>
        </p:nvCxnSpPr>
        <p:spPr>
          <a:xfrm>
            <a:off x="4571872" y="4917691"/>
            <a:ext cx="396398" cy="136906"/>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76700" y="4394471"/>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351420" y="4889490"/>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298336" y="4420178"/>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525907"/>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273055"/>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275666" y="1751831"/>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7908808" y="3150123"/>
            <a:ext cx="441674" cy="1065858"/>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156526" y="3421442"/>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202115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impact </a:t>
            </a:r>
            <a:r>
              <a:rPr lang="en-US" sz="2000" dirty="0"/>
              <a:t>on 802.11ah packet delivery </a:t>
            </a:r>
            <a:r>
              <a:rPr lang="en-US" sz="2000" dirty="0" smtClean="0"/>
              <a:t>rate</a:t>
            </a:r>
          </a:p>
          <a:p>
            <a:pPr lvl="1"/>
            <a:r>
              <a:rPr lang="en-US" sz="1800" dirty="0" smtClean="0"/>
              <a:t>For 50-byte packet, 802.11ah </a:t>
            </a:r>
            <a:r>
              <a:rPr lang="en-US" sz="1800" dirty="0"/>
              <a:t>network delivers </a:t>
            </a:r>
            <a:r>
              <a:rPr lang="en-US" sz="1800" dirty="0" smtClean="0"/>
              <a:t>96.66% </a:t>
            </a:r>
            <a:r>
              <a:rPr lang="en-US" sz="1800" dirty="0"/>
              <a:t>of the </a:t>
            </a:r>
            <a:r>
              <a:rPr lang="en-US" sz="1800" dirty="0" smtClean="0"/>
              <a:t>packet</a:t>
            </a:r>
          </a:p>
          <a:p>
            <a:pPr lvl="1"/>
            <a:r>
              <a:rPr lang="en-US" sz="1800" dirty="0" smtClean="0"/>
              <a:t>For 150-byte packet</a:t>
            </a:r>
            <a:r>
              <a:rPr lang="en-US" sz="1800" dirty="0"/>
              <a:t>, 802.11ah network delivers </a:t>
            </a:r>
            <a:r>
              <a:rPr lang="en-US" sz="1800" dirty="0" smtClean="0"/>
              <a:t>99.89% </a:t>
            </a:r>
            <a:r>
              <a:rPr lang="en-US" sz="1800" dirty="0"/>
              <a:t>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impact on 802.15.4g packet </a:t>
            </a:r>
            <a:r>
              <a:rPr lang="en-US" sz="2000" dirty="0"/>
              <a:t>delivery </a:t>
            </a:r>
            <a:r>
              <a:rPr lang="en-US" sz="2000" dirty="0" smtClean="0"/>
              <a:t>rate</a:t>
            </a:r>
          </a:p>
          <a:p>
            <a:pPr lvl="1"/>
            <a:r>
              <a:rPr lang="en-US" sz="1800" dirty="0" smtClean="0"/>
              <a:t>For 50-byte packet, 802.15.4g </a:t>
            </a:r>
            <a:r>
              <a:rPr lang="en-US" sz="1800" dirty="0"/>
              <a:t>packet delivery rate </a:t>
            </a:r>
            <a:r>
              <a:rPr lang="en-US" sz="1800" dirty="0" smtClean="0"/>
              <a:t>decreases about 27%</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673001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69" y="2630872"/>
            <a:ext cx="8441196" cy="403155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54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p:nvPr/>
        </p:nvCxnSpPr>
        <p:spPr>
          <a:xfrm>
            <a:off x="3688667" y="4128047"/>
            <a:ext cx="540060" cy="32164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84512" y="3641089"/>
            <a:ext cx="2040948" cy="523220"/>
          </a:xfrm>
          <a:prstGeom prst="rect">
            <a:avLst/>
          </a:prstGeom>
          <a:noFill/>
        </p:spPr>
        <p:txBody>
          <a:bodyPr wrap="square" rtlCol="0">
            <a:spAutoFit/>
          </a:bodyPr>
          <a:lstStyle/>
          <a:p>
            <a:pPr algn="ctr"/>
            <a:r>
              <a:rPr lang="en-US" sz="1400" b="1" dirty="0" smtClean="0">
                <a:solidFill>
                  <a:schemeClr val="tx1"/>
                </a:solidFill>
              </a:rPr>
              <a:t>802.11ah packet latency for 50-byte packet</a:t>
            </a:r>
            <a:endParaRPr lang="en-US" sz="1400" b="1" dirty="0">
              <a:solidFill>
                <a:schemeClr val="tx1"/>
              </a:solidFill>
            </a:endParaRPr>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3314528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significant impact </a:t>
            </a:r>
            <a:r>
              <a:rPr lang="en-US" sz="2000" dirty="0"/>
              <a:t>on 802.11ah </a:t>
            </a:r>
            <a:r>
              <a:rPr lang="en-US" sz="2000" dirty="0" smtClean="0"/>
              <a:t>packet latency</a:t>
            </a:r>
          </a:p>
          <a:p>
            <a:pPr lvl="1"/>
            <a:r>
              <a:rPr lang="en-US" sz="1600" dirty="0" smtClean="0"/>
              <a:t>50-byte packet significantly increases packet latency</a:t>
            </a:r>
          </a:p>
          <a:p>
            <a:pPr lvl="1"/>
            <a:r>
              <a:rPr lang="en-US" sz="1600" dirty="0" smtClean="0"/>
              <a:t>150-byte packet has shorter latency than 100-byte packet does</a:t>
            </a:r>
          </a:p>
          <a:p>
            <a:pPr lvl="1"/>
            <a:endParaRPr lang="en-US" sz="800" dirty="0" smtClean="0"/>
          </a:p>
          <a:p>
            <a:pPr marL="457200" indent="-457200">
              <a:buFont typeface="+mj-lt"/>
              <a:buAutoNum type="arabicParenR"/>
            </a:pPr>
            <a:r>
              <a:rPr lang="en-US" sz="2000" dirty="0" smtClean="0"/>
              <a:t>From perspective of packet latency, 802.11ah node should send data with larger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387542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56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92" y="2544277"/>
            <a:ext cx="8621216" cy="400976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567505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802.15.4g packet size affects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slightly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929252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58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48" y="2374174"/>
            <a:ext cx="8889504" cy="4379933"/>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286196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more impact </a:t>
            </a:r>
            <a:r>
              <a:rPr lang="en-US" sz="2000" dirty="0"/>
              <a:t>on 802.11ah </a:t>
            </a:r>
            <a:r>
              <a:rPr lang="en-US" sz="2000" dirty="0" smtClean="0"/>
              <a:t>packet latency</a:t>
            </a:r>
          </a:p>
          <a:p>
            <a:pPr lvl="1"/>
            <a:r>
              <a:rPr lang="en-US" sz="1800" dirty="0" smtClean="0"/>
              <a:t>802.11ah packet </a:t>
            </a:r>
            <a:r>
              <a:rPr lang="en-US" sz="1800" dirty="0"/>
              <a:t>latency </a:t>
            </a:r>
            <a:r>
              <a:rPr lang="en-US" sz="1800" dirty="0" smtClean="0"/>
              <a:t>decreases slightly as 802.15.4g packet decreases</a:t>
            </a:r>
          </a:p>
          <a:p>
            <a:pPr lvl="1"/>
            <a:r>
              <a:rPr lang="en-US" sz="1800" dirty="0"/>
              <a:t>802.11ah packet latency </a:t>
            </a:r>
            <a:r>
              <a:rPr lang="en-US" sz="1800" dirty="0" smtClean="0"/>
              <a:t>decreases more as </a:t>
            </a:r>
            <a:r>
              <a:rPr lang="en-US" sz="1800" dirty="0"/>
              <a:t>802.15.4g packet </a:t>
            </a:r>
            <a:r>
              <a:rPr lang="en-US" sz="1800" dirty="0" smtClean="0"/>
              <a:t>increases</a:t>
            </a:r>
          </a:p>
          <a:p>
            <a:pPr lvl="1"/>
            <a:endParaRPr lang="en-US" sz="800" dirty="0" smtClean="0"/>
          </a:p>
          <a:p>
            <a:pPr marL="457200" indent="-457200">
              <a:buFont typeface="+mj-lt"/>
              <a:buAutoNum type="arabicParenR"/>
            </a:pPr>
            <a:r>
              <a:rPr lang="en-US" sz="2000" dirty="0" smtClean="0"/>
              <a:t>From </a:t>
            </a:r>
            <a:r>
              <a:rPr lang="en-US" sz="2000" dirty="0"/>
              <a:t>perspective of </a:t>
            </a:r>
            <a:r>
              <a:rPr lang="en-US" sz="2000" dirty="0" smtClean="0"/>
              <a:t>802.15.4g </a:t>
            </a:r>
            <a:r>
              <a:rPr lang="en-US" sz="2000" dirty="0"/>
              <a:t>packet latency, 802.15.4g should send data with </a:t>
            </a:r>
            <a:r>
              <a:rPr lang="en-US" sz="2000" dirty="0" smtClean="0"/>
              <a:t>larger </a:t>
            </a:r>
            <a:r>
              <a:rPr lang="en-US" sz="2000" dirty="0"/>
              <a:t>packet size</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5381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743373" y="642429"/>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Load Impact on </a:t>
            </a:r>
            <a:r>
              <a:rPr lang="en-US" sz="2000" dirty="0" smtClean="0">
                <a:latin typeface="+mj-lt"/>
              </a:rPr>
              <a:t>Packet </a:t>
            </a:r>
            <a:r>
              <a:rPr lang="en-US" sz="2000" dirty="0" smtClean="0">
                <a:latin typeface="+mj-lt"/>
              </a:rPr>
              <a:t>Latency</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1200" dirty="0" smtClean="0">
              <a:latin typeface="+mn-lt"/>
            </a:endParaRPr>
          </a:p>
          <a:p>
            <a:pPr>
              <a:spcBef>
                <a:spcPts val="0"/>
              </a:spcBef>
            </a:pPr>
            <a:r>
              <a:rPr lang="en-US" sz="1800" dirty="0" smtClean="0"/>
              <a:t>Solid </a:t>
            </a:r>
            <a:r>
              <a:rPr lang="en-US" sz="1800" dirty="0"/>
              <a:t>lines for 802.11ah, and dash lines for 802.15.4g</a:t>
            </a:r>
          </a:p>
          <a:p>
            <a:pPr>
              <a:spcBef>
                <a:spcPts val="0"/>
              </a:spcBef>
            </a:pPr>
            <a:r>
              <a:rPr lang="en-US" sz="1800" dirty="0"/>
              <a:t>50-20-20 indicates </a:t>
            </a:r>
            <a:endParaRPr lang="en-US" sz="1800" dirty="0" smtClean="0"/>
          </a:p>
          <a:p>
            <a:pPr lvl="1">
              <a:spcBef>
                <a:spcPts val="0"/>
              </a:spcBef>
            </a:pPr>
            <a:r>
              <a:rPr lang="en-US" sz="1400" dirty="0" smtClean="0"/>
              <a:t>50 </a:t>
            </a:r>
            <a:r>
              <a:rPr lang="en-US" sz="1400" dirty="0"/>
              <a:t>nodes for each </a:t>
            </a:r>
            <a:r>
              <a:rPr lang="en-US" sz="1400" dirty="0" smtClean="0"/>
              <a:t>network</a:t>
            </a:r>
          </a:p>
          <a:p>
            <a:pPr lvl="1">
              <a:spcBef>
                <a:spcPts val="0"/>
              </a:spcBef>
            </a:pPr>
            <a:r>
              <a:rPr lang="en-US" sz="1400" dirty="0" smtClean="0"/>
              <a:t>20 </a:t>
            </a:r>
            <a:r>
              <a:rPr lang="en-US" sz="1400" dirty="0"/>
              <a:t>kbps offered load for 802.11ah </a:t>
            </a:r>
            <a:r>
              <a:rPr lang="en-US" sz="1400" dirty="0" smtClean="0"/>
              <a:t>network</a:t>
            </a:r>
          </a:p>
          <a:p>
            <a:pPr lvl="1">
              <a:spcBef>
                <a:spcPts val="0"/>
              </a:spcBef>
            </a:pPr>
            <a:r>
              <a:rPr lang="en-US" sz="1400" dirty="0" smtClean="0"/>
              <a:t>20 kbps </a:t>
            </a:r>
            <a:r>
              <a:rPr lang="en-US" sz="1400" dirty="0"/>
              <a:t>offered load for 802.15.4g network</a:t>
            </a:r>
            <a:endParaRPr lang="en-US" sz="32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 y="1250433"/>
            <a:ext cx="9405175" cy="4491951"/>
          </a:xfrm>
          <a:prstGeom prst="rect">
            <a:avLst/>
          </a:prstGeom>
        </p:spPr>
      </p:pic>
    </p:spTree>
    <p:extLst>
      <p:ext uri="{BB962C8B-B14F-4D97-AF65-F5344CB8AC3E}">
        <p14:creationId xmlns:p14="http://schemas.microsoft.com/office/powerpoint/2010/main" val="2559408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25" y="2606097"/>
            <a:ext cx="9233284" cy="4328102"/>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357737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no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4363695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292" y="2383698"/>
            <a:ext cx="9197280" cy="4162727"/>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831761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600" dirty="0" smtClean="0"/>
              <a:t>802.11ah packet latency is shorter for both smaller contention window size</a:t>
            </a:r>
          </a:p>
          <a:p>
            <a:pPr lvl="1"/>
            <a:endParaRPr lang="en-US" sz="800" dirty="0" smtClean="0"/>
          </a:p>
          <a:p>
            <a:pPr marL="457200" indent="-457200">
              <a:buFont typeface="+mj-lt"/>
              <a:buAutoNum type="arabicParenR"/>
            </a:pPr>
            <a:r>
              <a:rPr lang="en-US" sz="2000" dirty="0" smtClean="0"/>
              <a:t>From perspective of packet latency, 802.11ah node should send data with smaller </a:t>
            </a:r>
            <a:r>
              <a:rPr lang="en-US" sz="2000" dirty="0" err="1" smtClean="0"/>
              <a:t>backoff</a:t>
            </a:r>
            <a:r>
              <a:rPr lang="en-US" sz="2000" dirty="0" smtClean="0"/>
              <a:t> contention window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775509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45" y="2784747"/>
            <a:ext cx="8873244" cy="4122361"/>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625432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on 802.15.4g packet </a:t>
            </a:r>
            <a:r>
              <a:rPr lang="en-US" sz="2000" dirty="0"/>
              <a:t>delivery </a:t>
            </a:r>
            <a:r>
              <a:rPr lang="en-US" sz="20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err="1" smtClean="0"/>
              <a:t>backoff</a:t>
            </a:r>
            <a:r>
              <a:rPr lang="en-US" sz="1800" dirty="0" smtClean="0"/>
              <a:t> parameters decrease</a:t>
            </a:r>
          </a:p>
          <a:p>
            <a:pPr lvl="1"/>
            <a:r>
              <a:rPr lang="en-US" sz="1800" dirty="0"/>
              <a:t>802.15.4g packet delivery rate </a:t>
            </a:r>
            <a:r>
              <a:rPr lang="en-US" sz="1800" dirty="0" smtClean="0"/>
              <a:t>increases </a:t>
            </a:r>
            <a:r>
              <a:rPr lang="en-US" sz="1800" dirty="0"/>
              <a:t>as its </a:t>
            </a:r>
            <a:r>
              <a:rPr lang="en-US" sz="1800" dirty="0" err="1" smtClean="0"/>
              <a:t>backoff</a:t>
            </a:r>
            <a:r>
              <a:rPr lang="en-US" sz="1800" dirty="0" smtClean="0"/>
              <a:t> parameters increase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261996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66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04" y="2702165"/>
            <a:ext cx="8997516" cy="4198841"/>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672579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small impact </a:t>
            </a:r>
            <a:r>
              <a:rPr lang="en-US" sz="2000" dirty="0"/>
              <a:t>on 802.11ah </a:t>
            </a:r>
            <a:r>
              <a:rPr lang="en-US" sz="2000" dirty="0" smtClean="0"/>
              <a:t>packet latency</a:t>
            </a:r>
          </a:p>
          <a:p>
            <a:pPr lvl="1"/>
            <a:r>
              <a:rPr lang="en-US" sz="1800" dirty="0" smtClean="0"/>
              <a:t>802.11ah packet latency is longer for medium size 802.15.4g </a:t>
            </a:r>
            <a:r>
              <a:rPr lang="en-US" sz="1800" dirty="0" err="1" smtClean="0"/>
              <a:t>backoff</a:t>
            </a:r>
            <a:r>
              <a:rPr lang="en-US" sz="1800" dirty="0" smtClean="0"/>
              <a:t> parameters</a:t>
            </a:r>
            <a:endParaRPr lang="en-US" sz="1800" dirty="0"/>
          </a:p>
          <a:p>
            <a:pPr lvl="1"/>
            <a:endParaRPr lang="en-US" sz="800" dirty="0" smtClean="0"/>
          </a:p>
          <a:p>
            <a:pPr marL="457200" indent="-457200">
              <a:buFont typeface="+mj-lt"/>
              <a:buAutoNum type="arabicParenR"/>
            </a:pPr>
            <a:r>
              <a:rPr lang="en-US" sz="2000" dirty="0" smtClean="0"/>
              <a:t>From perspective of packet latency, 802.15.4g should send data with larger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976495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68</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impact on 802.15.4g packet delivery rate and has little impact on 802.15.4g packet latency</a:t>
            </a:r>
          </a:p>
          <a:p>
            <a:pPr lvl="1"/>
            <a:r>
              <a:rPr lang="en-US" sz="1400" dirty="0"/>
              <a:t>has impact on </a:t>
            </a:r>
            <a:r>
              <a:rPr lang="en-US" sz="1400" dirty="0" smtClean="0"/>
              <a:t>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larger size packet</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impact on 802.15.4g packet delivery rate and has little impact on 802.15.4g packet latency</a:t>
            </a:r>
          </a:p>
          <a:p>
            <a:pPr lvl="1"/>
            <a:r>
              <a:rPr lang="en-US" sz="1400" dirty="0">
                <a:solidFill>
                  <a:schemeClr val="tx1"/>
                </a:solidFill>
              </a:rPr>
              <a:t>h</a:t>
            </a:r>
            <a:r>
              <a:rPr lang="en-US" sz="1400" dirty="0" smtClean="0">
                <a:solidFill>
                  <a:schemeClr val="tx1"/>
                </a:solidFill>
              </a:rPr>
              <a:t>as impact on 802.11ah packet latency and has no impact on 802.11ah packet delivery rate</a:t>
            </a:r>
          </a:p>
          <a:p>
            <a:pPr lvl="1"/>
            <a:r>
              <a:rPr lang="en-US" sz="1400" dirty="0" smtClean="0">
                <a:solidFill>
                  <a:srgbClr val="0070C0"/>
                </a:solidFill>
              </a:rPr>
              <a:t>802.15.4g node should send packet with larger packet size </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a:t>has </a:t>
            </a:r>
            <a:r>
              <a:rPr lang="en-US" sz="1400" dirty="0" smtClean="0"/>
              <a:t>impact </a:t>
            </a:r>
            <a:r>
              <a:rPr lang="en-US" sz="1400" dirty="0"/>
              <a:t>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use smaller </a:t>
            </a:r>
            <a:r>
              <a:rPr lang="en-US" sz="1400" dirty="0" err="1" smtClean="0">
                <a:solidFill>
                  <a:srgbClr val="0070C0"/>
                </a:solidFill>
              </a:rPr>
              <a:t>backoff</a:t>
            </a:r>
            <a:r>
              <a:rPr lang="en-US" sz="1400" dirty="0" smtClean="0">
                <a:solidFill>
                  <a:srgbClr val="0070C0"/>
                </a:solidFill>
              </a:rPr>
              <a:t> contention window size</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no </a:t>
            </a:r>
            <a:r>
              <a:rPr lang="en-US" sz="1400" dirty="0">
                <a:solidFill>
                  <a:schemeClr val="tx1"/>
                </a:solidFill>
              </a:rPr>
              <a:t>impact on 802.11ah packet </a:t>
            </a:r>
            <a:r>
              <a:rPr lang="en-US" sz="1400" dirty="0" smtClean="0">
                <a:solidFill>
                  <a:schemeClr val="tx1"/>
                </a:solidFill>
              </a:rPr>
              <a:t>delivery rate</a:t>
            </a:r>
          </a:p>
          <a:p>
            <a:pPr lvl="1"/>
            <a:r>
              <a:rPr lang="en-US" sz="1400" dirty="0" smtClean="0">
                <a:solidFill>
                  <a:schemeClr val="tx1"/>
                </a:solidFill>
              </a:rPr>
              <a:t>have small impact on 802.15.4g packet delivery rate</a:t>
            </a:r>
            <a:endParaRPr lang="en-US" sz="1400" dirty="0">
              <a:solidFill>
                <a:schemeClr val="tx1"/>
              </a:solidFill>
            </a:endParaRPr>
          </a:p>
          <a:p>
            <a:pPr lvl="1"/>
            <a:r>
              <a:rPr lang="en-US" sz="1400" dirty="0" smtClean="0">
                <a:solidFill>
                  <a:schemeClr val="tx1"/>
                </a:solidFill>
              </a:rPr>
              <a:t>has impact </a:t>
            </a:r>
            <a:r>
              <a:rPr lang="en-US" sz="1400" dirty="0">
                <a:solidFill>
                  <a:schemeClr val="tx1"/>
                </a:solidFill>
              </a:rPr>
              <a:t>on 802.11ah packet latency and </a:t>
            </a:r>
            <a:r>
              <a:rPr lang="en-US" sz="1400" dirty="0" smtClean="0">
                <a:solidFill>
                  <a:schemeClr val="tx1"/>
                </a:solidFill>
              </a:rPr>
              <a:t>has little 802.15.4g </a:t>
            </a:r>
            <a:r>
              <a:rPr lang="en-US" sz="1400" dirty="0">
                <a:solidFill>
                  <a:schemeClr val="tx1"/>
                </a:solidFill>
              </a:rPr>
              <a:t>packet </a:t>
            </a:r>
            <a:r>
              <a:rPr lang="en-US" sz="1400" dirty="0" smtClean="0">
                <a:solidFill>
                  <a:schemeClr val="tx1"/>
                </a:solidFill>
              </a:rPr>
              <a:t>latency</a:t>
            </a:r>
            <a:endParaRPr lang="en-US" sz="1400" dirty="0">
              <a:solidFill>
                <a:schemeClr val="tx1"/>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856248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Part 5: Frame Size and </a:t>
            </a:r>
            <a:r>
              <a:rPr lang="en-GB" sz="3600" dirty="0" err="1" smtClean="0"/>
              <a:t>Backoff</a:t>
            </a:r>
            <a:r>
              <a:rPr lang="en-GB" sz="3600" dirty="0" smtClean="0"/>
              <a:t> Parameter</a:t>
            </a:r>
            <a:endParaRPr lang="en-GB" sz="4000" dirty="0"/>
          </a:p>
        </p:txBody>
      </p:sp>
      <p:sp>
        <p:nvSpPr>
          <p:cNvPr id="4098" name="Rectangle 2"/>
          <p:cNvSpPr>
            <a:spLocks noGrp="1" noChangeArrowheads="1"/>
          </p:cNvSpPr>
          <p:nvPr>
            <p:ph idx="1"/>
          </p:nvPr>
        </p:nvSpPr>
        <p:spPr>
          <a:xfrm>
            <a:off x="731520" y="2113280"/>
            <a:ext cx="8290560" cy="4793828"/>
          </a:xfrm>
          <a:ln/>
        </p:spPr>
        <p:txBody>
          <a:bodyPr/>
          <a:lstStyle/>
          <a:p>
            <a:r>
              <a:rPr lang="en-US" sz="2000" dirty="0" smtClean="0">
                <a:solidFill>
                  <a:srgbClr val="0070C0"/>
                </a:solidFill>
              </a:rPr>
              <a:t>Network load</a:t>
            </a:r>
            <a:endParaRPr lang="en-US" sz="2000" dirty="0">
              <a:solidFill>
                <a:srgbClr val="0070C0"/>
              </a:solidFill>
            </a:endParaRPr>
          </a:p>
          <a:p>
            <a:pPr lvl="1"/>
            <a:r>
              <a:rPr lang="en-US" sz="1800" dirty="0" smtClean="0">
                <a:solidFill>
                  <a:srgbClr val="0070C0"/>
                </a:solidFill>
              </a:rPr>
              <a:t>20 </a:t>
            </a:r>
            <a:r>
              <a:rPr lang="en-US" sz="1800" dirty="0">
                <a:solidFill>
                  <a:srgbClr val="0070C0"/>
                </a:solidFill>
              </a:rPr>
              <a:t>kbps offered load for 802.11ah network</a:t>
            </a:r>
          </a:p>
          <a:p>
            <a:pPr lvl="1"/>
            <a:r>
              <a:rPr lang="en-US" sz="1800" dirty="0">
                <a:solidFill>
                  <a:srgbClr val="0070C0"/>
                </a:solidFill>
              </a:rPr>
              <a:t>4</a:t>
            </a:r>
            <a:r>
              <a:rPr lang="en-US" sz="1800" dirty="0" smtClean="0">
                <a:solidFill>
                  <a:srgbClr val="0070C0"/>
                </a:solidFill>
              </a:rPr>
              <a:t>0 </a:t>
            </a:r>
            <a:r>
              <a:rPr lang="en-US" sz="1800" dirty="0">
                <a:solidFill>
                  <a:srgbClr val="0070C0"/>
                </a:solidFill>
              </a:rPr>
              <a:t>kbps offered load for 802.15.4g </a:t>
            </a:r>
            <a:r>
              <a:rPr lang="en-US" sz="1800" dirty="0" smtClean="0">
                <a:solidFill>
                  <a:srgbClr val="0070C0"/>
                </a:solidFill>
              </a:rPr>
              <a:t>network</a:t>
            </a:r>
          </a:p>
          <a:p>
            <a:pPr lvl="1"/>
            <a:endParaRPr lang="en-US" sz="1800" dirty="0" smtClean="0">
              <a:solidFill>
                <a:srgbClr val="0070C0"/>
              </a:solidFill>
            </a:endParaRPr>
          </a:p>
          <a:p>
            <a:r>
              <a:rPr lang="en-US" sz="2000" dirty="0" smtClean="0">
                <a:solidFill>
                  <a:srgbClr val="0070C0"/>
                </a:solidFill>
              </a:rPr>
              <a:t>Network </a:t>
            </a:r>
            <a:r>
              <a:rPr lang="en-US" sz="2000" dirty="0">
                <a:solidFill>
                  <a:srgbClr val="0070C0"/>
                </a:solidFill>
              </a:rPr>
              <a:t>size</a:t>
            </a:r>
          </a:p>
          <a:p>
            <a:pPr lvl="1"/>
            <a:r>
              <a:rPr lang="en-US" sz="1800" dirty="0" smtClean="0">
                <a:solidFill>
                  <a:srgbClr val="0070C0"/>
                </a:solidFill>
              </a:rPr>
              <a:t>100 </a:t>
            </a:r>
            <a:r>
              <a:rPr lang="en-US" sz="1800" dirty="0">
                <a:solidFill>
                  <a:srgbClr val="0070C0"/>
                </a:solidFill>
              </a:rPr>
              <a:t>nodes for </a:t>
            </a:r>
            <a:r>
              <a:rPr lang="en-US" sz="1800" dirty="0" smtClean="0">
                <a:solidFill>
                  <a:srgbClr val="0070C0"/>
                </a:solidFill>
              </a:rPr>
              <a:t>both 802.11ah network and 802.15.4g network</a:t>
            </a:r>
            <a:endParaRPr lang="en-US" sz="1800" dirty="0">
              <a:solidFill>
                <a:srgbClr val="0070C0"/>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69</a:t>
            </a:fld>
            <a:endParaRPr lang="en-GB"/>
          </a:p>
        </p:txBody>
      </p:sp>
      <p:sp>
        <p:nvSpPr>
          <p:cNvPr id="7"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512687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Observations from 802.11ah and 802.15.4g Packet Latency</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For different 802.11ah load </a:t>
            </a:r>
            <a:r>
              <a:rPr lang="en-US" sz="2000" dirty="0"/>
              <a:t>scenarios, 802.15.4g </a:t>
            </a:r>
            <a:r>
              <a:rPr lang="en-US" sz="2000" dirty="0" smtClean="0"/>
              <a:t>network achieves </a:t>
            </a:r>
            <a:r>
              <a:rPr lang="en-US" sz="2000" dirty="0"/>
              <a:t>similar packet </a:t>
            </a:r>
            <a:r>
              <a:rPr lang="en-US" sz="2000" dirty="0" smtClean="0"/>
              <a:t>latency</a:t>
            </a:r>
          </a:p>
          <a:p>
            <a:pPr lvl="1"/>
            <a:r>
              <a:rPr lang="en-US" sz="1800" dirty="0" smtClean="0">
                <a:solidFill>
                  <a:schemeClr val="tx1"/>
                </a:solidFill>
              </a:rPr>
              <a:t>802.11ah </a:t>
            </a:r>
            <a:r>
              <a:rPr lang="en-US" sz="1800" dirty="0" smtClean="0">
                <a:solidFill>
                  <a:schemeClr val="tx1"/>
                </a:solidFill>
              </a:rPr>
              <a:t>network load has </a:t>
            </a:r>
            <a:r>
              <a:rPr lang="en-US" sz="1800" dirty="0">
                <a:solidFill>
                  <a:schemeClr val="tx1"/>
                </a:solidFill>
              </a:rPr>
              <a:t>little impact on 802.15.4g packet </a:t>
            </a:r>
            <a:r>
              <a:rPr lang="en-US" sz="1800" dirty="0" smtClean="0">
                <a:solidFill>
                  <a:schemeClr val="tx1"/>
                </a:solidFill>
              </a:rPr>
              <a:t>latency</a:t>
            </a:r>
            <a:endParaRPr lang="en-US" sz="1800" dirty="0">
              <a:solidFill>
                <a:schemeClr val="tx1"/>
              </a:solidFill>
            </a:endParaRPr>
          </a:p>
          <a:p>
            <a:pPr lvl="1"/>
            <a:endParaRPr lang="en-US" sz="800" dirty="0" smtClean="0"/>
          </a:p>
          <a:p>
            <a:pPr marL="457200" indent="-457200">
              <a:buFont typeface="+mj-lt"/>
              <a:buAutoNum type="arabicParenR"/>
            </a:pPr>
            <a:r>
              <a:rPr lang="en-US" sz="2000" dirty="0" smtClean="0"/>
              <a:t>802.15.4g </a:t>
            </a:r>
            <a:r>
              <a:rPr lang="en-US" sz="2000" dirty="0"/>
              <a:t>network load </a:t>
            </a:r>
            <a:r>
              <a:rPr lang="en-US" sz="2000" dirty="0" smtClean="0"/>
              <a:t>slightly impacts </a:t>
            </a:r>
            <a:r>
              <a:rPr lang="en-US" sz="2000" dirty="0"/>
              <a:t>on its packet latency</a:t>
            </a:r>
          </a:p>
          <a:p>
            <a:pPr lvl="1"/>
            <a:r>
              <a:rPr lang="en-US" sz="1800" dirty="0" smtClean="0"/>
              <a:t>802.15.4g </a:t>
            </a:r>
            <a:r>
              <a:rPr lang="en-US" sz="1800" dirty="0"/>
              <a:t>packet latency increases </a:t>
            </a:r>
            <a:r>
              <a:rPr lang="en-US" sz="1800" dirty="0" smtClean="0"/>
              <a:t>slightly as </a:t>
            </a:r>
            <a:r>
              <a:rPr lang="en-US" sz="1800" dirty="0"/>
              <a:t>its network </a:t>
            </a:r>
            <a:r>
              <a:rPr lang="en-US" sz="1800" dirty="0" smtClean="0"/>
              <a:t>load increases from 20 kbps to 40 kbps</a:t>
            </a:r>
            <a:endParaRPr lang="en-US" sz="1800" dirty="0"/>
          </a:p>
          <a:p>
            <a:pPr marL="457200" indent="-457200">
              <a:buFont typeface="+mj-lt"/>
              <a:buAutoNum type="arabicParenR"/>
            </a:pPr>
            <a:endParaRPr lang="en-US" sz="1600" dirty="0" smtClean="0"/>
          </a:p>
          <a:p>
            <a:pPr marL="457200" indent="-457200">
              <a:buFont typeface="+mj-lt"/>
              <a:buAutoNum type="arabicParenR"/>
            </a:pPr>
            <a:r>
              <a:rPr lang="en-US" sz="2000" dirty="0" smtClean="0"/>
              <a:t>802.11ah network load </a:t>
            </a:r>
            <a:r>
              <a:rPr lang="en-US" sz="2000" dirty="0"/>
              <a:t>has impact on its packet </a:t>
            </a:r>
            <a:r>
              <a:rPr lang="en-US" sz="2000" dirty="0" smtClean="0"/>
              <a:t>latency</a:t>
            </a:r>
          </a:p>
          <a:p>
            <a:pPr lvl="1"/>
            <a:r>
              <a:rPr lang="en-US" sz="1800" dirty="0" smtClean="0"/>
              <a:t>802.11ah packet </a:t>
            </a:r>
            <a:r>
              <a:rPr lang="en-US" sz="1800" dirty="0"/>
              <a:t>latency increases as its network traffic </a:t>
            </a:r>
            <a:r>
              <a:rPr lang="en-US" sz="1800" dirty="0" smtClean="0"/>
              <a:t>increases</a:t>
            </a:r>
          </a:p>
          <a:p>
            <a:pPr lvl="1"/>
            <a:endParaRPr lang="en-US" sz="800" dirty="0" smtClean="0"/>
          </a:p>
          <a:p>
            <a:pPr marL="457200" indent="-457200">
              <a:buFont typeface="+mj-lt"/>
              <a:buAutoNum type="arabicParenR"/>
            </a:pPr>
            <a:r>
              <a:rPr lang="en-US" sz="2000" dirty="0" smtClean="0"/>
              <a:t>802.15.4g </a:t>
            </a:r>
            <a:r>
              <a:rPr lang="en-US" sz="2000" dirty="0"/>
              <a:t>network </a:t>
            </a:r>
            <a:r>
              <a:rPr lang="en-US" sz="2000" dirty="0" smtClean="0"/>
              <a:t>load </a:t>
            </a:r>
            <a:r>
              <a:rPr lang="en-US" sz="2000" dirty="0"/>
              <a:t>has more impact on 802.11ah </a:t>
            </a:r>
            <a:r>
              <a:rPr lang="en-US" sz="2000" dirty="0" smtClean="0"/>
              <a:t>packet latency</a:t>
            </a:r>
          </a:p>
          <a:p>
            <a:pPr lvl="1"/>
            <a:r>
              <a:rPr lang="en-US" sz="1800" dirty="0" smtClean="0"/>
              <a:t>802.11ah </a:t>
            </a:r>
            <a:r>
              <a:rPr lang="en-US" sz="1800" dirty="0"/>
              <a:t>network packet latency increases more </a:t>
            </a:r>
            <a:r>
              <a:rPr lang="en-US" sz="1800" dirty="0" smtClean="0"/>
              <a:t>as 802.15.4g </a:t>
            </a:r>
            <a:r>
              <a:rPr lang="en-US" sz="1800" dirty="0"/>
              <a:t>network traffic </a:t>
            </a:r>
            <a:r>
              <a:rPr lang="en-US" sz="1800" dirty="0" smtClean="0"/>
              <a:t>doubles</a:t>
            </a:r>
          </a:p>
          <a:p>
            <a:pPr lvl="1"/>
            <a:endParaRPr lang="en-US" sz="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1"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5139751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3" y="2369238"/>
            <a:ext cx="8706669" cy="4371921"/>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p:nvPr/>
        </p:nvCxnSpPr>
        <p:spPr>
          <a:xfrm>
            <a:off x="4384493" y="4845732"/>
            <a:ext cx="623103" cy="252028"/>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817252" y="4395905"/>
            <a:ext cx="1190344" cy="523220"/>
          </a:xfrm>
          <a:prstGeom prst="rect">
            <a:avLst/>
          </a:prstGeom>
          <a:noFill/>
        </p:spPr>
        <p:txBody>
          <a:bodyPr wrap="square" rtlCol="0">
            <a:spAutoFit/>
          </a:bodyPr>
          <a:lstStyle/>
          <a:p>
            <a:r>
              <a:rPr lang="en-US" sz="1400" b="1" dirty="0" smtClean="0">
                <a:solidFill>
                  <a:schemeClr val="tx1"/>
                </a:solidFill>
              </a:rPr>
              <a:t>802.11ah packet size</a:t>
            </a:r>
            <a:endParaRPr lang="en-US" sz="1400" b="1" dirty="0">
              <a:solidFill>
                <a:schemeClr val="tx1"/>
              </a:solidFill>
            </a:endParaRPr>
          </a:p>
        </p:txBody>
      </p:sp>
      <p:cxnSp>
        <p:nvCxnSpPr>
          <p:cNvPr id="11" name="Straight Arrow Connector 10"/>
          <p:cNvCxnSpPr/>
          <p:nvPr/>
        </p:nvCxnSpPr>
        <p:spPr>
          <a:xfrm flipH="1">
            <a:off x="5432913" y="4876086"/>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522660" y="4395905"/>
            <a:ext cx="1190344" cy="523220"/>
          </a:xfrm>
          <a:prstGeom prst="rect">
            <a:avLst/>
          </a:prstGeom>
          <a:noFill/>
        </p:spPr>
        <p:txBody>
          <a:bodyPr wrap="square" rtlCol="0">
            <a:spAutoFit/>
          </a:bodyPr>
          <a:lstStyle/>
          <a:p>
            <a:r>
              <a:rPr lang="en-US" sz="1400" b="1" dirty="0" smtClean="0">
                <a:solidFill>
                  <a:schemeClr val="tx1"/>
                </a:solidFill>
              </a:rPr>
              <a:t>802.15.4g packet size</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3846040"/>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332279" y="3710444"/>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9356699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Packet Size</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packet size has little</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packet size also has little impact on 802.15.4g packet </a:t>
            </a:r>
            <a:r>
              <a:rPr lang="en-US" sz="2000" dirty="0"/>
              <a:t>delivery </a:t>
            </a:r>
            <a:r>
              <a:rPr lang="en-US" sz="2000" dirty="0" smtClean="0"/>
              <a:t>rate</a:t>
            </a:r>
          </a:p>
          <a:p>
            <a:pPr lvl="1"/>
            <a:r>
              <a:rPr lang="en-US" sz="1800" dirty="0" smtClean="0"/>
              <a:t>802.15.4g packet delivery rate changes slightly as 802.11ah packet size changes</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802.11ah node should send data with larger packet size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4053851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48" y="2820014"/>
            <a:ext cx="8758903" cy="4069240"/>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9" name="Straight Arrow Connector 8"/>
          <p:cNvCxnSpPr>
            <a:stCxn id="12" idx="0"/>
          </p:cNvCxnSpPr>
          <p:nvPr/>
        </p:nvCxnSpPr>
        <p:spPr>
          <a:xfrm flipV="1">
            <a:off x="4325461" y="5590549"/>
            <a:ext cx="0" cy="254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82787" y="2470339"/>
            <a:ext cx="1417601" cy="523220"/>
          </a:xfrm>
          <a:prstGeom prst="rect">
            <a:avLst/>
          </a:prstGeom>
          <a:noFill/>
        </p:spPr>
        <p:txBody>
          <a:bodyPr wrap="square" rtlCol="0">
            <a:spAutoFit/>
          </a:bodyPr>
          <a:lstStyle/>
          <a:p>
            <a:pPr algn="ctr"/>
            <a:r>
              <a:rPr lang="en-US" sz="1400" b="1" dirty="0" smtClean="0">
                <a:solidFill>
                  <a:schemeClr val="tx1"/>
                </a:solidFill>
              </a:rPr>
              <a:t>802.15.4g packet latency</a:t>
            </a:r>
            <a:endParaRPr lang="en-US" sz="1400" b="1" dirty="0">
              <a:solidFill>
                <a:schemeClr val="tx1"/>
              </a:solidFill>
            </a:endParaRPr>
          </a:p>
        </p:txBody>
      </p:sp>
      <p:cxnSp>
        <p:nvCxnSpPr>
          <p:cNvPr id="11" name="Straight Arrow Connector 10"/>
          <p:cNvCxnSpPr/>
          <p:nvPr/>
        </p:nvCxnSpPr>
        <p:spPr>
          <a:xfrm>
            <a:off x="2636067" y="2926781"/>
            <a:ext cx="175952" cy="824715"/>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16660" y="5844581"/>
            <a:ext cx="1417601" cy="523220"/>
          </a:xfrm>
          <a:prstGeom prst="rect">
            <a:avLst/>
          </a:prstGeom>
          <a:noFill/>
        </p:spPr>
        <p:txBody>
          <a:bodyPr wrap="square" rtlCol="0">
            <a:spAutoFit/>
          </a:bodyPr>
          <a:lstStyle/>
          <a:p>
            <a:pPr algn="ctr"/>
            <a:r>
              <a:rPr lang="en-US" sz="1400" b="1" dirty="0" smtClean="0">
                <a:solidFill>
                  <a:schemeClr val="tx1"/>
                </a:solidFill>
              </a:rPr>
              <a:t>802.11ah packet latency</a:t>
            </a:r>
            <a:endParaRPr lang="en-US" sz="1400" b="1" dirty="0">
              <a:solidFill>
                <a:schemeClr val="tx1"/>
              </a:solidFill>
            </a:endParaRPr>
          </a:p>
        </p:txBody>
      </p:sp>
      <p:cxnSp>
        <p:nvCxnSpPr>
          <p:cNvPr id="14" name="Straight Arrow Connector 13"/>
          <p:cNvCxnSpPr>
            <a:stCxn id="12" idx="0"/>
          </p:cNvCxnSpPr>
          <p:nvPr/>
        </p:nvCxnSpPr>
        <p:spPr>
          <a:xfrm flipH="1" flipV="1">
            <a:off x="3382489" y="4737720"/>
            <a:ext cx="942972" cy="1106861"/>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p:cNvCxnSpPr>
          <p:nvPr/>
        </p:nvCxnSpPr>
        <p:spPr>
          <a:xfrm flipH="1" flipV="1">
            <a:off x="2546634" y="4732174"/>
            <a:ext cx="1778827" cy="1112407"/>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6213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802.11ah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packet size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packet size has impact </a:t>
            </a:r>
            <a:r>
              <a:rPr lang="en-US" sz="2000" dirty="0"/>
              <a:t>on 802.11ah </a:t>
            </a:r>
            <a:r>
              <a:rPr lang="en-US" sz="2000" dirty="0" smtClean="0"/>
              <a:t>packet latency</a:t>
            </a:r>
          </a:p>
          <a:p>
            <a:pPr lvl="1"/>
            <a:r>
              <a:rPr lang="en-US" sz="1600" dirty="0" smtClean="0"/>
              <a:t>50 bytes packet has more latency than 100 bytes packet does</a:t>
            </a:r>
          </a:p>
          <a:p>
            <a:pPr lvl="1"/>
            <a:r>
              <a:rPr lang="en-US" sz="1600" dirty="0" smtClean="0"/>
              <a:t>150 bytes packet has more latency than both 50 bytes packet and 100 bytes packet do</a:t>
            </a:r>
          </a:p>
          <a:p>
            <a:pPr lvl="1"/>
            <a:endParaRPr lang="en-US" sz="800" dirty="0" smtClean="0"/>
          </a:p>
          <a:p>
            <a:pPr marL="457200" indent="-457200">
              <a:buFont typeface="+mj-lt"/>
              <a:buAutoNum type="arabicParenR"/>
            </a:pPr>
            <a:r>
              <a:rPr lang="en-US" sz="2000" dirty="0" smtClean="0"/>
              <a:t>From perspective of packet latency, 802.11ah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35348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Packet Size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41" y="2553405"/>
            <a:ext cx="8945252" cy="4193087"/>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472276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Delivery Rate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packet size has no</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1800" dirty="0" smtClean="0"/>
              <a:t>802.15.4g packet size affects 802.15.4g packet </a:t>
            </a:r>
            <a:r>
              <a:rPr lang="en-US" sz="1800" dirty="0"/>
              <a:t>delivery </a:t>
            </a:r>
            <a:r>
              <a:rPr lang="en-US" sz="1800" dirty="0" smtClean="0"/>
              <a:t>rate</a:t>
            </a:r>
          </a:p>
          <a:p>
            <a:pPr lvl="1"/>
            <a:r>
              <a:rPr lang="en-US" sz="1800" dirty="0" smtClean="0"/>
              <a:t>802.15.4g packet delivery rate </a:t>
            </a:r>
            <a:r>
              <a:rPr lang="en-US" sz="1800" dirty="0"/>
              <a:t>decreases </a:t>
            </a:r>
            <a:r>
              <a:rPr lang="en-US" sz="1800" dirty="0" smtClean="0"/>
              <a:t>as </a:t>
            </a:r>
            <a:r>
              <a:rPr lang="en-US" sz="1800" dirty="0"/>
              <a:t>its </a:t>
            </a:r>
            <a:r>
              <a:rPr lang="en-US" sz="1800" dirty="0" smtClean="0"/>
              <a:t>packet size decreases</a:t>
            </a:r>
          </a:p>
          <a:p>
            <a:pPr lvl="1"/>
            <a:r>
              <a:rPr lang="en-US" sz="1800" dirty="0"/>
              <a:t>802.15.4g packet delivery rate </a:t>
            </a:r>
            <a:r>
              <a:rPr lang="en-US" sz="1800" dirty="0" smtClean="0"/>
              <a:t>increases </a:t>
            </a:r>
            <a:r>
              <a:rPr lang="en-US" sz="1800" dirty="0"/>
              <a:t>as its packet size </a:t>
            </a:r>
            <a:r>
              <a:rPr lang="en-US" sz="1800" dirty="0" smtClean="0"/>
              <a:t>increases</a:t>
            </a:r>
          </a:p>
          <a:p>
            <a:pPr marL="944893" lvl="1" indent="-457200">
              <a:buFont typeface="+mj-lt"/>
              <a:buAutoNum type="arabicParenR"/>
            </a:pPr>
            <a:endParaRPr lang="en-US" dirty="0" smtClean="0"/>
          </a:p>
          <a:p>
            <a:pPr marL="457200" indent="-457200">
              <a:buFont typeface="+mj-lt"/>
              <a:buAutoNum type="arabicParenR"/>
            </a:pPr>
            <a:r>
              <a:rPr lang="en-US" sz="1800" dirty="0" smtClean="0"/>
              <a:t>From perspective of packet delivery rate, 802.15.4g node should send data with larger packet</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4808229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Packet </a:t>
            </a:r>
            <a:r>
              <a:rPr lang="en-US" sz="2400" dirty="0"/>
              <a:t>Size </a:t>
            </a:r>
            <a:r>
              <a:rPr lang="en-US" sz="2400" dirty="0" smtClean="0"/>
              <a:t>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endParaRPr lang="en-US" sz="1800" dirty="0"/>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2" y="2497641"/>
            <a:ext cx="9022080" cy="4247896"/>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778519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Packet Size</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77</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packet size has little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802.15.4g packet size has impact </a:t>
            </a:r>
            <a:r>
              <a:rPr lang="en-US" sz="2000" dirty="0"/>
              <a:t>on 802.11ah </a:t>
            </a:r>
            <a:r>
              <a:rPr lang="en-US" sz="2000" dirty="0" smtClean="0"/>
              <a:t>packet latency</a:t>
            </a:r>
          </a:p>
          <a:p>
            <a:pPr lvl="1"/>
            <a:r>
              <a:rPr lang="en-US" sz="1800" dirty="0" smtClean="0"/>
              <a:t>802.11ah packet </a:t>
            </a:r>
            <a:r>
              <a:rPr lang="en-US" sz="1800" dirty="0"/>
              <a:t>latency increases </a:t>
            </a:r>
            <a:r>
              <a:rPr lang="en-US" sz="1800" dirty="0" smtClean="0"/>
              <a:t>as 802.15.4g packet decreases</a:t>
            </a:r>
          </a:p>
          <a:p>
            <a:pPr lvl="1"/>
            <a:r>
              <a:rPr lang="en-US" sz="1800" dirty="0"/>
              <a:t>802.11ah packet latency </a:t>
            </a:r>
            <a:r>
              <a:rPr lang="en-US" sz="1800" dirty="0" smtClean="0"/>
              <a:t>increases slightly as </a:t>
            </a:r>
            <a:r>
              <a:rPr lang="en-US" sz="1800" dirty="0"/>
              <a:t>802.15.4g packet </a:t>
            </a:r>
            <a:r>
              <a:rPr lang="en-US" sz="1800" dirty="0" smtClean="0"/>
              <a:t>increases</a:t>
            </a:r>
          </a:p>
          <a:p>
            <a:pPr lvl="1"/>
            <a:endParaRPr lang="en-US" sz="800" dirty="0" smtClean="0"/>
          </a:p>
          <a:p>
            <a:pPr marL="457200" indent="-457200">
              <a:buFont typeface="+mj-lt"/>
              <a:buAutoNum type="arabicParenR"/>
            </a:pPr>
            <a:r>
              <a:rPr lang="en-US" sz="2000" dirty="0" smtClean="0"/>
              <a:t>From perspective of packet latency, 802.15.4g node should send data with medium packet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8336389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08" y="2401535"/>
            <a:ext cx="8460940" cy="4208393"/>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78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802.11ah Contention Window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smtClean="0">
                <a:latin typeface="+mn-lt"/>
              </a:rPr>
              <a:t>Solid lines</a:t>
            </a:r>
          </a:p>
          <a:p>
            <a:pPr lvl="1">
              <a:spcBef>
                <a:spcPts val="0"/>
              </a:spcBef>
            </a:pPr>
            <a:r>
              <a:rPr lang="en-US" sz="1600" dirty="0" smtClean="0">
                <a:latin typeface="+mn-lt"/>
              </a:rPr>
              <a:t>802.11ah performance</a:t>
            </a:r>
          </a:p>
          <a:p>
            <a:pPr>
              <a:spcBef>
                <a:spcPts val="0"/>
              </a:spcBef>
            </a:pPr>
            <a:r>
              <a:rPr lang="en-US" sz="1800" dirty="0" smtClean="0">
                <a:latin typeface="+mn-lt"/>
              </a:rPr>
              <a:t>Dash lines </a:t>
            </a:r>
          </a:p>
          <a:p>
            <a:pPr lvl="1">
              <a:spcBef>
                <a:spcPts val="0"/>
              </a:spcBef>
            </a:pPr>
            <a:r>
              <a:rPr lang="en-US" sz="1600" dirty="0" smtClean="0">
                <a:latin typeface="+mn-lt"/>
              </a:rPr>
              <a:t>802.15.4g performance</a:t>
            </a:r>
            <a:endParaRPr lang="en-US" sz="1600" dirty="0">
              <a:latin typeface="+mn-lt"/>
            </a:endParaRPr>
          </a:p>
          <a:p>
            <a:pPr>
              <a:spcBef>
                <a:spcPts val="0"/>
              </a:spcBef>
            </a:pPr>
            <a:endParaRPr lang="en-US" sz="18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cxnSp>
        <p:nvCxnSpPr>
          <p:cNvPr id="11" name="Straight Arrow Connector 10"/>
          <p:cNvCxnSpPr/>
          <p:nvPr/>
        </p:nvCxnSpPr>
        <p:spPr>
          <a:xfrm flipH="1">
            <a:off x="5560876" y="4908654"/>
            <a:ext cx="466293" cy="20827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936662" y="4593704"/>
            <a:ext cx="1620180" cy="523220"/>
          </a:xfrm>
          <a:prstGeom prst="rect">
            <a:avLst/>
          </a:prstGeom>
          <a:noFill/>
        </p:spPr>
        <p:txBody>
          <a:bodyPr wrap="square" rtlCol="0">
            <a:spAutoFit/>
          </a:bodyPr>
          <a:lstStyle/>
          <a:p>
            <a:r>
              <a:rPr lang="en-US" sz="1400" b="1" dirty="0" smtClean="0">
                <a:solidFill>
                  <a:schemeClr val="tx1"/>
                </a:solidFill>
              </a:rPr>
              <a:t>802.11ah </a:t>
            </a:r>
            <a:r>
              <a:rPr lang="en-US" sz="1400" b="1" dirty="0" err="1" smtClean="0">
                <a:solidFill>
                  <a:schemeClr val="tx1"/>
                </a:solidFill>
              </a:rPr>
              <a:t>backoff</a:t>
            </a:r>
            <a:r>
              <a:rPr lang="en-US" sz="1400" b="1" dirty="0" smtClean="0">
                <a:solidFill>
                  <a:schemeClr val="tx1"/>
                </a:solidFill>
              </a:rPr>
              <a:t> contention window</a:t>
            </a:r>
            <a:endParaRPr lang="en-US" sz="1400" b="1" dirty="0">
              <a:solidFill>
                <a:schemeClr val="tx1"/>
              </a:solidFill>
            </a:endParaRPr>
          </a:p>
        </p:txBody>
      </p:sp>
      <p:sp>
        <p:nvSpPr>
          <p:cNvPr id="14" name="Oval 13"/>
          <p:cNvSpPr/>
          <p:nvPr/>
        </p:nvSpPr>
        <p:spPr>
          <a:xfrm>
            <a:off x="1046662" y="2504492"/>
            <a:ext cx="7358530" cy="393385"/>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7721116" y="2398881"/>
            <a:ext cx="72008" cy="288032"/>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30299" y="1922450"/>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23" name="Right Brace 22"/>
          <p:cNvSpPr/>
          <p:nvPr/>
        </p:nvSpPr>
        <p:spPr>
          <a:xfrm>
            <a:off x="8117160" y="3773037"/>
            <a:ext cx="390241" cy="316611"/>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297180" y="3657600"/>
            <a:ext cx="1469349"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17"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368746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802.11ah Contention Window</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79</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802.11ah </a:t>
            </a:r>
            <a:r>
              <a:rPr lang="en-US" sz="2000" dirty="0" err="1" smtClean="0"/>
              <a:t>backoff</a:t>
            </a:r>
            <a:r>
              <a:rPr lang="en-US" sz="2000" dirty="0" smtClean="0"/>
              <a:t> contention window has little</a:t>
            </a:r>
            <a:r>
              <a:rPr lang="en-US" sz="1800" dirty="0" smtClean="0"/>
              <a:t> </a:t>
            </a:r>
            <a:r>
              <a:rPr lang="en-US" sz="2000" dirty="0" smtClean="0"/>
              <a:t>impact </a:t>
            </a:r>
            <a:r>
              <a:rPr lang="en-US" sz="2000" dirty="0"/>
              <a:t>on 802.11ah packet delivery </a:t>
            </a:r>
            <a:r>
              <a:rPr lang="en-US" sz="2000" dirty="0" smtClean="0"/>
              <a:t>rate</a:t>
            </a:r>
          </a:p>
          <a:p>
            <a:pPr lvl="1"/>
            <a:r>
              <a:rPr lang="en-US" sz="1800" dirty="0" smtClean="0"/>
              <a:t>For all cases, 802.11ah </a:t>
            </a:r>
            <a:r>
              <a:rPr lang="en-US" sz="1800" dirty="0"/>
              <a:t>network delivers near 100% of the </a:t>
            </a:r>
            <a:r>
              <a:rPr lang="en-US" sz="1800" dirty="0" smtClean="0"/>
              <a:t>packet</a:t>
            </a:r>
          </a:p>
          <a:p>
            <a:pPr lvl="1">
              <a:buFont typeface="+mj-lt"/>
              <a:buAutoNum type="arabicParenR"/>
            </a:pPr>
            <a:endParaRPr lang="en-US" sz="1800" dirty="0" smtClean="0"/>
          </a:p>
          <a:p>
            <a:pPr marL="457200" indent="-457200">
              <a:buFont typeface="+mj-lt"/>
              <a:buAutoNum type="arabicParenR"/>
            </a:pPr>
            <a:r>
              <a:rPr lang="en-US" sz="2000" dirty="0" smtClean="0"/>
              <a:t>802.11ah </a:t>
            </a:r>
            <a:r>
              <a:rPr lang="en-US" sz="2000" dirty="0" err="1" smtClean="0"/>
              <a:t>backoff</a:t>
            </a:r>
            <a:r>
              <a:rPr lang="en-US" sz="2000" dirty="0"/>
              <a:t> contention window </a:t>
            </a:r>
            <a:r>
              <a:rPr lang="en-US" sz="2000" dirty="0" smtClean="0"/>
              <a:t>also has little impact on 802.15.4g packet </a:t>
            </a:r>
            <a:r>
              <a:rPr lang="en-US" sz="2000" dirty="0"/>
              <a:t>delivery </a:t>
            </a:r>
            <a:r>
              <a:rPr lang="en-US" sz="2000" dirty="0" smtClean="0"/>
              <a:t>rate</a:t>
            </a:r>
          </a:p>
          <a:p>
            <a:pPr marL="487693" lvl="1" indent="0">
              <a:buNone/>
            </a:pPr>
            <a:endParaRPr lang="en-US" dirty="0" smtClean="0"/>
          </a:p>
          <a:p>
            <a:pPr marL="457200" indent="-457200">
              <a:buFont typeface="+mj-lt"/>
              <a:buAutoNum type="arabicParenR"/>
            </a:pPr>
            <a:r>
              <a:rPr lang="en-US" sz="2000" dirty="0" smtClean="0"/>
              <a:t>From perspective of packet delivery rate, 802.11ah node does not need to adjust its </a:t>
            </a:r>
            <a:r>
              <a:rPr lang="en-US" sz="2000" dirty="0" err="1" smtClean="0"/>
              <a:t>backoff</a:t>
            </a:r>
            <a:r>
              <a:rPr lang="en-US" sz="2000" dirty="0"/>
              <a:t> contention </a:t>
            </a:r>
            <a:r>
              <a:rPr lang="en-US" sz="2000" dirty="0" smtClean="0"/>
              <a:t>window, it should follow standard contention window configuration procedure</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1718512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32" y="1065312"/>
            <a:ext cx="8051860" cy="5160658"/>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marL="0" indent="0">
              <a:spcBef>
                <a:spcPts val="0"/>
              </a:spcBef>
              <a:buNone/>
            </a:pPr>
            <a:endParaRPr lang="en-US"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
        <p:nvSpPr>
          <p:cNvPr id="9" name="Oval 8"/>
          <p:cNvSpPr/>
          <p:nvPr/>
        </p:nvSpPr>
        <p:spPr>
          <a:xfrm>
            <a:off x="1405331" y="1322795"/>
            <a:ext cx="6481165" cy="28880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886497" y="144702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147209" y="1173324"/>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790214" y="1897687"/>
            <a:ext cx="410768" cy="2995973"/>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8082690" y="3115117"/>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sp>
        <p:nvSpPr>
          <p:cNvPr id="3" name="Left Brace 2"/>
          <p:cNvSpPr/>
          <p:nvPr/>
        </p:nvSpPr>
        <p:spPr bwMode="auto">
          <a:xfrm>
            <a:off x="1189308" y="4327340"/>
            <a:ext cx="180020" cy="56632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53400" y="4161067"/>
            <a:ext cx="1343552" cy="738664"/>
          </a:xfrm>
          <a:prstGeom prst="rect">
            <a:avLst/>
          </a:prstGeom>
          <a:noFill/>
        </p:spPr>
        <p:txBody>
          <a:bodyPr wrap="square" rtlCol="0">
            <a:spAutoFit/>
          </a:bodyPr>
          <a:lstStyle/>
          <a:p>
            <a:pPr algn="ctr"/>
            <a:r>
              <a:rPr lang="en-US" sz="1400" b="1" dirty="0" smtClean="0">
                <a:solidFill>
                  <a:srgbClr val="C00000"/>
                </a:solidFill>
              </a:rPr>
              <a:t>What is contributor to improvement?</a:t>
            </a:r>
            <a:endParaRPr lang="en-US" sz="1400" b="1" dirty="0">
              <a:solidFill>
                <a:srgbClr val="C00000"/>
              </a:solidFill>
            </a:endParaRPr>
          </a:p>
        </p:txBody>
      </p:sp>
      <p:sp>
        <p:nvSpPr>
          <p:cNvPr id="15" name="Rectangle 2"/>
          <p:cNvSpPr txBox="1">
            <a:spLocks noChangeArrowheads="1"/>
          </p:cNvSpPr>
          <p:nvPr/>
        </p:nvSpPr>
        <p:spPr bwMode="auto">
          <a:xfrm>
            <a:off x="883920" y="1371600"/>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endParaRPr lang="en-US" sz="800" kern="0" dirty="0" smtClean="0">
              <a:latin typeface="+mn-lt"/>
            </a:endParaRPr>
          </a:p>
          <a:p>
            <a:pPr>
              <a:spcBef>
                <a:spcPts val="0"/>
              </a:spcBef>
            </a:pPr>
            <a:r>
              <a:rPr lang="en-US" sz="1600" kern="0" dirty="0" smtClean="0">
                <a:latin typeface="+mn-lt"/>
              </a:rPr>
              <a:t>Solid lines for 802.11ah with 50 nodes</a:t>
            </a:r>
          </a:p>
          <a:p>
            <a:pPr>
              <a:spcBef>
                <a:spcPts val="0"/>
              </a:spcBef>
            </a:pPr>
            <a:r>
              <a:rPr lang="en-US" sz="1600" kern="0" dirty="0" smtClean="0">
                <a:latin typeface="+mn-lt"/>
              </a:rPr>
              <a:t>Dash lines for 802.15.4g with 50 nodes</a:t>
            </a:r>
          </a:p>
          <a:p>
            <a:pPr>
              <a:spcBef>
                <a:spcPts val="0"/>
              </a:spcBef>
            </a:pPr>
            <a:r>
              <a:rPr lang="en-US" sz="1600" kern="0" dirty="0"/>
              <a:t>Solid </a:t>
            </a:r>
            <a:r>
              <a:rPr lang="en-US" sz="1600" kern="0" dirty="0" smtClean="0"/>
              <a:t>diamond lines </a:t>
            </a:r>
            <a:r>
              <a:rPr lang="en-US" sz="1600" kern="0" dirty="0"/>
              <a:t>for 802.11ah with </a:t>
            </a:r>
            <a:r>
              <a:rPr lang="en-US" sz="1600" kern="0" dirty="0" smtClean="0"/>
              <a:t>100 </a:t>
            </a:r>
            <a:r>
              <a:rPr lang="en-US" sz="1600" kern="0" dirty="0"/>
              <a:t>nodes</a:t>
            </a:r>
          </a:p>
          <a:p>
            <a:pPr>
              <a:spcBef>
                <a:spcPts val="0"/>
              </a:spcBef>
            </a:pPr>
            <a:r>
              <a:rPr lang="en-US" sz="1600" kern="0" dirty="0"/>
              <a:t>Dash </a:t>
            </a:r>
            <a:r>
              <a:rPr lang="en-US" sz="1600" kern="0" dirty="0" smtClean="0"/>
              <a:t>diamond lines </a:t>
            </a:r>
            <a:r>
              <a:rPr lang="en-US" sz="1600" kern="0" dirty="0"/>
              <a:t>for 802.15.4g with </a:t>
            </a:r>
            <a:r>
              <a:rPr lang="en-US" sz="1600" kern="0" dirty="0" smtClean="0"/>
              <a:t>100 </a:t>
            </a:r>
            <a:r>
              <a:rPr lang="en-US" sz="1600" kern="0" dirty="0"/>
              <a:t>nodes</a:t>
            </a:r>
          </a:p>
          <a:p>
            <a:pPr>
              <a:spcBef>
                <a:spcPts val="0"/>
              </a:spcBef>
            </a:pPr>
            <a:endParaRPr lang="en-US" sz="1600" kern="0" dirty="0" smtClean="0">
              <a:latin typeface="+mn-lt"/>
            </a:endParaRPr>
          </a:p>
        </p:txBody>
      </p:sp>
    </p:spTree>
    <p:extLst>
      <p:ext uri="{BB962C8B-B14F-4D97-AF65-F5344CB8AC3E}">
        <p14:creationId xmlns:p14="http://schemas.microsoft.com/office/powerpoint/2010/main" val="2323554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802.11ah Contention Window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1800" dirty="0"/>
              <a:t>Solid lines</a:t>
            </a:r>
          </a:p>
          <a:p>
            <a:pPr lvl="1">
              <a:spcBef>
                <a:spcPts val="0"/>
              </a:spcBef>
            </a:pPr>
            <a:r>
              <a:rPr lang="en-US" sz="1600" dirty="0"/>
              <a:t>802.11ah performance</a:t>
            </a:r>
          </a:p>
          <a:p>
            <a:pPr>
              <a:spcBef>
                <a:spcPts val="0"/>
              </a:spcBef>
            </a:pPr>
            <a:r>
              <a:rPr lang="en-US" sz="1800" dirty="0"/>
              <a:t>Dash lines </a:t>
            </a:r>
          </a:p>
          <a:p>
            <a:pPr lvl="1">
              <a:spcBef>
                <a:spcPts val="0"/>
              </a:spcBef>
            </a:pPr>
            <a:r>
              <a:rPr lang="en-US" sz="1600" dirty="0"/>
              <a:t>802.15.4g performance</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 y="2601340"/>
            <a:ext cx="9022080" cy="4139819"/>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2921987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19" y="731523"/>
            <a:ext cx="8380307" cy="765838"/>
          </a:xfrm>
        </p:spPr>
        <p:txBody>
          <a:bodyPr/>
          <a:lstStyle/>
          <a:p>
            <a:r>
              <a:rPr lang="en-US" sz="2200" dirty="0" smtClean="0"/>
              <a:t>Observations from Packet Latency w.r.t 802.11ah Contention Window</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81</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802.11ah </a:t>
            </a:r>
            <a:r>
              <a:rPr lang="en-US" sz="2000" dirty="0" err="1" smtClean="0"/>
              <a:t>backoff</a:t>
            </a:r>
            <a:r>
              <a:rPr lang="en-US" sz="2000" dirty="0"/>
              <a:t> </a:t>
            </a:r>
            <a:r>
              <a:rPr lang="en-US" sz="2000" dirty="0" smtClean="0"/>
              <a:t>contention </a:t>
            </a:r>
            <a:r>
              <a:rPr lang="en-US" sz="2000" dirty="0"/>
              <a:t>window</a:t>
            </a:r>
            <a:r>
              <a:rPr lang="en-US" sz="2000" dirty="0" smtClean="0"/>
              <a:t> has no impact on 802.15.4g </a:t>
            </a:r>
            <a:r>
              <a:rPr lang="en-US" sz="2000" dirty="0"/>
              <a:t>packet </a:t>
            </a:r>
            <a:r>
              <a:rPr lang="en-US" sz="2000" dirty="0" smtClean="0"/>
              <a:t>latency</a:t>
            </a:r>
          </a:p>
          <a:p>
            <a:pPr lvl="1"/>
            <a:endParaRPr lang="en-US" sz="800" dirty="0" smtClean="0"/>
          </a:p>
          <a:p>
            <a:pPr marL="457200" indent="-457200">
              <a:buFont typeface="+mj-lt"/>
              <a:buAutoNum type="arabicParenR"/>
            </a:pPr>
            <a:r>
              <a:rPr lang="en-US" sz="2000" dirty="0" smtClean="0"/>
              <a:t>802.11ah </a:t>
            </a:r>
            <a:r>
              <a:rPr lang="en-US" sz="2000" dirty="0" err="1" smtClean="0"/>
              <a:t>backoff</a:t>
            </a:r>
            <a:r>
              <a:rPr lang="en-US" sz="2000" dirty="0" smtClean="0"/>
              <a:t> contention window has impact </a:t>
            </a:r>
            <a:r>
              <a:rPr lang="en-US" sz="2000" dirty="0"/>
              <a:t>on 802.11ah </a:t>
            </a:r>
            <a:r>
              <a:rPr lang="en-US" sz="2000" dirty="0" smtClean="0"/>
              <a:t>packet latency</a:t>
            </a:r>
          </a:p>
          <a:p>
            <a:pPr lvl="1"/>
            <a:r>
              <a:rPr lang="en-US" sz="1600" dirty="0" smtClean="0"/>
              <a:t>802.11ah packet latency is proportional to 802.11ah contention window size</a:t>
            </a:r>
          </a:p>
          <a:p>
            <a:pPr lvl="1"/>
            <a:endParaRPr lang="en-US" sz="800" dirty="0" smtClean="0"/>
          </a:p>
          <a:p>
            <a:pPr marL="457200" indent="-457200">
              <a:buFont typeface="+mj-lt"/>
              <a:buAutoNum type="arabicParenR"/>
            </a:pPr>
            <a:r>
              <a:rPr lang="en-US" sz="2000" dirty="0" smtClean="0"/>
              <a:t>From perspective of packet latency, 802.11ah should send packet with smaller </a:t>
            </a:r>
            <a:r>
              <a:rPr lang="en-US" sz="2000" dirty="0" err="1" smtClean="0"/>
              <a:t>backoff</a:t>
            </a:r>
            <a:r>
              <a:rPr lang="en-US" sz="2000" dirty="0" smtClean="0"/>
              <a:t> contention window size</a:t>
            </a: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6302705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802.15.4g </a:t>
            </a:r>
            <a:r>
              <a:rPr lang="en-US" sz="2400" dirty="0" err="1" smtClean="0">
                <a:latin typeface="+mj-lt"/>
              </a:rPr>
              <a:t>Backoff</a:t>
            </a:r>
            <a:r>
              <a:rPr lang="en-US" sz="2400" dirty="0" smtClean="0">
                <a:latin typeface="+mj-lt"/>
              </a:rPr>
              <a:t> Parameter Impact on Packet Delivery Rate</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a:t>
            </a:r>
            <a:r>
              <a:rPr lang="en-US" sz="1600" dirty="0" smtClean="0"/>
              <a:t>performance</a:t>
            </a:r>
          </a:p>
          <a:p>
            <a:pPr>
              <a:spcBef>
                <a:spcPts val="0"/>
              </a:spcBef>
            </a:pPr>
            <a:r>
              <a:rPr lang="en-US" sz="1800" dirty="0" smtClean="0"/>
              <a:t>802.15.4g </a:t>
            </a:r>
            <a:r>
              <a:rPr lang="en-US" sz="1800" dirty="0" err="1" smtClean="0"/>
              <a:t>macMinBE</a:t>
            </a:r>
            <a:r>
              <a:rPr lang="en-US" sz="1800" dirty="0" smtClean="0"/>
              <a:t> = 3</a:t>
            </a:r>
            <a:endParaRPr lang="en-US" sz="1800" dirty="0"/>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a:spcBef>
                <a:spcPts val="0"/>
              </a:spcBef>
            </a:pPr>
            <a:endParaRPr lang="en-US" dirty="0" smtClean="0">
              <a:latin typeface="+mn-lt"/>
            </a:endParaRPr>
          </a:p>
          <a:p>
            <a:pPr>
              <a:spcBef>
                <a:spcPts val="0"/>
              </a:spcBef>
            </a:pPr>
            <a:endParaRPr lang="en-US" sz="12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73" y="2753084"/>
            <a:ext cx="8765232" cy="4003702"/>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4117972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000" dirty="0" smtClean="0"/>
              <a:t>Observations from Packet Delivery Rate w.r.t 802.15.4g </a:t>
            </a:r>
            <a:r>
              <a:rPr lang="en-US" sz="2000" dirty="0" err="1" smtClean="0"/>
              <a:t>Backoff</a:t>
            </a:r>
            <a:r>
              <a:rPr lang="en-US" sz="2000" dirty="0" smtClean="0"/>
              <a:t> Parameter</a:t>
            </a:r>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83</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686530"/>
            <a:ext cx="8288868" cy="501906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no impact on 802.11ah packet delivery rate</a:t>
            </a:r>
          </a:p>
          <a:p>
            <a:pPr lvl="1"/>
            <a:r>
              <a:rPr lang="en-US" sz="1800" dirty="0" smtClean="0"/>
              <a:t>For all cases, 802.11ah network delivers near 100% of the packet</a:t>
            </a:r>
          </a:p>
          <a:p>
            <a:pPr lvl="1">
              <a:buFont typeface="+mj-lt"/>
              <a:buAutoNum type="arabicParenR"/>
            </a:pPr>
            <a:endParaRPr lang="en-US" sz="1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little impact on 802.15.4g packet </a:t>
            </a:r>
            <a:r>
              <a:rPr lang="en-US" sz="2000" dirty="0"/>
              <a:t>delivery </a:t>
            </a:r>
            <a:r>
              <a:rPr lang="en-US" sz="2000" dirty="0" smtClean="0"/>
              <a:t>rate</a:t>
            </a:r>
          </a:p>
          <a:p>
            <a:pPr marL="944893" lvl="1" indent="-457200">
              <a:buFont typeface="+mj-lt"/>
              <a:buAutoNum type="arabicParenR"/>
            </a:pPr>
            <a:endParaRPr lang="en-US" dirty="0" smtClean="0"/>
          </a:p>
          <a:p>
            <a:pPr marL="457200" indent="-457200">
              <a:buFont typeface="+mj-lt"/>
              <a:buAutoNum type="arabicParenR"/>
            </a:pPr>
            <a:r>
              <a:rPr lang="en-US" sz="2000" dirty="0" smtClean="0"/>
              <a:t>From perspective of packet delivery rate, 802.15.4g node should send data with larger </a:t>
            </a:r>
            <a:r>
              <a:rPr lang="en-US" sz="2000" dirty="0" err="1" smtClean="0"/>
              <a:t>backoff</a:t>
            </a:r>
            <a:r>
              <a:rPr lang="en-US" sz="2000" dirty="0" smtClean="0"/>
              <a:t> parameters</a:t>
            </a: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0543542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84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t>802.15.4g </a:t>
            </a:r>
            <a:r>
              <a:rPr lang="en-US" sz="2400" dirty="0" err="1" smtClean="0"/>
              <a:t>Backoff</a:t>
            </a:r>
            <a:r>
              <a:rPr lang="en-US" sz="2400" dirty="0" smtClean="0"/>
              <a:t> Parameter Impact on</a:t>
            </a:r>
            <a:r>
              <a:rPr lang="en-US" sz="2400" dirty="0" smtClean="0">
                <a:latin typeface="+mj-lt"/>
              </a:rPr>
              <a:t> Packet Latency</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lvl="0">
              <a:spcBef>
                <a:spcPts val="0"/>
              </a:spcBef>
            </a:pPr>
            <a:r>
              <a:rPr lang="en-US" sz="1800" dirty="0"/>
              <a:t>Solid lines</a:t>
            </a:r>
          </a:p>
          <a:p>
            <a:pPr lvl="1">
              <a:spcBef>
                <a:spcPts val="0"/>
              </a:spcBef>
            </a:pPr>
            <a:r>
              <a:rPr lang="en-US" sz="1600" dirty="0"/>
              <a:t>802.11ah performance</a:t>
            </a:r>
          </a:p>
          <a:p>
            <a:pPr lvl="0">
              <a:spcBef>
                <a:spcPts val="0"/>
              </a:spcBef>
            </a:pPr>
            <a:r>
              <a:rPr lang="en-US" sz="1800" dirty="0"/>
              <a:t>Dash lines </a:t>
            </a:r>
          </a:p>
          <a:p>
            <a:pPr lvl="1">
              <a:spcBef>
                <a:spcPts val="0"/>
              </a:spcBef>
            </a:pPr>
            <a:r>
              <a:rPr lang="en-US" sz="1600" dirty="0"/>
              <a:t>802.15.4g performance</a:t>
            </a:r>
          </a:p>
          <a:p>
            <a:pPr>
              <a:spcBef>
                <a:spcPts val="0"/>
              </a:spcBef>
            </a:pPr>
            <a:r>
              <a:rPr lang="en-US" sz="1800" dirty="0"/>
              <a:t>802.15.4g </a:t>
            </a:r>
            <a:r>
              <a:rPr lang="en-US" sz="1800" dirty="0" err="1"/>
              <a:t>macMinBE</a:t>
            </a:r>
            <a:r>
              <a:rPr lang="en-US" sz="1800" dirty="0"/>
              <a:t> = 3</a:t>
            </a:r>
          </a:p>
          <a:p>
            <a:pPr>
              <a:spcBef>
                <a:spcPts val="0"/>
              </a:spcBef>
            </a:pPr>
            <a:endParaRPr lang="en-US" sz="2000" dirty="0"/>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marL="0" indent="0">
              <a:spcBef>
                <a:spcPts val="0"/>
              </a:spcBef>
              <a:buNone/>
            </a:pPr>
            <a:endParaRPr lang="en-US" sz="2000"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20" y="2685492"/>
            <a:ext cx="9010227" cy="4153152"/>
          </a:xfrm>
          <a:prstGeom prst="rect">
            <a:avLst/>
          </a:prstGeom>
        </p:spPr>
      </p:pic>
      <p:sp>
        <p:nvSpPr>
          <p:cNvPr id="9"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216400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200" dirty="0" smtClean="0"/>
              <a:t>Observations from Packet Latency w.r.t 802.15.4g </a:t>
            </a:r>
            <a:r>
              <a:rPr lang="en-US" sz="2200" dirty="0" err="1" smtClean="0"/>
              <a:t>Backoff</a:t>
            </a:r>
            <a:r>
              <a:rPr lang="en-US" sz="2200" dirty="0" smtClean="0"/>
              <a:t> Parameter</a:t>
            </a:r>
            <a:endParaRPr lang="en-US" sz="22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85</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181599"/>
          </a:xfrm>
        </p:spPr>
        <p:txBody>
          <a:bodyPr/>
          <a:lstStyle/>
          <a:p>
            <a:pPr marL="457200" indent="-457200">
              <a:buFont typeface="+mj-lt"/>
              <a:buAutoNum type="arabicParenR"/>
            </a:pPr>
            <a:r>
              <a:rPr lang="en-US" sz="2000" dirty="0" smtClean="0"/>
              <a:t>802.15.4g </a:t>
            </a:r>
            <a:r>
              <a:rPr lang="en-US" sz="2000" dirty="0" err="1" smtClean="0"/>
              <a:t>backoff</a:t>
            </a:r>
            <a:r>
              <a:rPr lang="en-US" sz="2000" dirty="0" smtClean="0"/>
              <a:t> parameters have impact on 802.15.4g </a:t>
            </a:r>
            <a:r>
              <a:rPr lang="en-US" sz="2000" dirty="0"/>
              <a:t>packet </a:t>
            </a:r>
            <a:r>
              <a:rPr lang="en-US" sz="2000" dirty="0" smtClean="0"/>
              <a:t>latency</a:t>
            </a:r>
          </a:p>
          <a:p>
            <a:pPr lvl="1"/>
            <a:r>
              <a:rPr lang="en-US" sz="1800" dirty="0" smtClean="0"/>
              <a:t>Smaller </a:t>
            </a:r>
            <a:r>
              <a:rPr lang="en-US" sz="1800" dirty="0" err="1" smtClean="0"/>
              <a:t>backoff</a:t>
            </a:r>
            <a:r>
              <a:rPr lang="en-US" sz="1800" dirty="0" smtClean="0"/>
              <a:t> parameters decrease 802.15.4g packet latency</a:t>
            </a:r>
          </a:p>
          <a:p>
            <a:pPr lvl="1"/>
            <a:r>
              <a:rPr lang="en-US" sz="1800" dirty="0" smtClean="0"/>
              <a:t>Larger </a:t>
            </a:r>
            <a:r>
              <a:rPr lang="en-US" sz="1800" dirty="0" err="1"/>
              <a:t>backoff</a:t>
            </a:r>
            <a:r>
              <a:rPr lang="en-US" sz="1800" dirty="0"/>
              <a:t> parameters </a:t>
            </a:r>
            <a:r>
              <a:rPr lang="en-US" sz="1800" dirty="0" smtClean="0"/>
              <a:t>increase </a:t>
            </a:r>
            <a:r>
              <a:rPr lang="en-US" sz="1800" dirty="0"/>
              <a:t>802.15.4g packet latency</a:t>
            </a:r>
            <a:endParaRPr lang="en-US" sz="1800" dirty="0" smtClean="0"/>
          </a:p>
          <a:p>
            <a:pPr lvl="1"/>
            <a:endParaRPr lang="en-US" sz="800" dirty="0" smtClean="0"/>
          </a:p>
          <a:p>
            <a:pPr marL="457200" indent="-457200">
              <a:buFont typeface="+mj-lt"/>
              <a:buAutoNum type="arabicParenR"/>
            </a:pPr>
            <a:r>
              <a:rPr lang="en-US" sz="2000" dirty="0" smtClean="0"/>
              <a:t>802.15.4g </a:t>
            </a:r>
            <a:r>
              <a:rPr lang="en-US" sz="2000" dirty="0" err="1" smtClean="0"/>
              <a:t>backoff</a:t>
            </a:r>
            <a:r>
              <a:rPr lang="en-US" sz="2000" dirty="0" smtClean="0"/>
              <a:t> parameters have impact </a:t>
            </a:r>
            <a:r>
              <a:rPr lang="en-US" sz="2000" dirty="0"/>
              <a:t>on 802.11ah </a:t>
            </a:r>
            <a:r>
              <a:rPr lang="en-US" sz="2000" dirty="0" smtClean="0"/>
              <a:t>packet latency</a:t>
            </a:r>
          </a:p>
          <a:p>
            <a:pPr lvl="1"/>
            <a:r>
              <a:rPr lang="en-US" sz="1800" dirty="0"/>
              <a:t>Smaller </a:t>
            </a:r>
            <a:r>
              <a:rPr lang="en-US" sz="1800" dirty="0" err="1"/>
              <a:t>backoff</a:t>
            </a:r>
            <a:r>
              <a:rPr lang="en-US" sz="1800" dirty="0"/>
              <a:t> parameters </a:t>
            </a:r>
            <a:r>
              <a:rPr lang="en-US" sz="1800" dirty="0" smtClean="0"/>
              <a:t>increase 802.11ah </a:t>
            </a:r>
            <a:r>
              <a:rPr lang="en-US" sz="1800" dirty="0"/>
              <a:t>packet latency</a:t>
            </a:r>
          </a:p>
          <a:p>
            <a:pPr lvl="1"/>
            <a:r>
              <a:rPr lang="en-US" sz="1800" dirty="0"/>
              <a:t>Larger </a:t>
            </a:r>
            <a:r>
              <a:rPr lang="en-US" sz="1800" dirty="0" err="1"/>
              <a:t>backoff</a:t>
            </a:r>
            <a:r>
              <a:rPr lang="en-US" sz="1800" dirty="0"/>
              <a:t> parameters </a:t>
            </a:r>
            <a:r>
              <a:rPr lang="en-US" sz="1800" dirty="0" smtClean="0"/>
              <a:t>decrease 802.11ah </a:t>
            </a:r>
            <a:r>
              <a:rPr lang="en-US" sz="1800" dirty="0"/>
              <a:t>packet latency</a:t>
            </a:r>
          </a:p>
          <a:p>
            <a:pPr lvl="1"/>
            <a:endParaRPr lang="en-US" sz="800" dirty="0" smtClean="0"/>
          </a:p>
          <a:p>
            <a:pPr marL="457200" indent="-457200">
              <a:buFont typeface="+mj-lt"/>
              <a:buAutoNum type="arabicParenR"/>
            </a:pPr>
            <a:r>
              <a:rPr lang="en-US" sz="2000" dirty="0" smtClean="0"/>
              <a:t>From perspective of 802.15.4g packet latency, 802.15.4g should send data with smaller </a:t>
            </a:r>
            <a:r>
              <a:rPr lang="en-US" sz="2000" dirty="0" err="1" smtClean="0"/>
              <a:t>backoff</a:t>
            </a:r>
            <a:r>
              <a:rPr lang="en-US" sz="2000" dirty="0" smtClean="0"/>
              <a:t> parameters</a:t>
            </a:r>
          </a:p>
          <a:p>
            <a:pPr marL="457200" indent="-457200">
              <a:buFont typeface="+mj-lt"/>
              <a:buAutoNum type="arabicParenR"/>
            </a:pPr>
            <a:endParaRPr lang="en-US" sz="2000" dirty="0"/>
          </a:p>
          <a:p>
            <a:pPr marL="457200" indent="-457200">
              <a:buFont typeface="+mj-lt"/>
              <a:buAutoNum type="arabicParenR"/>
            </a:pPr>
            <a:r>
              <a:rPr lang="en-US" sz="2000" dirty="0"/>
              <a:t>From perspective of </a:t>
            </a:r>
            <a:r>
              <a:rPr lang="en-US" sz="2000" dirty="0" smtClean="0"/>
              <a:t>802.11ah </a:t>
            </a:r>
            <a:r>
              <a:rPr lang="en-US" sz="2000" dirty="0"/>
              <a:t>packet latency, 802.15.4g should send data with </a:t>
            </a:r>
            <a:r>
              <a:rPr lang="en-US" sz="2000" dirty="0" smtClean="0"/>
              <a:t>larger </a:t>
            </a:r>
            <a:r>
              <a:rPr lang="en-US" sz="2000" dirty="0" err="1"/>
              <a:t>backoff</a:t>
            </a:r>
            <a:r>
              <a:rPr lang="en-US" sz="2000" dirty="0"/>
              <a:t> parameters</a:t>
            </a:r>
          </a:p>
          <a:p>
            <a:pPr marL="457200" indent="-457200">
              <a:buFont typeface="+mj-lt"/>
              <a:buAutoNum type="arabicParenR"/>
            </a:pPr>
            <a:endParaRPr lang="en-US" sz="1800" dirty="0" smtClean="0"/>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35166743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3"/>
            <a:ext cx="8288868" cy="765838"/>
          </a:xfrm>
        </p:spPr>
        <p:txBody>
          <a:bodyPr/>
          <a:lstStyle/>
          <a:p>
            <a:r>
              <a:rPr lang="en-US" sz="2400" dirty="0" smtClean="0"/>
              <a:t>Summary of Packet Size and </a:t>
            </a:r>
            <a:r>
              <a:rPr lang="en-US" sz="2400" dirty="0" err="1" smtClean="0"/>
              <a:t>Backoff</a:t>
            </a:r>
            <a:r>
              <a:rPr lang="en-US" sz="2400" dirty="0" smtClean="0"/>
              <a:t> Parameter Impact</a:t>
            </a:r>
            <a:endParaRPr lang="en-US" sz="24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86</a:t>
            </a:fld>
            <a:endParaRPr lang="en-GB" dirty="0"/>
          </a:p>
        </p:txBody>
      </p:sp>
      <p:sp>
        <p:nvSpPr>
          <p:cNvPr id="7" name="Rectangle 6"/>
          <p:cNvSpPr>
            <a:spLocks noGrp="1" noChangeArrowheads="1"/>
          </p:cNvSpPr>
          <p:nvPr/>
        </p:nvSpPr>
        <p:spPr bwMode="auto">
          <a:xfrm>
            <a:off x="731520" y="1497360"/>
            <a:ext cx="8290560" cy="522057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endParaRPr lang="en-US" sz="1800" dirty="0">
              <a:cs typeface="Calibri" panose="020F0502020204030204" pitchFamily="34" charset="0"/>
            </a:endParaRPr>
          </a:p>
        </p:txBody>
      </p:sp>
      <p:sp>
        <p:nvSpPr>
          <p:cNvPr id="8" name="Content Placeholder 2"/>
          <p:cNvSpPr>
            <a:spLocks noGrp="1"/>
          </p:cNvSpPr>
          <p:nvPr>
            <p:ph idx="1"/>
          </p:nvPr>
        </p:nvSpPr>
        <p:spPr>
          <a:xfrm>
            <a:off x="731520" y="1524000"/>
            <a:ext cx="8288868" cy="5383108"/>
          </a:xfrm>
        </p:spPr>
        <p:txBody>
          <a:bodyPr/>
          <a:lstStyle/>
          <a:p>
            <a:pPr marL="457200" indent="-457200">
              <a:buFont typeface="+mj-lt"/>
              <a:buAutoNum type="arabicParenR"/>
            </a:pPr>
            <a:r>
              <a:rPr lang="en-US" sz="1600" dirty="0" smtClean="0"/>
              <a:t>802.11ah packet size </a:t>
            </a:r>
          </a:p>
          <a:p>
            <a:pPr lvl="1"/>
            <a:r>
              <a:rPr lang="en-US" sz="1400" dirty="0" smtClean="0"/>
              <a:t>has little impact on 802.15.4g performance and 802.11ah packet delivery rate</a:t>
            </a:r>
          </a:p>
          <a:p>
            <a:pPr lvl="1"/>
            <a:r>
              <a:rPr lang="en-US" sz="1400" dirty="0" smtClean="0"/>
              <a:t>has major impact on 802.11ah packet latency</a:t>
            </a:r>
          </a:p>
          <a:p>
            <a:pPr lvl="1"/>
            <a:r>
              <a:rPr lang="en-US" sz="1400" dirty="0" smtClean="0">
                <a:solidFill>
                  <a:srgbClr val="0070C0"/>
                </a:solidFill>
              </a:rPr>
              <a:t>802.11ah node should send packet with medium packet size</a:t>
            </a:r>
          </a:p>
          <a:p>
            <a:pPr marL="457200" indent="-457200">
              <a:buFont typeface="+mj-lt"/>
              <a:buAutoNum type="arabicParenR"/>
            </a:pPr>
            <a:r>
              <a:rPr lang="en-US" sz="1600" dirty="0" smtClean="0">
                <a:solidFill>
                  <a:schemeClr val="tx1"/>
                </a:solidFill>
              </a:rPr>
              <a:t>802.15.4g packet size</a:t>
            </a:r>
          </a:p>
          <a:p>
            <a:pPr lvl="1"/>
            <a:r>
              <a:rPr lang="en-US" sz="1400" dirty="0" smtClean="0">
                <a:solidFill>
                  <a:schemeClr val="tx1"/>
                </a:solidFill>
              </a:rPr>
              <a:t>has little impact on 802.11ah packet delivery rate and 802.15.4g packet latency</a:t>
            </a:r>
          </a:p>
          <a:p>
            <a:pPr lvl="1"/>
            <a:r>
              <a:rPr lang="en-US" sz="1400" dirty="0">
                <a:solidFill>
                  <a:schemeClr val="tx1"/>
                </a:solidFill>
              </a:rPr>
              <a:t>h</a:t>
            </a:r>
            <a:r>
              <a:rPr lang="en-US" sz="1400" dirty="0" smtClean="0">
                <a:solidFill>
                  <a:schemeClr val="tx1"/>
                </a:solidFill>
              </a:rPr>
              <a:t>as impact on 802.11ah packet latency and 802.15.4g packet delivery rate</a:t>
            </a:r>
          </a:p>
          <a:p>
            <a:pPr lvl="1"/>
            <a:r>
              <a:rPr lang="en-US" sz="1400" dirty="0" smtClean="0">
                <a:solidFill>
                  <a:srgbClr val="0070C0"/>
                </a:solidFill>
              </a:rPr>
              <a:t>802.15.4g node should send packet with larger packet size</a:t>
            </a:r>
          </a:p>
          <a:p>
            <a:pPr marL="457200" indent="-457200">
              <a:buFont typeface="+mj-lt"/>
              <a:buAutoNum type="arabicParenR"/>
            </a:pPr>
            <a:r>
              <a:rPr lang="en-US" sz="1600" dirty="0" smtClean="0"/>
              <a:t>802.11ah </a:t>
            </a:r>
            <a:r>
              <a:rPr lang="en-US" sz="1600" dirty="0" err="1" smtClean="0"/>
              <a:t>backoff</a:t>
            </a:r>
            <a:r>
              <a:rPr lang="en-US" sz="1600" dirty="0" smtClean="0"/>
              <a:t> contention window </a:t>
            </a:r>
            <a:endParaRPr lang="en-US" sz="1600" dirty="0"/>
          </a:p>
          <a:p>
            <a:pPr lvl="1"/>
            <a:r>
              <a:rPr lang="en-US" sz="1400" dirty="0"/>
              <a:t>has little impact on 802.15.4g </a:t>
            </a:r>
            <a:r>
              <a:rPr lang="en-US" sz="1400" dirty="0" smtClean="0"/>
              <a:t>performance and 802.11ah packet delivery rate</a:t>
            </a:r>
            <a:endParaRPr lang="en-US" sz="1400" dirty="0"/>
          </a:p>
          <a:p>
            <a:pPr lvl="1"/>
            <a:r>
              <a:rPr lang="en-US" sz="1400" dirty="0" smtClean="0"/>
              <a:t>has </a:t>
            </a:r>
            <a:r>
              <a:rPr lang="en-US" sz="1400" dirty="0"/>
              <a:t>impact on 802.11ah packet </a:t>
            </a:r>
            <a:r>
              <a:rPr lang="en-US" sz="1400" dirty="0" smtClean="0"/>
              <a:t>latency</a:t>
            </a:r>
          </a:p>
          <a:p>
            <a:pPr lvl="1"/>
            <a:r>
              <a:rPr lang="en-US" sz="1400" dirty="0" smtClean="0">
                <a:solidFill>
                  <a:srgbClr val="0070C0"/>
                </a:solidFill>
              </a:rPr>
              <a:t>802.11ah node </a:t>
            </a:r>
            <a:r>
              <a:rPr lang="en-US" sz="1400" dirty="0">
                <a:solidFill>
                  <a:srgbClr val="0070C0"/>
                </a:solidFill>
              </a:rPr>
              <a:t>should </a:t>
            </a:r>
            <a:r>
              <a:rPr lang="en-US" sz="1400" dirty="0" smtClean="0">
                <a:solidFill>
                  <a:srgbClr val="0070C0"/>
                </a:solidFill>
              </a:rPr>
              <a:t>send packet with smaller </a:t>
            </a:r>
            <a:r>
              <a:rPr lang="en-US" sz="1400" dirty="0" err="1" smtClean="0">
                <a:solidFill>
                  <a:srgbClr val="0070C0"/>
                </a:solidFill>
              </a:rPr>
              <a:t>backoff</a:t>
            </a:r>
            <a:r>
              <a:rPr lang="en-US" sz="1400" dirty="0" smtClean="0">
                <a:solidFill>
                  <a:srgbClr val="0070C0"/>
                </a:solidFill>
              </a:rPr>
              <a:t> contention window size</a:t>
            </a:r>
            <a:endParaRPr lang="en-US" sz="1400" dirty="0">
              <a:solidFill>
                <a:srgbClr val="0070C0"/>
              </a:solidFill>
            </a:endParaRPr>
          </a:p>
          <a:p>
            <a:pPr marL="457200" indent="-457200">
              <a:buFont typeface="+mj-lt"/>
              <a:buAutoNum type="arabicParenR"/>
            </a:pPr>
            <a:r>
              <a:rPr lang="en-US" sz="1600" dirty="0" smtClean="0">
                <a:solidFill>
                  <a:schemeClr val="tx1"/>
                </a:solidFill>
              </a:rPr>
              <a:t>802.15.4g </a:t>
            </a:r>
            <a:r>
              <a:rPr lang="en-US" sz="1600" dirty="0" err="1" smtClean="0">
                <a:solidFill>
                  <a:schemeClr val="tx1"/>
                </a:solidFill>
              </a:rPr>
              <a:t>backoff</a:t>
            </a:r>
            <a:r>
              <a:rPr lang="en-US" sz="1600" dirty="0" smtClean="0">
                <a:solidFill>
                  <a:schemeClr val="tx1"/>
                </a:solidFill>
              </a:rPr>
              <a:t> parameters</a:t>
            </a:r>
            <a:endParaRPr lang="en-US" sz="1600" dirty="0">
              <a:solidFill>
                <a:schemeClr val="tx1"/>
              </a:solidFill>
            </a:endParaRPr>
          </a:p>
          <a:p>
            <a:pPr lvl="1"/>
            <a:r>
              <a:rPr lang="en-US" sz="1400" dirty="0" smtClean="0">
                <a:solidFill>
                  <a:schemeClr val="tx1"/>
                </a:solidFill>
              </a:rPr>
              <a:t>have </a:t>
            </a:r>
            <a:r>
              <a:rPr lang="en-US" sz="1400" dirty="0">
                <a:solidFill>
                  <a:schemeClr val="tx1"/>
                </a:solidFill>
              </a:rPr>
              <a:t>little impact on 802.11ah packet </a:t>
            </a:r>
            <a:r>
              <a:rPr lang="en-US" sz="1400" dirty="0" smtClean="0">
                <a:solidFill>
                  <a:schemeClr val="tx1"/>
                </a:solidFill>
              </a:rPr>
              <a:t>delivery rate</a:t>
            </a:r>
          </a:p>
          <a:p>
            <a:pPr lvl="1"/>
            <a:r>
              <a:rPr lang="en-US" sz="1400" dirty="0" smtClean="0">
                <a:solidFill>
                  <a:schemeClr val="tx1"/>
                </a:solidFill>
              </a:rPr>
              <a:t>have little impact on 802.15.4g packet delivery rate</a:t>
            </a:r>
            <a:endParaRPr lang="en-US" sz="1400" dirty="0">
              <a:solidFill>
                <a:schemeClr val="tx1"/>
              </a:solidFill>
            </a:endParaRPr>
          </a:p>
          <a:p>
            <a:pPr lvl="1"/>
            <a:r>
              <a:rPr lang="en-US" sz="1400" dirty="0" smtClean="0">
                <a:solidFill>
                  <a:srgbClr val="0070C0"/>
                </a:solidFill>
              </a:rPr>
              <a:t>has opposite </a:t>
            </a:r>
            <a:r>
              <a:rPr lang="en-US" sz="1400" dirty="0">
                <a:solidFill>
                  <a:srgbClr val="0070C0"/>
                </a:solidFill>
              </a:rPr>
              <a:t>impact on 802.11ah packet latency and 802.15.4g packet </a:t>
            </a:r>
            <a:r>
              <a:rPr lang="en-US" sz="1400" dirty="0" smtClean="0">
                <a:solidFill>
                  <a:srgbClr val="0070C0"/>
                </a:solidFill>
              </a:rPr>
              <a:t>latency</a:t>
            </a:r>
            <a:endParaRPr lang="en-US" sz="1400" dirty="0">
              <a:solidFill>
                <a:srgbClr val="0070C0"/>
              </a:solidFill>
            </a:endParaRPr>
          </a:p>
          <a:p>
            <a:pPr lvl="1"/>
            <a:r>
              <a:rPr lang="en-US" sz="1400" dirty="0">
                <a:solidFill>
                  <a:srgbClr val="0070C0"/>
                </a:solidFill>
              </a:rPr>
              <a:t>802.15.4g </a:t>
            </a:r>
            <a:r>
              <a:rPr lang="en-US" sz="1400" dirty="0" smtClean="0">
                <a:solidFill>
                  <a:srgbClr val="0070C0"/>
                </a:solidFill>
              </a:rPr>
              <a:t>node should </a:t>
            </a:r>
            <a:r>
              <a:rPr lang="en-US" sz="1400" dirty="0">
                <a:solidFill>
                  <a:srgbClr val="0070C0"/>
                </a:solidFill>
              </a:rPr>
              <a:t>send packet with larger </a:t>
            </a:r>
            <a:r>
              <a:rPr lang="en-US" sz="1400" dirty="0" err="1" smtClean="0">
                <a:solidFill>
                  <a:srgbClr val="0070C0"/>
                </a:solidFill>
              </a:rPr>
              <a:t>backoff</a:t>
            </a:r>
            <a:r>
              <a:rPr lang="en-US" sz="1400" dirty="0" smtClean="0">
                <a:solidFill>
                  <a:srgbClr val="0070C0"/>
                </a:solidFill>
              </a:rPr>
              <a:t> parameters if 802.11ah packet latency is critical and send packet with smaller </a:t>
            </a:r>
            <a:r>
              <a:rPr lang="en-US" sz="1400" dirty="0" err="1" smtClean="0">
                <a:solidFill>
                  <a:srgbClr val="0070C0"/>
                </a:solidFill>
              </a:rPr>
              <a:t>backoff</a:t>
            </a:r>
            <a:r>
              <a:rPr lang="en-US" sz="1400" dirty="0" smtClean="0">
                <a:solidFill>
                  <a:srgbClr val="0070C0"/>
                </a:solidFill>
              </a:rPr>
              <a:t> parameters if 802.15.4g packet latency is critical</a:t>
            </a:r>
            <a:endParaRPr lang="en-US" sz="1400" dirty="0">
              <a:solidFill>
                <a:srgbClr val="0070C0"/>
              </a:solidFill>
            </a:endParaRPr>
          </a:p>
          <a:p>
            <a:pPr lvl="1"/>
            <a:endParaRPr lang="en-US" sz="1600" dirty="0" smtClean="0">
              <a:solidFill>
                <a:srgbClr val="0070C0"/>
              </a:solidFill>
            </a:endParaRPr>
          </a:p>
        </p:txBody>
      </p:sp>
      <p:sp>
        <p:nvSpPr>
          <p:cNvPr id="9"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10"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Tree>
    <p:extLst>
      <p:ext uri="{BB962C8B-B14F-4D97-AF65-F5344CB8AC3E}">
        <p14:creationId xmlns:p14="http://schemas.microsoft.com/office/powerpoint/2010/main" val="43556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827386" y="1436986"/>
            <a:ext cx="8290560" cy="57149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2000" kern="0" dirty="0" smtClean="0">
              <a:latin typeface="+mn-lt"/>
            </a:endParaRPr>
          </a:p>
          <a:p>
            <a:pPr>
              <a:spcBef>
                <a:spcPts val="0"/>
              </a:spcBef>
            </a:pPr>
            <a:endParaRPr lang="en-US" sz="1800" kern="0" dirty="0" smtClean="0">
              <a:latin typeface="+mn-lt"/>
            </a:endParaRPr>
          </a:p>
          <a:p>
            <a:pPr>
              <a:spcBef>
                <a:spcPts val="0"/>
              </a:spcBef>
            </a:pPr>
            <a:endParaRPr lang="en-US" kern="0" dirty="0" smtClean="0">
              <a:latin typeface="+mn-lt"/>
            </a:endParaRPr>
          </a:p>
          <a:p>
            <a:pPr marL="0" indent="0">
              <a:spcBef>
                <a:spcPts val="0"/>
              </a:spcBef>
              <a:buFont typeface="Arial" panose="020B0604020202020204" pitchFamily="34" charset="0"/>
              <a:buNone/>
            </a:pPr>
            <a:endParaRPr lang="en-US" sz="1200" kern="0" dirty="0" smtClean="0">
              <a:latin typeface="+mn-lt"/>
            </a:endParaRPr>
          </a:p>
          <a:p>
            <a:pPr>
              <a:spcBef>
                <a:spcPts val="0"/>
              </a:spcBef>
            </a:pPr>
            <a:endParaRPr lang="en-US" sz="1600" kern="0" dirty="0" smtClean="0">
              <a:latin typeface="+mn-lt"/>
            </a:endParaRPr>
          </a:p>
          <a:p>
            <a:pPr>
              <a:spcBef>
                <a:spcPts val="0"/>
              </a:spcBef>
            </a:pPr>
            <a:r>
              <a:rPr lang="en-US" sz="1800" kern="0" dirty="0" smtClean="0">
                <a:latin typeface="+mn-lt"/>
              </a:rPr>
              <a:t>Results show that major contributor to 802.15.4g packet delivery rate is the increase of 802.15.4g network size</a:t>
            </a:r>
          </a:p>
          <a:p>
            <a:pPr lvl="1">
              <a:spcBef>
                <a:spcPts val="0"/>
              </a:spcBef>
            </a:pPr>
            <a:r>
              <a:rPr lang="en-US" sz="1600" kern="0" dirty="0" smtClean="0">
                <a:latin typeface="+mn-lt"/>
              </a:rPr>
              <a:t>Increase of 802.11ah network size </a:t>
            </a:r>
            <a:r>
              <a:rPr lang="en-US" sz="1600" kern="0" dirty="0" smtClean="0">
                <a:latin typeface="+mn-lt"/>
              </a:rPr>
              <a:t>slightly </a:t>
            </a:r>
            <a:r>
              <a:rPr lang="en-US" sz="1600" kern="0" dirty="0" smtClean="0">
                <a:latin typeface="+mn-lt"/>
              </a:rPr>
              <a:t>degrades 802.15.4g packet delivery rate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4" y="1624495"/>
            <a:ext cx="8081156" cy="4157341"/>
          </a:xfrm>
          <a:prstGeom prst="rect">
            <a:avLst/>
          </a:prstGeom>
        </p:spPr>
      </p:pic>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000" dirty="0" smtClean="0">
                <a:latin typeface="+mj-lt"/>
              </a:rPr>
              <a:t>Network Size Impact on Packet Delivery Rate</a:t>
            </a:r>
            <a:endParaRPr lang="en-US" sz="20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2000" dirty="0" smtClean="0">
              <a:latin typeface="+mn-lt"/>
            </a:endParaRPr>
          </a:p>
          <a:p>
            <a:pPr>
              <a:spcBef>
                <a:spcPts val="0"/>
              </a:spcBef>
            </a:pPr>
            <a:endParaRPr lang="en-US" sz="2000" dirty="0">
              <a:latin typeface="+mn-lt"/>
            </a:endParaRPr>
          </a:p>
          <a:p>
            <a:pPr>
              <a:spcBef>
                <a:spcPts val="0"/>
              </a:spcBef>
            </a:pPr>
            <a:endParaRPr lang="en-US" sz="1800" dirty="0" smtClean="0">
              <a:latin typeface="+mn-lt"/>
            </a:endParaRPr>
          </a:p>
          <a:p>
            <a:pPr marL="0" indent="0">
              <a:spcBef>
                <a:spcPts val="0"/>
              </a:spcBef>
              <a:buNone/>
            </a:pPr>
            <a:endParaRPr lang="en-US" dirty="0">
              <a:latin typeface="+mn-lt"/>
            </a:endParaRPr>
          </a:p>
        </p:txBody>
      </p:sp>
      <p:sp>
        <p:nvSpPr>
          <p:cNvPr id="22" name="Footer Placeholder 4"/>
          <p:cNvSpPr>
            <a:spLocks noGrp="1"/>
          </p:cNvSpPr>
          <p:nvPr>
            <p:ph type="ftr" idx="14"/>
          </p:nvPr>
        </p:nvSpPr>
        <p:spPr>
          <a:xfrm>
            <a:off x="5867407" y="6907108"/>
            <a:ext cx="3244420" cy="193040"/>
          </a:xfrm>
        </p:spPr>
        <p:txBody>
          <a:bodyPr/>
          <a:lstStyle/>
          <a:p>
            <a:r>
              <a:rPr lang="da-DK" dirty="0" smtClean="0"/>
              <a:t>Guo et al, MERL</a:t>
            </a:r>
            <a:endParaRPr lang="en-GB" dirty="0"/>
          </a:p>
        </p:txBody>
      </p:sp>
      <p:sp>
        <p:nvSpPr>
          <p:cNvPr id="8" name="Date Placeholder 3"/>
          <p:cNvSpPr>
            <a:spLocks noGrp="1"/>
          </p:cNvSpPr>
          <p:nvPr>
            <p:ph type="dt" idx="15"/>
          </p:nvPr>
        </p:nvSpPr>
        <p:spPr>
          <a:xfrm>
            <a:off x="743373" y="355601"/>
            <a:ext cx="2457015" cy="291254"/>
          </a:xfrm>
        </p:spPr>
        <p:txBody>
          <a:bodyPr/>
          <a:lstStyle/>
          <a:p>
            <a:r>
              <a:rPr lang="en-US" dirty="0" smtClean="0"/>
              <a:t>November </a:t>
            </a:r>
            <a:r>
              <a:rPr lang="en-US" dirty="0" smtClean="0"/>
              <a:t>2019</a:t>
            </a:r>
            <a:endParaRPr lang="en-GB" dirty="0"/>
          </a:p>
        </p:txBody>
      </p:sp>
      <p:sp>
        <p:nvSpPr>
          <p:cNvPr id="9" name="Oval 8"/>
          <p:cNvSpPr/>
          <p:nvPr/>
        </p:nvSpPr>
        <p:spPr>
          <a:xfrm>
            <a:off x="1230816" y="1685202"/>
            <a:ext cx="6481165" cy="480721"/>
          </a:xfrm>
          <a:prstGeom prst="ellipse">
            <a:avLst/>
          </a:prstGeom>
          <a:noFill/>
          <a:ln w="19050">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a:off x="7758942" y="1907680"/>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952638" y="1624495"/>
            <a:ext cx="1417601" cy="523220"/>
          </a:xfrm>
          <a:prstGeom prst="rect">
            <a:avLst/>
          </a:prstGeom>
          <a:noFill/>
        </p:spPr>
        <p:txBody>
          <a:bodyPr wrap="square" rtlCol="0">
            <a:spAutoFit/>
          </a:bodyPr>
          <a:lstStyle/>
          <a:p>
            <a:r>
              <a:rPr lang="en-US" sz="1400" b="1" dirty="0" smtClean="0">
                <a:solidFill>
                  <a:schemeClr val="tx1"/>
                </a:solidFill>
              </a:rPr>
              <a:t>802.11ah packet delivery rate</a:t>
            </a:r>
            <a:endParaRPr lang="en-US" sz="1400" b="1" dirty="0">
              <a:solidFill>
                <a:schemeClr val="tx1"/>
              </a:solidFill>
            </a:endParaRPr>
          </a:p>
        </p:txBody>
      </p:sp>
      <p:sp>
        <p:nvSpPr>
          <p:cNvPr id="17" name="Right Brace 16"/>
          <p:cNvSpPr/>
          <p:nvPr/>
        </p:nvSpPr>
        <p:spPr>
          <a:xfrm>
            <a:off x="7582689" y="4294486"/>
            <a:ext cx="364354" cy="514106"/>
          </a:xfrm>
          <a:prstGeom prst="rightBrace">
            <a:avLst>
              <a:gd name="adj1" fmla="val 8333"/>
              <a:gd name="adj2" fmla="val 50417"/>
            </a:avLst>
          </a:pr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794658" y="4286508"/>
            <a:ext cx="1546638" cy="523220"/>
          </a:xfrm>
          <a:prstGeom prst="rect">
            <a:avLst/>
          </a:prstGeom>
          <a:noFill/>
        </p:spPr>
        <p:txBody>
          <a:bodyPr wrap="square" rtlCol="0">
            <a:spAutoFit/>
          </a:bodyPr>
          <a:lstStyle/>
          <a:p>
            <a:r>
              <a:rPr lang="en-US" sz="1400" b="1" dirty="0" smtClean="0">
                <a:solidFill>
                  <a:schemeClr val="tx1"/>
                </a:solidFill>
              </a:rPr>
              <a:t>802.15.4g packet delivery rate</a:t>
            </a:r>
            <a:endParaRPr lang="en-US" sz="1400" b="1" dirty="0">
              <a:solidFill>
                <a:schemeClr val="tx1"/>
              </a:solidFill>
            </a:endParaRPr>
          </a:p>
        </p:txBody>
      </p:sp>
      <p:cxnSp>
        <p:nvCxnSpPr>
          <p:cNvPr id="15" name="Straight Arrow Connector 14"/>
          <p:cNvCxnSpPr/>
          <p:nvPr/>
        </p:nvCxnSpPr>
        <p:spPr>
          <a:xfrm flipH="1">
            <a:off x="5308848" y="3362337"/>
            <a:ext cx="374654" cy="0"/>
          </a:xfrm>
          <a:prstGeom prst="straightConnector1">
            <a:avLst/>
          </a:prstGeom>
          <a:ln w="190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82744" y="3010651"/>
            <a:ext cx="1606504" cy="738664"/>
          </a:xfrm>
          <a:prstGeom prst="rect">
            <a:avLst/>
          </a:prstGeom>
          <a:noFill/>
        </p:spPr>
        <p:txBody>
          <a:bodyPr wrap="square" rtlCol="0">
            <a:spAutoFit/>
          </a:bodyPr>
          <a:lstStyle/>
          <a:p>
            <a:r>
              <a:rPr lang="en-US" sz="1400" b="1" dirty="0" smtClean="0">
                <a:solidFill>
                  <a:schemeClr val="tx1"/>
                </a:solidFill>
              </a:rPr>
              <a:t>802.11ah and 802.15.4g network size variation</a:t>
            </a:r>
            <a:endParaRPr lang="en-US" sz="1400" b="1" dirty="0">
              <a:solidFill>
                <a:schemeClr val="tx1"/>
              </a:solidFill>
            </a:endParaRPr>
          </a:p>
        </p:txBody>
      </p:sp>
    </p:spTree>
    <p:extLst>
      <p:ext uri="{BB962C8B-B14F-4D97-AF65-F5344CB8AC3E}">
        <p14:creationId xmlns:p14="http://schemas.microsoft.com/office/powerpoint/2010/main" val="926476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txDef>
      <a:spPr>
        <a:noFill/>
      </a:spPr>
      <a:bodyPr wrap="none" rtlCol="0">
        <a:spAutoFit/>
      </a:bodyPr>
      <a:lstStyle>
        <a:defPPr>
          <a:defRPr dirty="0" smtClean="0">
            <a:solidFill>
              <a:schemeClr val="tx1"/>
            </a:solidFill>
            <a:latin typeface="Calibri" panose="020F0502020204030204" pitchFamily="34" charset="0"/>
            <a:cs typeface="Calibri" panose="020F0502020204030204" pitchFamily="34" charset="0"/>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11161</TotalTime>
  <Words>5898</Words>
  <Application>Microsoft Office PowerPoint</Application>
  <PresentationFormat>Custom</PresentationFormat>
  <Paragraphs>1526</Paragraphs>
  <Slides>86</Slides>
  <Notes>45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4" baseType="lpstr">
      <vt:lpstr>MS Gothic</vt:lpstr>
      <vt:lpstr>Arial</vt:lpstr>
      <vt:lpstr>Arial Unicode MS</vt:lpstr>
      <vt:lpstr>Calibri</vt:lpstr>
      <vt:lpstr>Courier New</vt:lpstr>
      <vt:lpstr>Times New Roman</vt:lpstr>
      <vt:lpstr>Office Theme</vt:lpstr>
      <vt:lpstr>Document</vt:lpstr>
      <vt:lpstr>Impact of Network Profiles on 802.11ah and 802.15.4g Coexistence Performance</vt:lpstr>
      <vt:lpstr>Introduction</vt:lpstr>
      <vt:lpstr>Part 1: Network Load and Network Size</vt:lpstr>
      <vt:lpstr>Network Load Impact on Packet Delivery Rate</vt:lpstr>
      <vt:lpstr>Observations from 802.11ah and 802.15.4g Data Packet Delivery Rate</vt:lpstr>
      <vt:lpstr>Network Load Impact on Packet Latency</vt:lpstr>
      <vt:lpstr>Observations from 802.11ah and 802.15.4g Packet Latency</vt:lpstr>
      <vt:lpstr>Network Size Impact on Packet Delivery Rate</vt:lpstr>
      <vt:lpstr>Network Size Impact on Packet Delivery Rate</vt:lpstr>
      <vt:lpstr>Observations from 802.11ah and 802.15.4g Packet Delivery Rate</vt:lpstr>
      <vt:lpstr>Network Size Impact on Packet Latency</vt:lpstr>
      <vt:lpstr>Network Size Impact on Data Packet Latency</vt:lpstr>
      <vt:lpstr>Observations from 802.11ah and 802.15.4g Packet Latency</vt:lpstr>
      <vt:lpstr>Summary on Network Load and Network Size Impact</vt:lpstr>
      <vt:lpstr>Part 2: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3: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4: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lpstr>Part 5: Frame Size and Backoff Parameter</vt:lpstr>
      <vt:lpstr>802.11ah Packet Size Impact on Packet Delivery Rate</vt:lpstr>
      <vt:lpstr>Observations from Packet Delivery Rate w.r.t 802.11ah Packet Size</vt:lpstr>
      <vt:lpstr>802.11ah Packet Size Impact on Packet Latency</vt:lpstr>
      <vt:lpstr>Observations from Packet Latency w.r.t 802.11ah Packet Size</vt:lpstr>
      <vt:lpstr>802.15.4g Packet Size Impact on Packet Delivery Rate</vt:lpstr>
      <vt:lpstr>Observations from Packet Delivery Rate w.r.t 802.15.4g Packet Size</vt:lpstr>
      <vt:lpstr>802.15.4g Packet Size Impact on Packet Latency</vt:lpstr>
      <vt:lpstr>Observations from Packet Latency w.r.t 802.15.4g Packet Size</vt:lpstr>
      <vt:lpstr>802.11ah Contention Window Impact on Packet Delivery Rate</vt:lpstr>
      <vt:lpstr>Observations from Packet Delivery Rate w.r.t 802.11ah Contention Window</vt:lpstr>
      <vt:lpstr>802.11ah Contention Window Impact on Packet Latency</vt:lpstr>
      <vt:lpstr>Observations from Packet Latency w.r.t 802.11ah Contention Window</vt:lpstr>
      <vt:lpstr>802.15.4g Backoff Parameter Impact on Packet Delivery Rate</vt:lpstr>
      <vt:lpstr>Observations from Packet Delivery Rate w.r.t 802.15.4g Backoff Parameter</vt:lpstr>
      <vt:lpstr>802.15.4g Backoff Parameter Impact on Packet Latency</vt:lpstr>
      <vt:lpstr>Observations from Packet Latency w.r.t 802.15.4g Backoff Parameter</vt:lpstr>
      <vt:lpstr>Summary of Packet Size and Backoff Parameter Impact</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273</cp:revision>
  <cp:lastPrinted>2014-11-08T20:15:38Z</cp:lastPrinted>
  <dcterms:created xsi:type="dcterms:W3CDTF">2014-10-30T17:06:39Z</dcterms:created>
  <dcterms:modified xsi:type="dcterms:W3CDTF">2019-11-13T03:33:45Z</dcterms:modified>
</cp:coreProperties>
</file>