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98" r:id="rId3"/>
    <p:sldId id="285" r:id="rId4"/>
    <p:sldId id="295" r:id="rId5"/>
    <p:sldId id="296" r:id="rId6"/>
    <p:sldId id="292" r:id="rId7"/>
    <p:sldId id="297" r:id="rId8"/>
    <p:sldId id="294"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9/18/2019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999138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September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September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802.19-19/0067r01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9/dcn/19/19-19-0057-02-0003-september-agenda.xls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September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Sept 2019 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2019-09-16</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292"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2"/>
            <a:ext cx="8288868" cy="2849878"/>
          </a:xfrm>
        </p:spPr>
        <p:txBody>
          <a:bodyPr/>
          <a:lstStyle/>
          <a:p>
            <a:r>
              <a:rPr lang="en-US" dirty="0" smtClean="0"/>
              <a:t>Task Group  3</a:t>
            </a:r>
            <a:br>
              <a:rPr lang="en-US" dirty="0" smtClean="0"/>
            </a:br>
            <a:r>
              <a:rPr lang="en-US" sz="4000" dirty="0"/>
              <a:t>Sub-1GHz Coexistence Task Group</a:t>
            </a:r>
            <a:r>
              <a:rPr lang="en-US" dirty="0" smtClean="0"/>
              <a:t/>
            </a:r>
            <a:br>
              <a:rPr lang="en-US" dirty="0" smtClean="0"/>
            </a:br>
            <a:r>
              <a:rPr lang="en-US" dirty="0" smtClean="0"/>
              <a:t>Closing Report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pic>
        <p:nvPicPr>
          <p:cNvPr id="7" name="Content Placeholder 6"/>
          <p:cNvPicPr>
            <a:picLocks noChangeAspect="1"/>
          </p:cNvPicPr>
          <p:nvPr/>
        </p:nvPicPr>
        <p:blipFill>
          <a:blip r:embed="rId2"/>
          <a:stretch>
            <a:fillRect/>
          </a:stretch>
        </p:blipFill>
        <p:spPr bwMode="auto">
          <a:xfrm>
            <a:off x="2687643" y="4114800"/>
            <a:ext cx="4293648" cy="2415177"/>
          </a:xfrm>
          <a:prstGeom prst="rect">
            <a:avLst/>
          </a:prstGeom>
          <a:noFill/>
          <a:ln w="9525">
            <a:noFill/>
            <a:round/>
            <a:headEnd/>
            <a:tailEnd/>
          </a:ln>
          <a:effectLst/>
        </p:spPr>
      </p:pic>
    </p:spTree>
    <p:extLst>
      <p:ext uri="{BB962C8B-B14F-4D97-AF65-F5344CB8AC3E}">
        <p14:creationId xmlns:p14="http://schemas.microsoft.com/office/powerpoint/2010/main" val="2037813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Closing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
        <p:nvSpPr>
          <p:cNvPr id="7" name="TextBox 6"/>
          <p:cNvSpPr txBox="1"/>
          <p:nvPr/>
        </p:nvSpPr>
        <p:spPr>
          <a:xfrm>
            <a:off x="1066800" y="1981200"/>
            <a:ext cx="5744650" cy="1569660"/>
          </a:xfrm>
          <a:prstGeom prst="rect">
            <a:avLst/>
          </a:prstGeom>
          <a:noFill/>
        </p:spPr>
        <p:txBody>
          <a:bodyPr wrap="none" rtlCol="0">
            <a:spAutoFit/>
          </a:bodyPr>
          <a:lstStyle/>
          <a:p>
            <a:pPr marL="457200" indent="-457200">
              <a:buFont typeface="Arial" panose="020B0604020202020204" pitchFamily="34" charset="0"/>
              <a:buChar char="•"/>
            </a:pPr>
            <a:r>
              <a:rPr lang="en-US" sz="3200" dirty="0">
                <a:solidFill>
                  <a:schemeClr val="accent2">
                    <a:lumMod val="75000"/>
                  </a:schemeClr>
                </a:solidFill>
              </a:rPr>
              <a:t>We had 3 meeting slots</a:t>
            </a:r>
          </a:p>
          <a:p>
            <a:pPr marL="457200" indent="-457200">
              <a:buFont typeface="Arial" panose="020B0604020202020204" pitchFamily="34" charset="0"/>
              <a:buChar char="•"/>
            </a:pPr>
            <a:r>
              <a:rPr lang="en-US" sz="3200" dirty="0">
                <a:solidFill>
                  <a:schemeClr val="accent2">
                    <a:lumMod val="75000"/>
                  </a:schemeClr>
                </a:solidFill>
              </a:rPr>
              <a:t>We met our meeting objectives</a:t>
            </a:r>
          </a:p>
          <a:p>
            <a:pPr marL="457200" indent="-457200">
              <a:buFont typeface="Arial" panose="020B0604020202020204" pitchFamily="34" charset="0"/>
              <a:buChar char="•"/>
            </a:pPr>
            <a:r>
              <a:rPr lang="en-US" sz="3200" dirty="0" smtClean="0">
                <a:solidFill>
                  <a:schemeClr val="accent2">
                    <a:lumMod val="75000"/>
                  </a:schemeClr>
                </a:solidFill>
              </a:rPr>
              <a:t>Next steps</a:t>
            </a:r>
          </a:p>
        </p:txBody>
      </p:sp>
      <p:sp>
        <p:nvSpPr>
          <p:cNvPr id="3" name="TextBox 2"/>
          <p:cNvSpPr txBox="1"/>
          <p:nvPr/>
        </p:nvSpPr>
        <p:spPr>
          <a:xfrm>
            <a:off x="887307" y="5375832"/>
            <a:ext cx="8001000" cy="1654043"/>
          </a:xfrm>
          <a:prstGeom prst="rect">
            <a:avLst/>
          </a:prstGeom>
          <a:noFill/>
        </p:spPr>
        <p:txBody>
          <a:bodyPr wrap="square" rtlCol="0">
            <a:spAutoFit/>
          </a:bodyPr>
          <a:lstStyle/>
          <a:p>
            <a:pPr marL="0" indent="0">
              <a:buNone/>
            </a:pPr>
            <a:r>
              <a:rPr lang="en-US" dirty="0">
                <a:solidFill>
                  <a:srgbClr val="002060"/>
                </a:solidFill>
              </a:rPr>
              <a:t>TG3 Agenda:</a:t>
            </a:r>
          </a:p>
          <a:p>
            <a:r>
              <a:rPr lang="en-US" dirty="0">
                <a:solidFill>
                  <a:srgbClr val="002060"/>
                </a:solidFill>
                <a:hlinkClick r:id="rId2"/>
              </a:rPr>
              <a:t>https://mentor.ieee.org/802.19/dcn/19/19-19-0057-02-0003-september-agenda.xlsx</a:t>
            </a:r>
            <a:endParaRPr lang="en-US" dirty="0">
              <a:solidFill>
                <a:srgbClr val="002060"/>
              </a:solidFill>
            </a:endParaRPr>
          </a:p>
          <a:p>
            <a:endParaRPr lang="en-US" dirty="0" smtClean="0"/>
          </a:p>
        </p:txBody>
      </p:sp>
    </p:spTree>
    <p:extLst>
      <p:ext uri="{BB962C8B-B14F-4D97-AF65-F5344CB8AC3E}">
        <p14:creationId xmlns:p14="http://schemas.microsoft.com/office/powerpoint/2010/main" val="833242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834221"/>
            <a:ext cx="8288868" cy="4753183"/>
          </a:xfrm>
        </p:spPr>
        <p:txBody>
          <a:bodyPr/>
          <a:lstStyle/>
          <a:p>
            <a:pPr>
              <a:buFont typeface="Wingdings" panose="05000000000000000000" pitchFamily="2" charset="2"/>
              <a:buChar char="ü"/>
            </a:pPr>
            <a:r>
              <a:rPr lang="en-US" dirty="0" smtClean="0"/>
              <a:t>Heard technical contributions </a:t>
            </a:r>
          </a:p>
          <a:p>
            <a:pPr>
              <a:buFont typeface="Wingdings" panose="05000000000000000000" pitchFamily="2" charset="2"/>
              <a:buChar char="ü"/>
            </a:pPr>
            <a:r>
              <a:rPr lang="en-US" dirty="0" smtClean="0"/>
              <a:t>Review </a:t>
            </a:r>
            <a:r>
              <a:rPr lang="en-US" dirty="0" smtClean="0"/>
              <a:t>draft outline and drafting plan</a:t>
            </a:r>
          </a:p>
          <a:p>
            <a:pPr>
              <a:buFont typeface="Wingdings" panose="05000000000000000000" pitchFamily="2" charset="2"/>
              <a:buChar char="ü"/>
            </a:pPr>
            <a:r>
              <a:rPr lang="en-US" dirty="0" smtClean="0"/>
              <a:t>Report </a:t>
            </a:r>
            <a:r>
              <a:rPr lang="en-US" dirty="0" smtClean="0"/>
              <a:t>on outreach efforts</a:t>
            </a:r>
          </a:p>
          <a:p>
            <a:pPr>
              <a:buFont typeface="Wingdings" panose="05000000000000000000" pitchFamily="2" charset="2"/>
              <a:buChar char="ü"/>
            </a:pPr>
            <a:r>
              <a:rPr lang="en-US" dirty="0" smtClean="0"/>
              <a:t>Updates </a:t>
            </a:r>
            <a:r>
              <a:rPr lang="en-US" dirty="0" smtClean="0"/>
              <a:t>on situation in Japan</a:t>
            </a:r>
          </a:p>
          <a:p>
            <a:pPr>
              <a:buFont typeface="Wingdings" panose="05000000000000000000" pitchFamily="2" charset="2"/>
              <a:buChar char="ü"/>
            </a:pPr>
            <a:r>
              <a:rPr lang="en-US" dirty="0" smtClean="0"/>
              <a:t>Update on simulation tools and results</a:t>
            </a:r>
          </a:p>
          <a:p>
            <a:pPr>
              <a:buFont typeface="Wingdings" panose="05000000000000000000" pitchFamily="2" charset="2"/>
              <a:buChar char="ü"/>
            </a:pPr>
            <a:r>
              <a:rPr lang="en-US" dirty="0" smtClean="0"/>
              <a:t>Next steps</a:t>
            </a:r>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589184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Presentations</a:t>
            </a:r>
            <a:endParaRPr lang="en-US" dirty="0"/>
          </a:p>
        </p:txBody>
      </p:sp>
      <p:sp>
        <p:nvSpPr>
          <p:cNvPr id="3" name="Content Placeholder 2"/>
          <p:cNvSpPr>
            <a:spLocks noGrp="1"/>
          </p:cNvSpPr>
          <p:nvPr>
            <p:ph idx="1"/>
          </p:nvPr>
        </p:nvSpPr>
        <p:spPr>
          <a:xfrm>
            <a:off x="731520" y="1952417"/>
            <a:ext cx="8288868" cy="4753183"/>
          </a:xfrm>
        </p:spPr>
        <p:txBody>
          <a:bodyPr>
            <a:normAutofit/>
          </a:bodyPr>
          <a:lstStyle/>
          <a:p>
            <a:r>
              <a:rPr lang="en-US" dirty="0" smtClean="0"/>
              <a:t>Coexistence </a:t>
            </a:r>
            <a:r>
              <a:rPr lang="en-US" dirty="0"/>
              <a:t>Simulation and Coexistence </a:t>
            </a:r>
            <a:r>
              <a:rPr lang="en-US" dirty="0" smtClean="0"/>
              <a:t>Issues</a:t>
            </a:r>
            <a:endParaRPr lang="en-US" dirty="0"/>
          </a:p>
          <a:p>
            <a:r>
              <a:rPr lang="en-US" dirty="0" smtClean="0"/>
              <a:t>Coexistence </a:t>
            </a:r>
            <a:r>
              <a:rPr lang="en-US" dirty="0"/>
              <a:t>Architecture Recommendation </a:t>
            </a:r>
          </a:p>
          <a:p>
            <a:r>
              <a:rPr lang="en-US" dirty="0" smtClean="0"/>
              <a:t>Simulation </a:t>
            </a:r>
            <a:r>
              <a:rPr lang="en-US" dirty="0"/>
              <a:t>Updates</a:t>
            </a:r>
          </a:p>
          <a:p>
            <a:r>
              <a:rPr lang="en-US" dirty="0" smtClean="0"/>
              <a:t>EU </a:t>
            </a:r>
            <a:r>
              <a:rPr lang="en-US" dirty="0"/>
              <a:t>bands</a:t>
            </a:r>
          </a:p>
          <a:p>
            <a:r>
              <a:rPr lang="en-US" dirty="0" smtClean="0"/>
              <a:t>802.15.4w </a:t>
            </a:r>
            <a:r>
              <a:rPr lang="en-US" dirty="0"/>
              <a:t>overview and status</a:t>
            </a:r>
          </a:p>
          <a:p>
            <a:r>
              <a:rPr lang="en-US" dirty="0" smtClean="0"/>
              <a:t>Coordinated </a:t>
            </a:r>
            <a:r>
              <a:rPr lang="en-US" dirty="0"/>
              <a:t>Coexistence Methods </a:t>
            </a:r>
          </a:p>
          <a:p>
            <a:r>
              <a:rPr lang="en-US" dirty="0" smtClean="0"/>
              <a:t>Distributed </a:t>
            </a:r>
            <a:r>
              <a:rPr lang="en-US" dirty="0"/>
              <a:t>Coexistence Methods </a:t>
            </a:r>
          </a:p>
          <a:p>
            <a:r>
              <a:rPr lang="en-US" dirty="0" smtClean="0"/>
              <a:t>Measurement </a:t>
            </a:r>
            <a:r>
              <a:rPr lang="en-US" dirty="0"/>
              <a:t>of Radio Noise and Interference over 920 MHz band in </a:t>
            </a:r>
            <a:r>
              <a:rPr lang="en-US" dirty="0" smtClean="0"/>
              <a:t>Japan</a:t>
            </a:r>
            <a:endParaRPr lang="en-US" dirty="0"/>
          </a:p>
          <a:p>
            <a:r>
              <a:rPr lang="en-US" dirty="0"/>
              <a:t>Document Framework Discussion</a:t>
            </a:r>
          </a:p>
          <a:p>
            <a:endParaRPr lang="en-US" dirty="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Schedule</a:t>
            </a:r>
          </a:p>
        </p:txBody>
      </p:sp>
      <p:sp>
        <p:nvSpPr>
          <p:cNvPr id="3" name="Content Placeholder 2"/>
          <p:cNvSpPr>
            <a:spLocks noGrp="1"/>
          </p:cNvSpPr>
          <p:nvPr>
            <p:ph idx="1"/>
          </p:nvPr>
        </p:nvSpPr>
        <p:spPr/>
        <p:txBody>
          <a:bodyPr>
            <a:normAutofit lnSpcReduction="10000"/>
          </a:bodyPr>
          <a:lstStyle/>
          <a:p>
            <a:pPr marL="975386" lvl="2" indent="0">
              <a:buNone/>
            </a:pPr>
            <a:r>
              <a:rPr lang="en-US" sz="2400" dirty="0"/>
              <a:t>Bi-weekly commencing  on Wed </a:t>
            </a:r>
            <a:r>
              <a:rPr lang="en-US" sz="2400" dirty="0" smtClean="0"/>
              <a:t>2-Oct-2019</a:t>
            </a:r>
          </a:p>
          <a:p>
            <a:pPr marL="975386" lvl="2" indent="0">
              <a:buNone/>
            </a:pPr>
            <a:r>
              <a:rPr lang="en-US" sz="2400" dirty="0" smtClean="0"/>
              <a:t>Oct 2:</a:t>
            </a:r>
            <a:endParaRPr lang="en-US" sz="2400" dirty="0"/>
          </a:p>
          <a:p>
            <a:pPr marL="1463078" lvl="3" indent="0">
              <a:buNone/>
            </a:pPr>
            <a:r>
              <a:rPr lang="en-US" sz="2307" dirty="0" smtClean="0"/>
              <a:t>2pm </a:t>
            </a:r>
            <a:r>
              <a:rPr lang="en-US" sz="2307" dirty="0"/>
              <a:t>Pacific Time (US)</a:t>
            </a:r>
          </a:p>
          <a:p>
            <a:pPr marL="1463078" lvl="3" indent="0">
              <a:buNone/>
            </a:pPr>
            <a:r>
              <a:rPr lang="en-US" sz="2307" dirty="0" smtClean="0"/>
              <a:t>5pm </a:t>
            </a:r>
            <a:r>
              <a:rPr lang="en-US" sz="2307" dirty="0"/>
              <a:t>Eastern Time (US)</a:t>
            </a:r>
          </a:p>
          <a:p>
            <a:pPr marL="1463078" lvl="3" indent="0">
              <a:buNone/>
            </a:pPr>
            <a:r>
              <a:rPr lang="en-US" sz="2307" dirty="0" smtClean="0"/>
              <a:t>11pm </a:t>
            </a:r>
            <a:r>
              <a:rPr lang="en-US" sz="2307" dirty="0"/>
              <a:t>Central European Time (Thursday)</a:t>
            </a:r>
          </a:p>
          <a:p>
            <a:pPr marL="1463078" lvl="3" indent="0">
              <a:buNone/>
            </a:pPr>
            <a:r>
              <a:rPr lang="en-US" sz="2307" dirty="0" smtClean="0"/>
              <a:t>6am  </a:t>
            </a:r>
            <a:r>
              <a:rPr lang="en-US" sz="2307" dirty="0"/>
              <a:t>Japan Time (Thursday</a:t>
            </a:r>
            <a:r>
              <a:rPr lang="en-US" sz="2307" dirty="0" smtClean="0"/>
              <a:t>)</a:t>
            </a:r>
          </a:p>
          <a:p>
            <a:pPr marL="975386" lvl="2" indent="0">
              <a:buNone/>
            </a:pPr>
            <a:r>
              <a:rPr lang="en-US" sz="2400" dirty="0" smtClean="0"/>
              <a:t>Oct 30:</a:t>
            </a:r>
          </a:p>
          <a:p>
            <a:pPr marL="1463078" lvl="3" indent="0">
              <a:buNone/>
            </a:pPr>
            <a:r>
              <a:rPr lang="en-US" sz="2307" dirty="0" smtClean="0"/>
              <a:t>3pm </a:t>
            </a:r>
            <a:r>
              <a:rPr lang="en-US" sz="2307" dirty="0"/>
              <a:t>Pacific Time (US)</a:t>
            </a:r>
          </a:p>
          <a:p>
            <a:pPr marL="1463078" lvl="3" indent="0">
              <a:buNone/>
            </a:pPr>
            <a:r>
              <a:rPr lang="en-US" sz="2307" dirty="0" smtClean="0"/>
              <a:t>6pm </a:t>
            </a:r>
            <a:r>
              <a:rPr lang="en-US" sz="2307" dirty="0"/>
              <a:t>Eastern Time (US)</a:t>
            </a:r>
          </a:p>
          <a:p>
            <a:pPr marL="1463078" lvl="3" indent="0">
              <a:buNone/>
            </a:pPr>
            <a:r>
              <a:rPr lang="en-US" sz="2307" dirty="0"/>
              <a:t>11pm Central European Time (Thursday)</a:t>
            </a:r>
          </a:p>
          <a:p>
            <a:pPr marL="1463078" lvl="3" indent="0">
              <a:buNone/>
            </a:pPr>
            <a:r>
              <a:rPr lang="en-US" sz="2307" dirty="0" smtClean="0"/>
              <a:t>7am  </a:t>
            </a:r>
            <a:r>
              <a:rPr lang="en-US" sz="2307" dirty="0"/>
              <a:t>Japan Time (Thursday)</a:t>
            </a:r>
          </a:p>
          <a:p>
            <a:pPr marL="975386" lvl="2" indent="0">
              <a:buNone/>
            </a:pPr>
            <a:endParaRPr lang="en-US" sz="2400" dirty="0" smtClean="0"/>
          </a:p>
          <a:p>
            <a:pPr marL="975386" lvl="2" indent="0">
              <a:buNone/>
            </a:pPr>
            <a:endParaRPr lang="en-US" sz="2400"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4048041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925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Initial call for proposals</a:t>
            </a:r>
          </a:p>
          <a:p>
            <a:pPr lvl="0"/>
            <a:r>
              <a:rPr lang="en-US" dirty="0"/>
              <a:t>July 2019 Hear technical proposals – start drafting process </a:t>
            </a:r>
          </a:p>
          <a:p>
            <a:pPr lvl="0"/>
            <a:r>
              <a:rPr lang="en-US" dirty="0" smtClean="0"/>
              <a:t>Sept 2019 more proposals, draft development</a:t>
            </a:r>
            <a:endParaRPr lang="en-US" dirty="0"/>
          </a:p>
          <a:p>
            <a:pPr lvl="0"/>
            <a:r>
              <a:rPr lang="en-US" dirty="0" smtClean="0"/>
              <a:t>Nov 2019 Draft Ready for WG Ballot</a:t>
            </a:r>
          </a:p>
          <a:p>
            <a:pPr lvl="0"/>
            <a:r>
              <a:rPr lang="en-US" dirty="0" smtClean="0"/>
              <a:t>Jan 2020  Comment resolution and recirculate draft</a:t>
            </a:r>
          </a:p>
          <a:p>
            <a:pPr lvl="0"/>
            <a:r>
              <a:rPr lang="en-US" dirty="0" smtClean="0"/>
              <a:t>March 2020 </a:t>
            </a:r>
            <a:r>
              <a:rPr lang="en-US" dirty="0"/>
              <a:t>EC approval for </a:t>
            </a:r>
            <a:r>
              <a:rPr lang="en-US" dirty="0" smtClean="0"/>
              <a:t>Standards Association Ballot</a:t>
            </a:r>
          </a:p>
          <a:p>
            <a:pPr lvl="0"/>
            <a:r>
              <a:rPr lang="en-US" dirty="0" smtClean="0"/>
              <a:t>April 2020 SA Ballot Comment Resolution, Recirculation</a:t>
            </a:r>
            <a:endParaRPr lang="en-US" dirty="0"/>
          </a:p>
          <a:p>
            <a:pPr lvl="0"/>
            <a:r>
              <a:rPr lang="en-US" dirty="0" smtClean="0"/>
              <a:t>May 2020 SA Ballot Comment Resolution</a:t>
            </a:r>
            <a:endParaRPr lang="en-US" dirty="0"/>
          </a:p>
          <a:p>
            <a:pPr lvl="0"/>
            <a:r>
              <a:rPr lang="en-US" dirty="0" smtClean="0"/>
              <a:t>June 2020 Final recirculation(s) (Stable Draft)</a:t>
            </a:r>
            <a:endParaRPr lang="en-US" dirty="0"/>
          </a:p>
          <a:p>
            <a:pPr lvl="0"/>
            <a:r>
              <a:rPr lang="en-US" dirty="0" smtClean="0"/>
              <a:t>July </a:t>
            </a:r>
            <a:r>
              <a:rPr lang="en-US" dirty="0"/>
              <a:t>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September 2019</a:t>
            </a:r>
            <a:endParaRPr lang="en-GB" dirty="0"/>
          </a:p>
        </p:txBody>
      </p:sp>
      <p:sp>
        <p:nvSpPr>
          <p:cNvPr id="7" name="Right Arrow 6"/>
          <p:cNvSpPr/>
          <p:nvPr/>
        </p:nvSpPr>
        <p:spPr bwMode="auto">
          <a:xfrm rot="21406284">
            <a:off x="27536" y="4054157"/>
            <a:ext cx="567495" cy="5334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5152</TotalTime>
  <Words>501</Words>
  <Application>Microsoft Office PowerPoint</Application>
  <PresentationFormat>Custom</PresentationFormat>
  <Paragraphs>93</Paragraphs>
  <Slides>8</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7" baseType="lpstr">
      <vt:lpstr>Arial Unicode MS</vt:lpstr>
      <vt:lpstr>MS Gothic</vt:lpstr>
      <vt:lpstr>Arial</vt:lpstr>
      <vt:lpstr>Calibri</vt:lpstr>
      <vt:lpstr>Courier New</vt:lpstr>
      <vt:lpstr>Times New Roman</vt:lpstr>
      <vt:lpstr>Wingdings</vt:lpstr>
      <vt:lpstr>Office Theme</vt:lpstr>
      <vt:lpstr>Document</vt:lpstr>
      <vt:lpstr>Sept 2019 Sub 1 GHz Task Group</vt:lpstr>
      <vt:lpstr>Task Group  3 Sub-1GHz Coexistence Task Group Closing Report</vt:lpstr>
      <vt:lpstr>Sub-1GHz Coexistence Task Group</vt:lpstr>
      <vt:lpstr>Closing</vt:lpstr>
      <vt:lpstr>Meeting Goals</vt:lpstr>
      <vt:lpstr>Technical Presentations</vt:lpstr>
      <vt:lpstr>Conference Call Schedule</vt:lpstr>
      <vt:lpstr>Overview and 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225</cp:revision>
  <cp:lastPrinted>2015-01-08T23:35:49Z</cp:lastPrinted>
  <dcterms:created xsi:type="dcterms:W3CDTF">2014-10-30T17:06:39Z</dcterms:created>
  <dcterms:modified xsi:type="dcterms:W3CDTF">2019-09-19T05:18:10Z</dcterms:modified>
</cp:coreProperties>
</file>