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3" r:id="rId4"/>
    <p:sldId id="266" r:id="rId5"/>
    <p:sldId id="265" r:id="rId6"/>
    <p:sldId id="267" r:id="rId7"/>
    <p:sldId id="269" r:id="rId8"/>
    <p:sldId id="270" r:id="rId9"/>
    <p:sldId id="268" r:id="rId10"/>
    <p:sldId id="264"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12" autoAdjust="0"/>
    <p:restoredTop sz="94660"/>
  </p:normalViewPr>
  <p:slideViewPr>
    <p:cSldViewPr>
      <p:cViewPr>
        <p:scale>
          <a:sx n="70" d="100"/>
          <a:sy n="70" d="100"/>
        </p:scale>
        <p:origin x="-984" y="-6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Joerg ROBERT, FAU Erlangen-N.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de-DE" smtClean="0"/>
              <a:t>September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de-DE" smtClean="0"/>
              <a:t>September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Joerg ROBERT, FAU Erlangen-N.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802.19-19-0063-01-0003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etsi.org/deliver/etsi_en/300200_300299/30022002/03.02.01_60/en_30022002v030201p.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thethingsnetwork.org/docs/lorawan/frequency-plans.html" TargetMode="External"/><Relationship Id="rId4" Type="http://schemas.openxmlformats.org/officeDocument/2006/relationships/hyperlink" Target="https://www.bundesnetzagentur.de/SharedDocs/Downloads/DE/Sachgebiete/Telekommunikation/Unternehmen_Institutionen/Frequenzen/Allgemeinzuteilungen/2018_05_SRD_pdf.pdf;jsessionid=BC6DFCDAA1CE08766B484CE403B9766B?__blob=publicationFile&amp;v=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de-DE" smtClean="0"/>
              <a:t>September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Joerg ROBERT, FAU Erlangen-N.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EU Bands</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2019-09-17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28589704"/>
              </p:ext>
            </p:extLst>
          </p:nvPr>
        </p:nvGraphicFramePr>
        <p:xfrm>
          <a:off x="549275" y="2430463"/>
          <a:ext cx="8594725" cy="2663825"/>
        </p:xfrm>
        <a:graphic>
          <a:graphicData uri="http://schemas.openxmlformats.org/presentationml/2006/ole">
            <mc:AlternateContent xmlns:mc="http://schemas.openxmlformats.org/markup-compatibility/2006">
              <mc:Choice xmlns:v="urn:schemas-microsoft-com:vml" Requires="v">
                <p:oleObj spid="_x0000_s3143" name="Document" r:id="rId4" imgW="8236743" imgH="2562026" progId="Word.Document.8">
                  <p:embed/>
                </p:oleObj>
              </mc:Choice>
              <mc:Fallback>
                <p:oleObj name="Document" r:id="rId4" imgW="8236743" imgH="2562026" progId="Word.Document.8">
                  <p:embed/>
                  <p:pic>
                    <p:nvPicPr>
                      <p:cNvPr id="0" name="Picture 3"/>
                      <p:cNvPicPr>
                        <a:picLocks noChangeAspect="1" noChangeArrowheads="1"/>
                      </p:cNvPicPr>
                      <p:nvPr/>
                    </p:nvPicPr>
                    <p:blipFill>
                      <a:blip r:embed="rId5"/>
                      <a:srcRect/>
                      <a:stretch>
                        <a:fillRect/>
                      </a:stretch>
                    </p:blipFill>
                    <p:spPr bwMode="auto">
                      <a:xfrm>
                        <a:off x="549275" y="2430463"/>
                        <a:ext cx="8594725" cy="26638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r>
              <a:rPr lang="en-GB" smtClean="0"/>
              <a:t>References</a:t>
            </a:r>
            <a:endParaRPr lang="en-GB"/>
          </a:p>
        </p:txBody>
      </p:sp>
      <p:sp>
        <p:nvSpPr>
          <p:cNvPr id="11266" name="Rectangle 2"/>
          <p:cNvSpPr>
            <a:spLocks noGrp="1" noChangeArrowheads="1"/>
          </p:cNvSpPr>
          <p:nvPr>
            <p:ph type="body" idx="1"/>
          </p:nvPr>
        </p:nvSpPr>
        <p:spPr/>
        <p:txBody>
          <a:bodyPr/>
          <a:lstStyle/>
          <a:p>
            <a:r>
              <a:rPr lang="en-GB" sz="1800" dirty="0" smtClean="0"/>
              <a:t>ETSI EN 300 220-2 (V3.2.1): Short Range Devices (SRD) operating in the frequency range 25 MHz to 1 000 MHz; Part 2: Harmonised Standard for access to radio spectrum for non specific radio equipment, June 2018, </a:t>
            </a:r>
            <a:r>
              <a:rPr lang="en-US" sz="1800" dirty="0" smtClean="0">
                <a:hlinkClick r:id="rId3"/>
              </a:rPr>
              <a:t>https://www.etsi.org/deliver/etsi_en/300200_300299/30022002/03.02.01_60/en_30022002v030201p.pdf</a:t>
            </a:r>
            <a:endParaRPr lang="en-US" sz="1800" dirty="0" smtClean="0"/>
          </a:p>
          <a:p>
            <a:r>
              <a:rPr lang="de-DE" sz="1800" dirty="0" smtClean="0"/>
              <a:t>Bundesnetzagentur, Allgemeinzuteilung SRD, </a:t>
            </a:r>
            <a:r>
              <a:rPr lang="de-DE" sz="1800" dirty="0" err="1" smtClean="0"/>
              <a:t>Vfg</a:t>
            </a:r>
            <a:r>
              <a:rPr lang="de-DE" sz="1800" dirty="0" smtClean="0"/>
              <a:t> 5/2018, </a:t>
            </a:r>
            <a:r>
              <a:rPr lang="en-US" sz="1800" dirty="0" smtClean="0">
                <a:hlinkClick r:id="rId4"/>
              </a:rPr>
              <a:t>https://www.bundesnetzagentur.de/SharedDocs/Downloads/DE/Sachgebiete/Telekommunikation/Unternehmen_Institutionen/Frequenzen/Allgemeinzuteilungen/2018_05_SRD_pdf.pdf;jsessionid=BC6DFCDAA1CE08766B484CE403B9766B?__blob=publicationFile&amp;v=2</a:t>
            </a:r>
            <a:endParaRPr lang="en-US" sz="1800" dirty="0" smtClean="0"/>
          </a:p>
          <a:p>
            <a:r>
              <a:rPr lang="en-US" sz="1800" dirty="0" smtClean="0"/>
              <a:t>“The Things Network” frequency plan, </a:t>
            </a:r>
            <a:r>
              <a:rPr lang="en-US" sz="1800" dirty="0" smtClean="0">
                <a:hlinkClick r:id="rId5"/>
              </a:rPr>
              <a:t>https://www.thethingsnetwork.org/docs/lorawan/frequency-plans.html</a:t>
            </a:r>
            <a:endParaRPr lang="en-US" sz="1800" dirty="0" smtClean="0"/>
          </a:p>
          <a:p>
            <a:r>
              <a:rPr lang="en-US" sz="1800" dirty="0" smtClean="0"/>
              <a:t>SIGFOX Radio Technology </a:t>
            </a:r>
            <a:r>
              <a:rPr lang="en-US" sz="1800" dirty="0" err="1" smtClean="0"/>
              <a:t>Keypoints</a:t>
            </a:r>
            <a:r>
              <a:rPr lang="en-US" sz="1800" dirty="0" smtClean="0"/>
              <a:t>, https://www.sigfox.com/en/sigfox-iot-radio-technology</a:t>
            </a:r>
            <a:endParaRPr lang="en-US" sz="1800" dirty="0"/>
          </a:p>
        </p:txBody>
      </p:sp>
      <p:sp>
        <p:nvSpPr>
          <p:cNvPr id="6" name="Slide Number Placeholder 5"/>
          <p:cNvSpPr>
            <a:spLocks noGrp="1"/>
          </p:cNvSpPr>
          <p:nvPr>
            <p:ph type="sldNum" idx="12"/>
          </p:nvPr>
        </p:nvSpPr>
        <p:spPr/>
        <p:txBody>
          <a:bodyPr/>
          <a:lstStyle/>
          <a:p>
            <a:r>
              <a:rPr lang="en-GB" smtClean="0"/>
              <a:t>Slide </a:t>
            </a:r>
            <a:fld id="{531D307C-65C7-4BB3-B44A-1501D36803F7}" type="slidenum">
              <a:rPr lang="en-GB" smtClean="0"/>
              <a:pPr/>
              <a:t>10</a:t>
            </a:fld>
            <a:endParaRPr lang="en-GB"/>
          </a:p>
        </p:txBody>
      </p:sp>
      <p:sp>
        <p:nvSpPr>
          <p:cNvPr id="5" name="Footer Placeholder 4"/>
          <p:cNvSpPr>
            <a:spLocks noGrp="1"/>
          </p:cNvSpPr>
          <p:nvPr>
            <p:ph type="ftr" idx="14"/>
          </p:nvPr>
        </p:nvSpPr>
        <p:spPr/>
        <p:txBody>
          <a:bodyPr/>
          <a:lstStyle/>
          <a:p>
            <a:r>
              <a:rPr lang="en-GB" smtClean="0"/>
              <a:t>Joerg ROBERT, FAU Erlangen-N.</a:t>
            </a:r>
            <a:endParaRPr lang="en-GB" dirty="0"/>
          </a:p>
        </p:txBody>
      </p:sp>
      <p:sp>
        <p:nvSpPr>
          <p:cNvPr id="4" name="Date Placeholder 3"/>
          <p:cNvSpPr>
            <a:spLocks noGrp="1"/>
          </p:cNvSpPr>
          <p:nvPr>
            <p:ph type="dt" idx="15"/>
          </p:nvPr>
        </p:nvSpPr>
        <p:spPr/>
        <p:txBody>
          <a:bodyPr/>
          <a:lstStyle/>
          <a:p>
            <a:r>
              <a:rPr lang="de-DE"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de-DE" smtClean="0"/>
              <a:t>September 2019</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smtClean="0"/>
              <a:t>Joerg ROBERT, FAU Erlangen-N.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Introduction into 868MHz regulation in Europe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868MHz allocations in Germany</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Typical LPWAN frequencies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868MHz observations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868MHz Regulation in Europe</a:t>
            </a:r>
            <a:endParaRPr lang="en-US" dirty="0"/>
          </a:p>
        </p:txBody>
      </p:sp>
      <p:sp>
        <p:nvSpPr>
          <p:cNvPr id="10242" name="Rectangle 2"/>
          <p:cNvSpPr>
            <a:spLocks noGrp="1" noChangeArrowheads="1"/>
          </p:cNvSpPr>
          <p:nvPr>
            <p:ph type="body" idx="1"/>
          </p:nvPr>
        </p:nvSpPr>
        <p:spPr/>
        <p:txBody>
          <a:bodyPr/>
          <a:lstStyle/>
          <a:p>
            <a:endParaRPr lang="en-US" dirty="0" smtClean="0"/>
          </a:p>
          <a:p>
            <a:r>
              <a:rPr lang="en-US" dirty="0" smtClean="0"/>
              <a:t>ETSI EN 300 220-2 defines list of bands that are EU-wide harmonized and other non EU wide harmonized bands [1]</a:t>
            </a:r>
          </a:p>
          <a:p>
            <a:pPr lvl="1"/>
            <a:r>
              <a:rPr lang="en-US" dirty="0" smtClean="0"/>
              <a:t>Harmonized: Mainly related to 863-870 MHz</a:t>
            </a:r>
          </a:p>
          <a:p>
            <a:pPr lvl="1"/>
            <a:r>
              <a:rPr lang="en-US" dirty="0" smtClean="0"/>
              <a:t>Non-harmonized (only defined in some European countries): </a:t>
            </a:r>
            <a:r>
              <a:rPr lang="en-US" dirty="0" smtClean="0"/>
              <a:t>Defines </a:t>
            </a:r>
            <a:r>
              <a:rPr lang="en-US" dirty="0" smtClean="0"/>
              <a:t>additional bands, e.g. 870-876MHz and around 915MHz</a:t>
            </a:r>
          </a:p>
          <a:p>
            <a:endParaRPr lang="en-US" dirty="0" smtClean="0"/>
          </a:p>
          <a:p>
            <a:r>
              <a:rPr lang="en-US" dirty="0" smtClean="0"/>
              <a:t>Additional bands not part of EN 300 220-2 can also </a:t>
            </a:r>
            <a:r>
              <a:rPr lang="en-US" dirty="0" smtClean="0"/>
              <a:t>be defined </a:t>
            </a:r>
            <a:r>
              <a:rPr lang="en-US" dirty="0" smtClean="0"/>
              <a:t>by individual states (see later slides), e.g. [2] for Germany</a:t>
            </a:r>
            <a:endParaRPr lang="en-US"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3</a:t>
            </a:fld>
            <a:endParaRPr lang="en-GB"/>
          </a:p>
        </p:txBody>
      </p:sp>
      <p:sp>
        <p:nvSpPr>
          <p:cNvPr id="5" name="Footer Placeholder 4"/>
          <p:cNvSpPr>
            <a:spLocks noGrp="1"/>
          </p:cNvSpPr>
          <p:nvPr>
            <p:ph type="ftr" idx="14"/>
          </p:nvPr>
        </p:nvSpPr>
        <p:spPr/>
        <p:txBody>
          <a:bodyPr/>
          <a:lstStyle/>
          <a:p>
            <a:r>
              <a:rPr lang="en-GB" smtClean="0"/>
              <a:t>Joerg ROBERT, FAU Erlangen-N.</a:t>
            </a:r>
            <a:endParaRPr lang="en-GB" dirty="0"/>
          </a:p>
        </p:txBody>
      </p:sp>
      <p:sp>
        <p:nvSpPr>
          <p:cNvPr id="4" name="Date Placeholder 3"/>
          <p:cNvSpPr>
            <a:spLocks noGrp="1"/>
          </p:cNvSpPr>
          <p:nvPr>
            <p:ph type="dt" idx="15"/>
          </p:nvPr>
        </p:nvSpPr>
        <p:spPr/>
        <p:txBody>
          <a:bodyPr/>
          <a:lstStyle/>
          <a:p>
            <a:r>
              <a:rPr lang="de-DE"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 Remarks</a:t>
            </a:r>
            <a:endParaRPr lang="en-US" dirty="0"/>
          </a:p>
        </p:txBody>
      </p:sp>
      <p:sp>
        <p:nvSpPr>
          <p:cNvPr id="3" name="Inhaltsplatzhalter 2"/>
          <p:cNvSpPr>
            <a:spLocks noGrp="1"/>
          </p:cNvSpPr>
          <p:nvPr>
            <p:ph idx="1"/>
          </p:nvPr>
        </p:nvSpPr>
        <p:spPr/>
        <p:txBody>
          <a:bodyPr/>
          <a:lstStyle/>
          <a:p>
            <a:r>
              <a:rPr lang="en-US" dirty="0" smtClean="0"/>
              <a:t>The 868MHz band is a “Short Range” Devices (SRD) band and not an ISM band</a:t>
            </a:r>
          </a:p>
          <a:p>
            <a:pPr>
              <a:buFont typeface="Wingdings"/>
              <a:buChar char="è"/>
            </a:pPr>
            <a:r>
              <a:rPr lang="en-US" dirty="0" smtClean="0">
                <a:sym typeface="Wingdings" panose="05000000000000000000" pitchFamily="2" charset="2"/>
              </a:rPr>
              <a:t>Strict regulation wrt. transmit power, duty cycle or other signal properties</a:t>
            </a:r>
          </a:p>
          <a:p>
            <a:pPr>
              <a:buFont typeface="Wingdings"/>
              <a:buChar char="è"/>
            </a:pPr>
            <a:endParaRPr lang="en-US" dirty="0" smtClean="0"/>
          </a:p>
          <a:p>
            <a:r>
              <a:rPr lang="en-US" dirty="0" smtClean="0"/>
              <a:t>Typical limitations are 25mW EIRP transmit power and 1% duty cycle, few bands allow up to 500mW EIRP</a:t>
            </a:r>
          </a:p>
          <a:p>
            <a:r>
              <a:rPr lang="en-US" dirty="0" smtClean="0"/>
              <a:t>T</a:t>
            </a:r>
            <a:r>
              <a:rPr lang="en-US" dirty="0" smtClean="0"/>
              <a:t>he </a:t>
            </a:r>
            <a:r>
              <a:rPr lang="en-US" dirty="0" smtClean="0"/>
              <a:t>latest revision ETSI EN 300 220-2 also introduces polite spectrum access [1], which enables higher duty cycles in case of frequency hopping (2.7% per 200kHz portion)</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2140397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868MHz Allocations in Germany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graphicFrame>
        <p:nvGraphicFramePr>
          <p:cNvPr id="7" name="Objekt 6"/>
          <p:cNvGraphicFramePr>
            <a:graphicFrameLocks noChangeAspect="1"/>
          </p:cNvGraphicFramePr>
          <p:nvPr>
            <p:extLst>
              <p:ext uri="{D42A27DB-BD31-4B8C-83A1-F6EECF244321}">
                <p14:modId xmlns:p14="http://schemas.microsoft.com/office/powerpoint/2010/main" val="3905749904"/>
              </p:ext>
            </p:extLst>
          </p:nvPr>
        </p:nvGraphicFramePr>
        <p:xfrm>
          <a:off x="533400" y="1463842"/>
          <a:ext cx="7772400" cy="5317958"/>
        </p:xfrm>
        <a:graphic>
          <a:graphicData uri="http://schemas.openxmlformats.org/presentationml/2006/ole">
            <mc:AlternateContent xmlns:mc="http://schemas.openxmlformats.org/markup-compatibility/2006">
              <mc:Choice xmlns:v="urn:schemas-microsoft-com:vml" Requires="v">
                <p:oleObj spid="_x0000_s4147" name="Visio" r:id="rId3" imgW="5894699" imgH="3865719" progId="Visio.Drawing.11">
                  <p:embed/>
                </p:oleObj>
              </mc:Choice>
              <mc:Fallback>
                <p:oleObj name="Visio" r:id="rId3" imgW="5894699" imgH="3865719" progId="Visio.Drawing.11">
                  <p:embed/>
                  <p:pic>
                    <p:nvPicPr>
                      <p:cNvPr id="0" name=""/>
                      <p:cNvPicPr/>
                      <p:nvPr/>
                    </p:nvPicPr>
                    <p:blipFill>
                      <a:blip r:embed="rId4"/>
                      <a:stretch>
                        <a:fillRect/>
                      </a:stretch>
                    </p:blipFill>
                    <p:spPr>
                      <a:xfrm>
                        <a:off x="533400" y="1463842"/>
                        <a:ext cx="7772400" cy="5317958"/>
                      </a:xfrm>
                      <a:prstGeom prst="rect">
                        <a:avLst/>
                      </a:prstGeom>
                    </p:spPr>
                  </p:pic>
                </p:oleObj>
              </mc:Fallback>
            </mc:AlternateContent>
          </a:graphicData>
        </a:graphic>
      </p:graphicFrame>
      <p:sp>
        <p:nvSpPr>
          <p:cNvPr id="8" name="Textfeld 7"/>
          <p:cNvSpPr txBox="1"/>
          <p:nvPr/>
        </p:nvSpPr>
        <p:spPr>
          <a:xfrm>
            <a:off x="7772400" y="5382161"/>
            <a:ext cx="1889172" cy="1323439"/>
          </a:xfrm>
          <a:prstGeom prst="rect">
            <a:avLst/>
          </a:prstGeom>
          <a:noFill/>
        </p:spPr>
        <p:txBody>
          <a:bodyPr wrap="none" rtlCol="0">
            <a:spAutoFit/>
          </a:bodyPr>
          <a:lstStyle/>
          <a:p>
            <a:r>
              <a:rPr lang="en-US" sz="2000" dirty="0" smtClean="0">
                <a:solidFill>
                  <a:schemeClr val="tx1"/>
                </a:solidFill>
                <a:latin typeface="Calibri" panose="020F0502020204030204" pitchFamily="34" charset="0"/>
              </a:rPr>
              <a:t>%-value gives </a:t>
            </a:r>
            <a:br>
              <a:rPr lang="en-US" sz="2000" dirty="0" smtClean="0">
                <a:solidFill>
                  <a:schemeClr val="tx1"/>
                </a:solidFill>
                <a:latin typeface="Calibri" panose="020F0502020204030204" pitchFamily="34" charset="0"/>
              </a:rPr>
            </a:br>
            <a:r>
              <a:rPr lang="en-US" sz="2000" dirty="0" smtClean="0">
                <a:solidFill>
                  <a:schemeClr val="tx1"/>
                </a:solidFill>
                <a:latin typeface="Calibri" panose="020F0502020204030204" pitchFamily="34" charset="0"/>
              </a:rPr>
              <a:t>max. duty cycle</a:t>
            </a:r>
          </a:p>
          <a:p>
            <a:endParaRPr lang="en-US" sz="2000" dirty="0">
              <a:solidFill>
                <a:schemeClr val="tx1"/>
              </a:solidFill>
              <a:latin typeface="Calibri" panose="020F0502020204030204" pitchFamily="34" charset="0"/>
            </a:endParaRPr>
          </a:p>
          <a:p>
            <a:r>
              <a:rPr lang="en-US" sz="2000" dirty="0" smtClean="0">
                <a:solidFill>
                  <a:schemeClr val="tx1"/>
                </a:solidFill>
                <a:latin typeface="Calibri" panose="020F0502020204030204" pitchFamily="34" charset="0"/>
              </a:rPr>
              <a:t>AP: Access Point</a:t>
            </a:r>
            <a:endParaRPr lang="en-US" sz="20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699401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Low Power Wide Area Networks in Europe</a:t>
            </a:r>
            <a:endParaRPr lang="en-US" dirty="0"/>
          </a:p>
        </p:txBody>
      </p:sp>
      <p:sp>
        <p:nvSpPr>
          <p:cNvPr id="3" name="Inhaltsplatzhalter 2"/>
          <p:cNvSpPr>
            <a:spLocks noGrp="1"/>
          </p:cNvSpPr>
          <p:nvPr>
            <p:ph idx="1"/>
          </p:nvPr>
        </p:nvSpPr>
        <p:spPr/>
        <p:txBody>
          <a:bodyPr/>
          <a:lstStyle/>
          <a:p>
            <a:r>
              <a:rPr lang="en-US" dirty="0" smtClean="0"/>
              <a:t>LoRa (“The Things Network”):</a:t>
            </a:r>
            <a:r>
              <a:rPr lang="en-US" dirty="0"/>
              <a:t/>
            </a:r>
            <a:br>
              <a:rPr lang="en-US" dirty="0"/>
            </a:br>
            <a:r>
              <a:rPr lang="en-US" dirty="0" smtClean="0"/>
              <a:t>European frequency plan [</a:t>
            </a:r>
            <a:r>
              <a:rPr lang="en-US" dirty="0">
                <a:solidFill>
                  <a:schemeClr val="tx1"/>
                </a:solidFill>
              </a:rPr>
              <a:t>3</a:t>
            </a:r>
            <a:r>
              <a:rPr lang="en-US" dirty="0" smtClean="0"/>
              <a:t>] uses uplink frequencies between 867.1MHz and 868.5MHz and downlink frequency 869.525MHz (high </a:t>
            </a:r>
            <a:r>
              <a:rPr lang="en-US" dirty="0"/>
              <a:t>power </a:t>
            </a:r>
            <a:r>
              <a:rPr lang="en-US" dirty="0" smtClean="0"/>
              <a:t>band) with 125kHz bandwidth</a:t>
            </a:r>
          </a:p>
          <a:p>
            <a:r>
              <a:rPr lang="en-US" dirty="0" err="1" smtClean="0"/>
              <a:t>SigFox</a:t>
            </a:r>
            <a:r>
              <a:rPr lang="en-US" dirty="0" smtClean="0"/>
              <a:t>:</a:t>
            </a:r>
            <a:br>
              <a:rPr lang="en-US" dirty="0" smtClean="0"/>
            </a:br>
            <a:r>
              <a:rPr lang="en-US" dirty="0" smtClean="0"/>
              <a:t>200kHz of bandwidth between 868MHz and 869MHz [</a:t>
            </a:r>
            <a:r>
              <a:rPr lang="en-US" dirty="0">
                <a:solidFill>
                  <a:schemeClr val="tx1"/>
                </a:solidFill>
              </a:rPr>
              <a:t>4</a:t>
            </a:r>
            <a:r>
              <a:rPr lang="en-US" dirty="0" smtClean="0"/>
              <a:t>]</a:t>
            </a:r>
          </a:p>
          <a:p>
            <a:r>
              <a:rPr lang="en-US" dirty="0" smtClean="0"/>
              <a:t>802.15.4w:</a:t>
            </a:r>
            <a:br>
              <a:rPr lang="en-US" dirty="0" smtClean="0"/>
            </a:br>
            <a:r>
              <a:rPr lang="en-US" dirty="0" smtClean="0"/>
              <a:t>Would also typically use the frequencies between 868 and 870MHz</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3091102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868MHz </a:t>
            </a:r>
            <a:r>
              <a:rPr lang="en-US" dirty="0" smtClean="0"/>
              <a:t>Observations</a:t>
            </a:r>
            <a:endParaRPr lang="en-US" dirty="0"/>
          </a:p>
        </p:txBody>
      </p:sp>
      <p:sp>
        <p:nvSpPr>
          <p:cNvPr id="3" name="Inhaltsplatzhalter 2"/>
          <p:cNvSpPr>
            <a:spLocks noGrp="1"/>
          </p:cNvSpPr>
          <p:nvPr>
            <p:ph idx="1"/>
          </p:nvPr>
        </p:nvSpPr>
        <p:spPr/>
        <p:txBody>
          <a:bodyPr/>
          <a:lstStyle/>
          <a:p>
            <a:r>
              <a:rPr lang="en-US" dirty="0" smtClean="0"/>
              <a:t>RFID and the 500mW meter band are co-located on the very same frequencies with only 200kHz bandwidth </a:t>
            </a:r>
          </a:p>
          <a:p>
            <a:pPr>
              <a:buFont typeface="Wingdings"/>
              <a:buChar char="è"/>
            </a:pPr>
            <a:r>
              <a:rPr lang="en-US" dirty="0" smtClean="0">
                <a:sym typeface="Wingdings" panose="05000000000000000000" pitchFamily="2" charset="2"/>
              </a:rPr>
              <a:t>Coexistence problems likely in scenarios with dense RFID usage (e.g. airports)</a:t>
            </a:r>
          </a:p>
          <a:p>
            <a:r>
              <a:rPr lang="en-US" dirty="0" smtClean="0"/>
              <a:t>RFID / 500mW meter band and 802.11ah band are partly co-located</a:t>
            </a:r>
          </a:p>
          <a:p>
            <a:pPr>
              <a:buFont typeface="Wingdings"/>
              <a:buChar char="è"/>
            </a:pPr>
            <a:r>
              <a:rPr lang="en-US" dirty="0" smtClean="0">
                <a:sym typeface="Wingdings" panose="05000000000000000000" pitchFamily="2" charset="2"/>
              </a:rPr>
              <a:t>Lower frequency band more suitable for 802.11ah, but high 802.11ah bandwidth may limit problem in higher band</a:t>
            </a:r>
          </a:p>
          <a:p>
            <a:r>
              <a:rPr lang="en-US" dirty="0" smtClean="0"/>
              <a:t>LPWANs typically use the frequencies above 868MHz and will therefore not interfere with 802.11ah</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910490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Non-EU Harmonized Frequencies</a:t>
            </a:r>
            <a:endParaRPr lang="en-US" dirty="0"/>
          </a:p>
        </p:txBody>
      </p:sp>
      <p:sp>
        <p:nvSpPr>
          <p:cNvPr id="3" name="Inhaltsplatzhalter 2"/>
          <p:cNvSpPr>
            <a:spLocks noGrp="1"/>
          </p:cNvSpPr>
          <p:nvPr>
            <p:ph idx="1"/>
          </p:nvPr>
        </p:nvSpPr>
        <p:spPr/>
        <p:txBody>
          <a:bodyPr/>
          <a:lstStyle/>
          <a:p>
            <a:r>
              <a:rPr lang="en-US" dirty="0" smtClean="0"/>
              <a:t>General interest in additional sub-GHz frequencies for SRD and RFID</a:t>
            </a:r>
          </a:p>
          <a:p>
            <a:pPr lvl="1"/>
            <a:r>
              <a:rPr lang="en-US" dirty="0" smtClean="0"/>
              <a:t>915MHz for globally harmonized UHF RFID systems (simplified antennas with higher gain)</a:t>
            </a:r>
          </a:p>
          <a:p>
            <a:pPr lvl="1"/>
            <a:r>
              <a:rPr lang="en-US" dirty="0" smtClean="0"/>
              <a:t>870-876MHz and 915MHz for additional frequency resources</a:t>
            </a:r>
          </a:p>
          <a:p>
            <a:pPr lvl="1"/>
            <a:endParaRPr lang="en-US" dirty="0" smtClean="0"/>
          </a:p>
          <a:p>
            <a:r>
              <a:rPr lang="en-US" dirty="0" smtClean="0"/>
              <a:t>BUT: Frequencies are currently used in many states (e.g. Germany)</a:t>
            </a:r>
          </a:p>
          <a:p>
            <a:pPr lvl="1"/>
            <a:r>
              <a:rPr lang="en-US" dirty="0" smtClean="0"/>
              <a:t>ER-GSM (rail GSM)</a:t>
            </a:r>
          </a:p>
          <a:p>
            <a:pPr lvl="1"/>
            <a:r>
              <a:rPr lang="en-US" dirty="0" smtClean="0"/>
              <a:t>Defense/governmental </a:t>
            </a:r>
            <a:r>
              <a:rPr lang="en-US" dirty="0"/>
              <a:t>systems</a:t>
            </a:r>
          </a:p>
          <a:p>
            <a:endParaRPr lang="en-US" dirty="0" smtClean="0"/>
          </a:p>
          <a:p>
            <a:pPr lvl="1"/>
            <a:endParaRPr lang="en-US"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1737565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p:txBody>
          <a:bodyPr/>
          <a:lstStyle/>
          <a:p>
            <a:r>
              <a:rPr lang="en-US" dirty="0" smtClean="0"/>
              <a:t>868MHz </a:t>
            </a:r>
            <a:r>
              <a:rPr lang="en-US" dirty="0" smtClean="0"/>
              <a:t>SRD bands are </a:t>
            </a:r>
            <a:r>
              <a:rPr lang="en-US" dirty="0" smtClean="0"/>
              <a:t>strictly regulated in Europe</a:t>
            </a:r>
          </a:p>
          <a:p>
            <a:r>
              <a:rPr lang="en-US" dirty="0" smtClean="0"/>
              <a:t>Some channels overlap with RFID and high power metering applications </a:t>
            </a:r>
            <a:r>
              <a:rPr lang="en-US" dirty="0" smtClean="0">
                <a:sym typeface="Wingdings" panose="05000000000000000000" pitchFamily="2" charset="2"/>
              </a:rPr>
              <a:t> potential co-existence problems</a:t>
            </a:r>
          </a:p>
          <a:p>
            <a:r>
              <a:rPr lang="en-US" dirty="0" smtClean="0">
                <a:sym typeface="Wingdings" panose="05000000000000000000" pitchFamily="2" charset="2"/>
              </a:rPr>
              <a:t>Typical LPWAN frequencies are not affected by RFID or other high power applications</a:t>
            </a:r>
            <a:endParaRPr lang="en-US" dirty="0" smtClean="0"/>
          </a:p>
          <a:p>
            <a:r>
              <a:rPr lang="en-US" dirty="0" smtClean="0"/>
              <a:t>Additional non EU harmonized frequencies exist, but harmonization over Europe is not achieved yet</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783504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688</Words>
  <Application>Microsoft Office PowerPoint</Application>
  <PresentationFormat>Benutzerdefiniert</PresentationFormat>
  <Paragraphs>100</Paragraphs>
  <Slides>10</Slides>
  <Notes>4</Notes>
  <HiddenSlides>0</HiddenSlides>
  <MMClips>0</MMClips>
  <ScaleCrop>false</ScaleCrop>
  <HeadingPairs>
    <vt:vector size="6" baseType="variant">
      <vt:variant>
        <vt:lpstr>Design</vt:lpstr>
      </vt:variant>
      <vt:variant>
        <vt:i4>1</vt:i4>
      </vt:variant>
      <vt:variant>
        <vt:lpstr>Eingebettete OLE-Server</vt:lpstr>
      </vt:variant>
      <vt:variant>
        <vt:i4>2</vt:i4>
      </vt:variant>
      <vt:variant>
        <vt:lpstr>Folientitel</vt:lpstr>
      </vt:variant>
      <vt:variant>
        <vt:i4>10</vt:i4>
      </vt:variant>
    </vt:vector>
  </HeadingPairs>
  <TitlesOfParts>
    <vt:vector size="13" baseType="lpstr">
      <vt:lpstr>Office Theme</vt:lpstr>
      <vt:lpstr>Document</vt:lpstr>
      <vt:lpstr>Visio</vt:lpstr>
      <vt:lpstr>EU Bands</vt:lpstr>
      <vt:lpstr>Abstract</vt:lpstr>
      <vt:lpstr>868MHz Regulation in Europe</vt:lpstr>
      <vt:lpstr>General Remarks</vt:lpstr>
      <vt:lpstr>868MHz Allocations in Germany</vt:lpstr>
      <vt:lpstr>Low Power Wide Area Networks in Europe</vt:lpstr>
      <vt:lpstr>868MHz Observations</vt:lpstr>
      <vt:lpstr>Non-EU Harmonized Frequencies</vt:lpstr>
      <vt:lpstr>Summary</vt:lpstr>
      <vt:lpstr>References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Joerg Robert</cp:lastModifiedBy>
  <cp:revision>61</cp:revision>
  <cp:lastPrinted>2014-11-08T20:15:38Z</cp:lastPrinted>
  <dcterms:created xsi:type="dcterms:W3CDTF">2014-10-30T17:06:39Z</dcterms:created>
  <dcterms:modified xsi:type="dcterms:W3CDTF">2019-09-17T10:57:05Z</dcterms:modified>
</cp:coreProperties>
</file>