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257" r:id="rId3"/>
    <p:sldId id="263" r:id="rId4"/>
    <p:sldId id="275" r:id="rId5"/>
    <p:sldId id="280" r:id="rId6"/>
    <p:sldId id="285" r:id="rId7"/>
    <p:sldId id="286" r:id="rId8"/>
    <p:sldId id="289" r:id="rId9"/>
    <p:sldId id="281" r:id="rId10"/>
    <p:sldId id="282" r:id="rId11"/>
    <p:sldId id="283" r:id="rId12"/>
    <p:sldId id="284" r:id="rId13"/>
    <p:sldId id="287" r:id="rId14"/>
    <p:sldId id="288" r:id="rId15"/>
    <p:sldId id="290" r:id="rId16"/>
    <p:sldId id="291" r:id="rId17"/>
    <p:sldId id="292" r:id="rId18"/>
    <p:sldId id="293" r:id="rId19"/>
    <p:sldId id="294" r:id="rId20"/>
    <p:sldId id="272" r:id="rId21"/>
    <p:sldId id="279" r:id="rId22"/>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000"/>
    <a:srgbClr val="FFFFFF"/>
    <a:srgbClr val="FF9900"/>
    <a:srgbClr val="CC00CC"/>
    <a:srgbClr val="FFFF00"/>
    <a:srgbClr val="FF33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06" autoAdjust="0"/>
    <p:restoredTop sz="94660"/>
  </p:normalViewPr>
  <p:slideViewPr>
    <p:cSldViewPr>
      <p:cViewPr varScale="1">
        <p:scale>
          <a:sx n="78" d="100"/>
          <a:sy n="78" d="100"/>
        </p:scale>
        <p:origin x="1762" y="6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802.19-19/0060r0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a:t>September 2019</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Kazuto Yano</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802.19-19/0060r0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a:t>September 2019</a:t>
            </a:r>
            <a:endParaRPr lang="en-US"/>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Kazuto Yano</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1310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8884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14948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35595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2904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85120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0558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336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24193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7368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45719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114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323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94825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9243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4111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8783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802.19-19/0060r0</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2928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a:t>Kazuto Yano, ATR</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ltLang="ja-JP"/>
              <a:t>September 2019</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altLang="ja-JP"/>
              <a:t>September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Kazuto Yano, ATR</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802.19-19/0060r0</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9.jpe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2.jpe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ltLang="ja-JP"/>
              <a:t>September 2019</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1143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Measurement of Radio Noise and Interference over 920 MHz band </a:t>
            </a:r>
            <a:br>
              <a:rPr lang="en-GB" dirty="0"/>
            </a:br>
            <a:r>
              <a:rPr lang="en-GB" dirty="0"/>
              <a:t>in Japan</a:t>
            </a:r>
            <a:r>
              <a:rPr lang="ja-JP" altLang="en-US" dirty="0"/>
              <a:t> </a:t>
            </a:r>
            <a:r>
              <a:rPr lang="en-US" altLang="ja-JP" dirty="0"/>
              <a:t>(II)</a:t>
            </a:r>
            <a:endParaRPr lang="en-GB" dirty="0"/>
          </a:p>
        </p:txBody>
      </p:sp>
      <p:sp>
        <p:nvSpPr>
          <p:cNvPr id="3074" name="Rectangle 2"/>
          <p:cNvSpPr>
            <a:spLocks noGrp="1" noChangeArrowheads="1"/>
          </p:cNvSpPr>
          <p:nvPr>
            <p:ph type="body" idx="1"/>
          </p:nvPr>
        </p:nvSpPr>
        <p:spPr>
          <a:xfrm>
            <a:off x="731520" y="2838027"/>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2019-09-17</a:t>
            </a:r>
            <a:endParaRPr lang="en-GB" sz="2133" b="0" dirty="0">
              <a:solidFill>
                <a:srgbClr val="FF0000"/>
              </a:solidFill>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1289386586"/>
              </p:ext>
            </p:extLst>
          </p:nvPr>
        </p:nvGraphicFramePr>
        <p:xfrm>
          <a:off x="566738" y="3368675"/>
          <a:ext cx="8488362" cy="2619375"/>
        </p:xfrm>
        <a:graphic>
          <a:graphicData uri="http://schemas.openxmlformats.org/presentationml/2006/ole">
            <mc:AlternateContent xmlns:mc="http://schemas.openxmlformats.org/markup-compatibility/2006">
              <mc:Choice xmlns:v="urn:schemas-microsoft-com:vml" Requires="v">
                <p:oleObj spid="_x0000_s3750" name="Document" r:id="rId4" imgW="8235301" imgH="2542426" progId="Word.Document.8">
                  <p:embed/>
                </p:oleObj>
              </mc:Choice>
              <mc:Fallback>
                <p:oleObj name="Document" r:id="rId4" imgW="8235301" imgH="2542426" progId="Word.Document.8">
                  <p:embed/>
                  <p:pic>
                    <p:nvPicPr>
                      <p:cNvPr id="0" name="Picture 3"/>
                      <p:cNvPicPr>
                        <a:picLocks noChangeAspect="1" noChangeArrowheads="1"/>
                      </p:cNvPicPr>
                      <p:nvPr/>
                    </p:nvPicPr>
                    <p:blipFill>
                      <a:blip r:embed="rId5"/>
                      <a:srcRect/>
                      <a:stretch>
                        <a:fillRect/>
                      </a:stretch>
                    </p:blipFill>
                    <p:spPr bwMode="auto">
                      <a:xfrm>
                        <a:off x="566738" y="3368675"/>
                        <a:ext cx="8488362" cy="2619375"/>
                      </a:xfrm>
                      <a:prstGeom prst="rect">
                        <a:avLst/>
                      </a:prstGeom>
                      <a:noFill/>
                    </p:spPr>
                  </p:pic>
                </p:oleObj>
              </mc:Fallback>
            </mc:AlternateContent>
          </a:graphicData>
        </a:graphic>
      </p:graphicFrame>
      <p:sp>
        <p:nvSpPr>
          <p:cNvPr id="3076" name="Rectangle 4"/>
          <p:cNvSpPr>
            <a:spLocks noChangeArrowheads="1"/>
          </p:cNvSpPr>
          <p:nvPr/>
        </p:nvSpPr>
        <p:spPr bwMode="auto">
          <a:xfrm>
            <a:off x="568960" y="2870200"/>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result at P1</a:t>
            </a:r>
          </a:p>
        </p:txBody>
      </p:sp>
      <p:sp>
        <p:nvSpPr>
          <p:cNvPr id="18" name="テキスト ボックス 9">
            <a:extLst>
              <a:ext uri="{FF2B5EF4-FFF2-40B4-BE49-F238E27FC236}">
                <a16:creationId xmlns:a16="http://schemas.microsoft.com/office/drawing/2014/main" id="{87A56131-FC39-4F19-8D6C-C2778331FF28}"/>
              </a:ext>
            </a:extLst>
          </p:cNvPr>
          <p:cNvSpPr txBox="1">
            <a:spLocks noChangeArrowheads="1"/>
          </p:cNvSpPr>
          <p:nvPr/>
        </p:nvSpPr>
        <p:spPr bwMode="auto">
          <a:xfrm>
            <a:off x="635000" y="3042531"/>
            <a:ext cx="19335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zh-TW" sz="1292" dirty="0"/>
              <a:t>2 hour before the game</a:t>
            </a:r>
            <a:endParaRPr lang="en-US" altLang="ja-JP" sz="1292" dirty="0"/>
          </a:p>
        </p:txBody>
      </p:sp>
      <p:pic>
        <p:nvPicPr>
          <p:cNvPr id="19" name="図 1">
            <a:extLst>
              <a:ext uri="{FF2B5EF4-FFF2-40B4-BE49-F238E27FC236}">
                <a16:creationId xmlns:a16="http://schemas.microsoft.com/office/drawing/2014/main" id="{9FD6190D-40E9-459A-B53D-C6AFD50AD6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6087" y="3355269"/>
            <a:ext cx="255587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
            <a:extLst>
              <a:ext uri="{FF2B5EF4-FFF2-40B4-BE49-F238E27FC236}">
                <a16:creationId xmlns:a16="http://schemas.microsoft.com/office/drawing/2014/main" id="{FCB8AEE6-2F1B-4344-83F9-29BEE44F689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799" y="2821782"/>
            <a:ext cx="2555875" cy="22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1">
            <a:extLst>
              <a:ext uri="{FF2B5EF4-FFF2-40B4-BE49-F238E27FC236}">
                <a16:creationId xmlns:a16="http://schemas.microsoft.com/office/drawing/2014/main" id="{E61AD075-0BDB-4B2D-B8CF-9EA4811EA5CE}"/>
              </a:ext>
            </a:extLst>
          </p:cNvPr>
          <p:cNvSpPr txBox="1">
            <a:spLocks noChangeArrowheads="1"/>
          </p:cNvSpPr>
          <p:nvPr/>
        </p:nvSpPr>
        <p:spPr bwMode="auto">
          <a:xfrm>
            <a:off x="436037" y="2561431"/>
            <a:ext cx="1128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solidFill>
                  <a:srgbClr val="FF0000"/>
                </a:solidFill>
              </a:rPr>
              <a:t>-30dBm</a:t>
            </a:r>
            <a:endParaRPr lang="ja-JP" altLang="en-US" sz="1400" b="1">
              <a:solidFill>
                <a:srgbClr val="FF0000"/>
              </a:solidFill>
            </a:endParaRPr>
          </a:p>
        </p:txBody>
      </p:sp>
      <p:sp>
        <p:nvSpPr>
          <p:cNvPr id="22" name="テキスト ボックス 14">
            <a:extLst>
              <a:ext uri="{FF2B5EF4-FFF2-40B4-BE49-F238E27FC236}">
                <a16:creationId xmlns:a16="http://schemas.microsoft.com/office/drawing/2014/main" id="{4289EA32-9908-44C4-9887-A560EA8784E7}"/>
              </a:ext>
            </a:extLst>
          </p:cNvPr>
          <p:cNvSpPr txBox="1">
            <a:spLocks noChangeArrowheads="1"/>
          </p:cNvSpPr>
          <p:nvPr/>
        </p:nvSpPr>
        <p:spPr bwMode="auto">
          <a:xfrm>
            <a:off x="2971800" y="2555081"/>
            <a:ext cx="2138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b="1" dirty="0">
                <a:solidFill>
                  <a:srgbClr val="7030A0"/>
                </a:solidFill>
              </a:rPr>
              <a:t>-130dBm per 300 kHz</a:t>
            </a:r>
            <a:endParaRPr lang="ja-JP" altLang="en-US" sz="1400" b="1" dirty="0">
              <a:solidFill>
                <a:srgbClr val="7030A0"/>
              </a:solidFill>
            </a:endParaRPr>
          </a:p>
        </p:txBody>
      </p:sp>
      <p:sp>
        <p:nvSpPr>
          <p:cNvPr id="24" name="テキスト ボックス 15">
            <a:extLst>
              <a:ext uri="{FF2B5EF4-FFF2-40B4-BE49-F238E27FC236}">
                <a16:creationId xmlns:a16="http://schemas.microsoft.com/office/drawing/2014/main" id="{DA135737-AFA7-4CEF-94C7-F225E982AC23}"/>
              </a:ext>
            </a:extLst>
          </p:cNvPr>
          <p:cNvSpPr txBox="1">
            <a:spLocks noChangeArrowheads="1"/>
          </p:cNvSpPr>
          <p:nvPr/>
        </p:nvSpPr>
        <p:spPr bwMode="auto">
          <a:xfrm>
            <a:off x="1709212" y="2559843"/>
            <a:ext cx="11271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solidFill>
                  <a:srgbClr val="008000"/>
                </a:solidFill>
              </a:rPr>
              <a:t>-80dBm</a:t>
            </a:r>
            <a:endParaRPr lang="ja-JP" altLang="en-US" sz="1400" b="1">
              <a:solidFill>
                <a:srgbClr val="008000"/>
              </a:solidFill>
            </a:endParaRPr>
          </a:p>
        </p:txBody>
      </p:sp>
      <p:sp>
        <p:nvSpPr>
          <p:cNvPr id="25" name="テキスト ボックス 9">
            <a:extLst>
              <a:ext uri="{FF2B5EF4-FFF2-40B4-BE49-F238E27FC236}">
                <a16:creationId xmlns:a16="http://schemas.microsoft.com/office/drawing/2014/main" id="{83A473C8-413A-40B4-9451-9F6A3EF5E006}"/>
              </a:ext>
            </a:extLst>
          </p:cNvPr>
          <p:cNvSpPr txBox="1">
            <a:spLocks noChangeArrowheads="1"/>
          </p:cNvSpPr>
          <p:nvPr/>
        </p:nvSpPr>
        <p:spPr bwMode="auto">
          <a:xfrm>
            <a:off x="2570264" y="3049540"/>
            <a:ext cx="23526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30 minutes before the game</a:t>
            </a:r>
          </a:p>
        </p:txBody>
      </p:sp>
      <p:pic>
        <p:nvPicPr>
          <p:cNvPr id="26" name="図 2">
            <a:extLst>
              <a:ext uri="{FF2B5EF4-FFF2-40B4-BE49-F238E27FC236}">
                <a16:creationId xmlns:a16="http://schemas.microsoft.com/office/drawing/2014/main" id="{9A5856D8-9B75-48A1-8999-867E51207F6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16200" y="3347331"/>
            <a:ext cx="25558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9">
            <a:extLst>
              <a:ext uri="{FF2B5EF4-FFF2-40B4-BE49-F238E27FC236}">
                <a16:creationId xmlns:a16="http://schemas.microsoft.com/office/drawing/2014/main" id="{9096CDFE-1CCF-4384-A2D6-5E43176FE6CF}"/>
              </a:ext>
            </a:extLst>
          </p:cNvPr>
          <p:cNvSpPr txBox="1">
            <a:spLocks noChangeArrowheads="1"/>
          </p:cNvSpPr>
          <p:nvPr/>
        </p:nvSpPr>
        <p:spPr bwMode="auto">
          <a:xfrm>
            <a:off x="4800600" y="3048000"/>
            <a:ext cx="22890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During the game (first half)</a:t>
            </a:r>
            <a:endParaRPr lang="ja-JP" altLang="en-US" sz="1292" dirty="0"/>
          </a:p>
        </p:txBody>
      </p:sp>
      <p:pic>
        <p:nvPicPr>
          <p:cNvPr id="28" name="図 3">
            <a:extLst>
              <a:ext uri="{FF2B5EF4-FFF2-40B4-BE49-F238E27FC236}">
                <a16:creationId xmlns:a16="http://schemas.microsoft.com/office/drawing/2014/main" id="{3CF48DE8-0A41-4487-A517-38A31D06611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00600" y="3336219"/>
            <a:ext cx="2557462"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9">
            <a:extLst>
              <a:ext uri="{FF2B5EF4-FFF2-40B4-BE49-F238E27FC236}">
                <a16:creationId xmlns:a16="http://schemas.microsoft.com/office/drawing/2014/main" id="{7E44B009-63D9-4EC4-80AC-978AA7D1EA67}"/>
              </a:ext>
            </a:extLst>
          </p:cNvPr>
          <p:cNvSpPr txBox="1">
            <a:spLocks noChangeArrowheads="1"/>
          </p:cNvSpPr>
          <p:nvPr/>
        </p:nvSpPr>
        <p:spPr bwMode="auto">
          <a:xfrm>
            <a:off x="7043737" y="3037769"/>
            <a:ext cx="19335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In the half time</a:t>
            </a:r>
            <a:endParaRPr lang="ja-JP" altLang="en-US" sz="1292" dirty="0"/>
          </a:p>
        </p:txBody>
      </p:sp>
      <p:pic>
        <p:nvPicPr>
          <p:cNvPr id="30" name="図 4">
            <a:extLst>
              <a:ext uri="{FF2B5EF4-FFF2-40B4-BE49-F238E27FC236}">
                <a16:creationId xmlns:a16="http://schemas.microsoft.com/office/drawing/2014/main" id="{9865B2DD-EE66-4431-90E0-25FFBBBF0F4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70712" y="3329869"/>
            <a:ext cx="2557463"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2">
            <a:extLst>
              <a:ext uri="{FF2B5EF4-FFF2-40B4-BE49-F238E27FC236}">
                <a16:creationId xmlns:a16="http://schemas.microsoft.com/office/drawing/2014/main" id="{4F4013F9-BE7A-4C03-BE2B-09624F0BBB7E}"/>
              </a:ext>
            </a:extLst>
          </p:cNvPr>
          <p:cNvSpPr txBox="1">
            <a:spLocks noChangeArrowheads="1"/>
          </p:cNvSpPr>
          <p:nvPr/>
        </p:nvSpPr>
        <p:spPr bwMode="auto">
          <a:xfrm>
            <a:off x="7078662" y="6025444"/>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32" name="テキスト ボックス 24">
            <a:extLst>
              <a:ext uri="{FF2B5EF4-FFF2-40B4-BE49-F238E27FC236}">
                <a16:creationId xmlns:a16="http://schemas.microsoft.com/office/drawing/2014/main" id="{4409E760-5B72-4D31-A1EC-363129E77ECE}"/>
              </a:ext>
            </a:extLst>
          </p:cNvPr>
          <p:cNvSpPr txBox="1">
            <a:spLocks noChangeArrowheads="1"/>
          </p:cNvSpPr>
          <p:nvPr/>
        </p:nvSpPr>
        <p:spPr bwMode="auto">
          <a:xfrm>
            <a:off x="7061200" y="6249281"/>
            <a:ext cx="1107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33" name="テキスト ボックス 25">
            <a:extLst>
              <a:ext uri="{FF2B5EF4-FFF2-40B4-BE49-F238E27FC236}">
                <a16:creationId xmlns:a16="http://schemas.microsoft.com/office/drawing/2014/main" id="{191CAF29-7B2B-4E72-BC15-42240C27F19F}"/>
              </a:ext>
            </a:extLst>
          </p:cNvPr>
          <p:cNvSpPr txBox="1">
            <a:spLocks noChangeArrowheads="1"/>
          </p:cNvSpPr>
          <p:nvPr/>
        </p:nvSpPr>
        <p:spPr bwMode="auto">
          <a:xfrm>
            <a:off x="7078662" y="6465181"/>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34" name="テキスト ボックス 30">
            <a:extLst>
              <a:ext uri="{FF2B5EF4-FFF2-40B4-BE49-F238E27FC236}">
                <a16:creationId xmlns:a16="http://schemas.microsoft.com/office/drawing/2014/main" id="{3CB24793-EEE3-4109-8348-925F9D7E8884}"/>
              </a:ext>
            </a:extLst>
          </p:cNvPr>
          <p:cNvSpPr txBox="1">
            <a:spLocks noChangeArrowheads="1"/>
          </p:cNvSpPr>
          <p:nvPr/>
        </p:nvSpPr>
        <p:spPr bwMode="auto">
          <a:xfrm>
            <a:off x="4822825" y="6025444"/>
            <a:ext cx="1107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35" name="テキスト ボックス 31">
            <a:extLst>
              <a:ext uri="{FF2B5EF4-FFF2-40B4-BE49-F238E27FC236}">
                <a16:creationId xmlns:a16="http://schemas.microsoft.com/office/drawing/2014/main" id="{5A85562C-3193-4205-9249-EDB0C1D30D36}"/>
              </a:ext>
            </a:extLst>
          </p:cNvPr>
          <p:cNvSpPr txBox="1">
            <a:spLocks noChangeArrowheads="1"/>
          </p:cNvSpPr>
          <p:nvPr/>
        </p:nvSpPr>
        <p:spPr bwMode="auto">
          <a:xfrm>
            <a:off x="4806950" y="6249281"/>
            <a:ext cx="1107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36" name="テキスト ボックス 32">
            <a:extLst>
              <a:ext uri="{FF2B5EF4-FFF2-40B4-BE49-F238E27FC236}">
                <a16:creationId xmlns:a16="http://schemas.microsoft.com/office/drawing/2014/main" id="{AF2375E8-CBBD-43F7-BEB5-AE87AB46C1F8}"/>
              </a:ext>
            </a:extLst>
          </p:cNvPr>
          <p:cNvSpPr txBox="1">
            <a:spLocks noChangeArrowheads="1"/>
          </p:cNvSpPr>
          <p:nvPr/>
        </p:nvSpPr>
        <p:spPr bwMode="auto">
          <a:xfrm>
            <a:off x="4824412" y="6465181"/>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37" name="テキスト ボックス 33">
            <a:extLst>
              <a:ext uri="{FF2B5EF4-FFF2-40B4-BE49-F238E27FC236}">
                <a16:creationId xmlns:a16="http://schemas.microsoft.com/office/drawing/2014/main" id="{32774C94-D3FD-4438-8CEC-72014568D751}"/>
              </a:ext>
            </a:extLst>
          </p:cNvPr>
          <p:cNvSpPr txBox="1">
            <a:spLocks noChangeArrowheads="1"/>
          </p:cNvSpPr>
          <p:nvPr/>
        </p:nvSpPr>
        <p:spPr bwMode="auto">
          <a:xfrm>
            <a:off x="2690812" y="6025444"/>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38" name="テキスト ボックス 34">
            <a:extLst>
              <a:ext uri="{FF2B5EF4-FFF2-40B4-BE49-F238E27FC236}">
                <a16:creationId xmlns:a16="http://schemas.microsoft.com/office/drawing/2014/main" id="{D37BBC5C-C98E-4F76-8DE0-83C92D0E1EC7}"/>
              </a:ext>
            </a:extLst>
          </p:cNvPr>
          <p:cNvSpPr txBox="1">
            <a:spLocks noChangeArrowheads="1"/>
          </p:cNvSpPr>
          <p:nvPr/>
        </p:nvSpPr>
        <p:spPr bwMode="auto">
          <a:xfrm>
            <a:off x="2673350" y="6249281"/>
            <a:ext cx="1107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39" name="テキスト ボックス 35">
            <a:extLst>
              <a:ext uri="{FF2B5EF4-FFF2-40B4-BE49-F238E27FC236}">
                <a16:creationId xmlns:a16="http://schemas.microsoft.com/office/drawing/2014/main" id="{4A89D0E9-954E-4A91-B06D-B38BCB51415D}"/>
              </a:ext>
            </a:extLst>
          </p:cNvPr>
          <p:cNvSpPr txBox="1">
            <a:spLocks noChangeArrowheads="1"/>
          </p:cNvSpPr>
          <p:nvPr/>
        </p:nvSpPr>
        <p:spPr bwMode="auto">
          <a:xfrm>
            <a:off x="2690812" y="6465181"/>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40" name="テキスト ボックス 36">
            <a:extLst>
              <a:ext uri="{FF2B5EF4-FFF2-40B4-BE49-F238E27FC236}">
                <a16:creationId xmlns:a16="http://schemas.microsoft.com/office/drawing/2014/main" id="{B6064845-9587-4385-9323-FE404C9D1E78}"/>
              </a:ext>
            </a:extLst>
          </p:cNvPr>
          <p:cNvSpPr txBox="1">
            <a:spLocks noChangeArrowheads="1"/>
          </p:cNvSpPr>
          <p:nvPr/>
        </p:nvSpPr>
        <p:spPr bwMode="auto">
          <a:xfrm>
            <a:off x="601662" y="6025444"/>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41" name="テキスト ボックス 37">
            <a:extLst>
              <a:ext uri="{FF2B5EF4-FFF2-40B4-BE49-F238E27FC236}">
                <a16:creationId xmlns:a16="http://schemas.microsoft.com/office/drawing/2014/main" id="{E840EE0C-E94C-4686-86F0-4280F0838874}"/>
              </a:ext>
            </a:extLst>
          </p:cNvPr>
          <p:cNvSpPr txBox="1">
            <a:spLocks noChangeArrowheads="1"/>
          </p:cNvSpPr>
          <p:nvPr/>
        </p:nvSpPr>
        <p:spPr bwMode="auto">
          <a:xfrm>
            <a:off x="585787" y="6249281"/>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42" name="テキスト ボックス 38">
            <a:extLst>
              <a:ext uri="{FF2B5EF4-FFF2-40B4-BE49-F238E27FC236}">
                <a16:creationId xmlns:a16="http://schemas.microsoft.com/office/drawing/2014/main" id="{4807AF76-BC43-4B8D-A32E-53D90A2079F6}"/>
              </a:ext>
            </a:extLst>
          </p:cNvPr>
          <p:cNvSpPr txBox="1">
            <a:spLocks noChangeArrowheads="1"/>
          </p:cNvSpPr>
          <p:nvPr/>
        </p:nvSpPr>
        <p:spPr bwMode="auto">
          <a:xfrm>
            <a:off x="601662" y="6465181"/>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43" name="Rectangle 2">
            <a:extLst>
              <a:ext uri="{FF2B5EF4-FFF2-40B4-BE49-F238E27FC236}">
                <a16:creationId xmlns:a16="http://schemas.microsoft.com/office/drawing/2014/main" id="{7F0A3F83-85F2-46D8-BF4E-C9E55876E00F}"/>
              </a:ext>
            </a:extLst>
          </p:cNvPr>
          <p:cNvSpPr txBox="1">
            <a:spLocks noChangeArrowheads="1"/>
          </p:cNvSpPr>
          <p:nvPr/>
        </p:nvSpPr>
        <p:spPr bwMode="auto">
          <a:xfrm>
            <a:off x="731520" y="1302173"/>
            <a:ext cx="8290560"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Many </a:t>
            </a:r>
            <a:r>
              <a:rPr lang="en-US" kern="0" dirty="0"/>
              <a:t>cellular </a:t>
            </a:r>
            <a:r>
              <a:rPr lang="en-US" sz="2400" kern="0" dirty="0"/>
              <a:t>signals emitted in a game and the halftime (when many audiences are in the stadium). Sidelobe of such signals may interfere the systems in the 920 MHz band.</a:t>
            </a:r>
          </a:p>
        </p:txBody>
      </p:sp>
      <p:sp>
        <p:nvSpPr>
          <p:cNvPr id="44" name="楕円 43">
            <a:extLst>
              <a:ext uri="{FF2B5EF4-FFF2-40B4-BE49-F238E27FC236}">
                <a16:creationId xmlns:a16="http://schemas.microsoft.com/office/drawing/2014/main" id="{B91C9C20-76C1-4588-ABE4-23396CDBA6A4}"/>
              </a:ext>
            </a:extLst>
          </p:cNvPr>
          <p:cNvSpPr/>
          <p:nvPr/>
        </p:nvSpPr>
        <p:spPr bwMode="auto">
          <a:xfrm>
            <a:off x="4916858" y="3744138"/>
            <a:ext cx="626428" cy="16324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5" name="テキスト ボックス 44">
            <a:extLst>
              <a:ext uri="{FF2B5EF4-FFF2-40B4-BE49-F238E27FC236}">
                <a16:creationId xmlns:a16="http://schemas.microsoft.com/office/drawing/2014/main" id="{1CFE2E80-5498-4882-B180-29E5D63CAAFB}"/>
              </a:ext>
            </a:extLst>
          </p:cNvPr>
          <p:cNvSpPr txBox="1"/>
          <p:nvPr/>
        </p:nvSpPr>
        <p:spPr>
          <a:xfrm>
            <a:off x="5446761" y="4304944"/>
            <a:ext cx="1029711" cy="707886"/>
          </a:xfrm>
          <a:prstGeom prst="rect">
            <a:avLst/>
          </a:prstGeom>
          <a:noFill/>
        </p:spPr>
        <p:txBody>
          <a:bodyPr wrap="square" rtlCol="0">
            <a:spAutoFit/>
          </a:bodyPr>
          <a:lstStyle/>
          <a:p>
            <a:pPr algn="ctr"/>
            <a:r>
              <a:rPr kumimoji="1" lang="en-US" altLang="ja-JP" sz="2000" b="1" dirty="0">
                <a:solidFill>
                  <a:srgbClr val="FFFF00"/>
                </a:solidFill>
                <a:latin typeface="Calibri" panose="020F0502020204030204" pitchFamily="34" charset="0"/>
                <a:ea typeface="Adobe Fan Heiti Std B" panose="020B0700000000000000" pitchFamily="34" charset="-128"/>
              </a:rPr>
              <a:t>Cellular</a:t>
            </a:r>
          </a:p>
          <a:p>
            <a:pPr algn="ctr"/>
            <a:r>
              <a:rPr kumimoji="1" lang="en-US" altLang="ja-JP" sz="2000" b="1" dirty="0">
                <a:solidFill>
                  <a:srgbClr val="FFFF00"/>
                </a:solidFill>
                <a:latin typeface="Calibri" panose="020F0502020204030204" pitchFamily="34" charset="0"/>
                <a:ea typeface="Adobe Fan Heiti Std B" panose="020B0700000000000000" pitchFamily="34" charset="-128"/>
              </a:rPr>
              <a:t>system</a:t>
            </a:r>
            <a:endParaRPr kumimoji="1" lang="ja-JP" altLang="en-US" sz="2000" b="1" dirty="0">
              <a:solidFill>
                <a:srgbClr val="FFFF00"/>
              </a:solidFill>
              <a:latin typeface="Calibri" panose="020F0502020204030204" pitchFamily="34" charset="0"/>
              <a:ea typeface="Adobe Fan Heiti Std B" panose="020B0700000000000000" pitchFamily="34" charset="-128"/>
            </a:endParaRPr>
          </a:p>
        </p:txBody>
      </p:sp>
      <p:pic>
        <p:nvPicPr>
          <p:cNvPr id="3" name="図 2">
            <a:extLst>
              <a:ext uri="{FF2B5EF4-FFF2-40B4-BE49-F238E27FC236}">
                <a16:creationId xmlns:a16="http://schemas.microsoft.com/office/drawing/2014/main" id="{59E421DD-2F62-4B3F-8A78-B2C1AA1997AC}"/>
              </a:ext>
            </a:extLst>
          </p:cNvPr>
          <p:cNvPicPr>
            <a:picLocks noChangeAspect="1"/>
          </p:cNvPicPr>
          <p:nvPr/>
        </p:nvPicPr>
        <p:blipFill rotWithShape="1">
          <a:blip r:embed="rId8"/>
          <a:srcRect r="17808"/>
          <a:stretch/>
        </p:blipFill>
        <p:spPr>
          <a:xfrm>
            <a:off x="9141794" y="3356567"/>
            <a:ext cx="501086" cy="323116"/>
          </a:xfrm>
          <a:prstGeom prst="rect">
            <a:avLst/>
          </a:prstGeom>
        </p:spPr>
      </p:pic>
      <p:pic>
        <p:nvPicPr>
          <p:cNvPr id="7" name="図 6">
            <a:extLst>
              <a:ext uri="{FF2B5EF4-FFF2-40B4-BE49-F238E27FC236}">
                <a16:creationId xmlns:a16="http://schemas.microsoft.com/office/drawing/2014/main" id="{CF884518-F448-40BD-96F0-4A9342F80751}"/>
              </a:ext>
            </a:extLst>
          </p:cNvPr>
          <p:cNvPicPr>
            <a:picLocks noChangeAspect="1"/>
          </p:cNvPicPr>
          <p:nvPr/>
        </p:nvPicPr>
        <p:blipFill rotWithShape="1">
          <a:blip r:embed="rId9"/>
          <a:srcRect r="18216"/>
          <a:stretch/>
        </p:blipFill>
        <p:spPr>
          <a:xfrm>
            <a:off x="9120274" y="4559423"/>
            <a:ext cx="501092" cy="323116"/>
          </a:xfrm>
          <a:prstGeom prst="rect">
            <a:avLst/>
          </a:prstGeom>
        </p:spPr>
      </p:pic>
      <p:pic>
        <p:nvPicPr>
          <p:cNvPr id="8" name="図 7">
            <a:extLst>
              <a:ext uri="{FF2B5EF4-FFF2-40B4-BE49-F238E27FC236}">
                <a16:creationId xmlns:a16="http://schemas.microsoft.com/office/drawing/2014/main" id="{4764D86A-F379-4AAF-BF28-9A50011D0C9C}"/>
              </a:ext>
            </a:extLst>
          </p:cNvPr>
          <p:cNvPicPr>
            <a:picLocks noChangeAspect="1"/>
          </p:cNvPicPr>
          <p:nvPr/>
        </p:nvPicPr>
        <p:blipFill rotWithShape="1">
          <a:blip r:embed="rId10"/>
          <a:srcRect r="28622"/>
          <a:stretch/>
        </p:blipFill>
        <p:spPr>
          <a:xfrm>
            <a:off x="9140549" y="5774697"/>
            <a:ext cx="437334" cy="323116"/>
          </a:xfrm>
          <a:prstGeom prst="rect">
            <a:avLst/>
          </a:prstGeom>
        </p:spPr>
      </p:pic>
    </p:spTree>
    <p:extLst>
      <p:ext uri="{BB962C8B-B14F-4D97-AF65-F5344CB8AC3E}">
        <p14:creationId xmlns:p14="http://schemas.microsoft.com/office/powerpoint/2010/main" val="9985666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place (P2</a:t>
            </a:r>
            <a:r>
              <a:rPr lang="en-US" altLang="ja-JP" dirty="0"/>
              <a:t>, third floor</a:t>
            </a:r>
            <a:r>
              <a:rPr lang="en-US" dirty="0"/>
              <a:t>)</a:t>
            </a:r>
          </a:p>
        </p:txBody>
      </p:sp>
      <p:pic>
        <p:nvPicPr>
          <p:cNvPr id="18" name="図 5">
            <a:extLst>
              <a:ext uri="{FF2B5EF4-FFF2-40B4-BE49-F238E27FC236}">
                <a16:creationId xmlns:a16="http://schemas.microsoft.com/office/drawing/2014/main" id="{8BC3B1C0-74AC-4EB7-A97D-C0BAA6ABB0C1}"/>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09600" y="2057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2">
            <a:extLst>
              <a:ext uri="{FF2B5EF4-FFF2-40B4-BE49-F238E27FC236}">
                <a16:creationId xmlns:a16="http://schemas.microsoft.com/office/drawing/2014/main" id="{AE2328A4-11FB-4E1E-A78E-D9669B2D1B4B}"/>
              </a:ext>
            </a:extLst>
          </p:cNvPr>
          <p:cNvSpPr txBox="1">
            <a:spLocks noChangeArrowheads="1"/>
          </p:cNvSpPr>
          <p:nvPr/>
        </p:nvSpPr>
        <p:spPr bwMode="auto">
          <a:xfrm>
            <a:off x="6096000" y="6216040"/>
            <a:ext cx="2243311" cy="369332"/>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Measurement place</a:t>
            </a:r>
            <a:endParaRPr lang="ja-JP" altLang="en-US" sz="1800" dirty="0">
              <a:solidFill>
                <a:srgbClr val="FF0000"/>
              </a:solidFill>
            </a:endParaRPr>
          </a:p>
        </p:txBody>
      </p:sp>
      <p:sp>
        <p:nvSpPr>
          <p:cNvPr id="21" name="楕円 20">
            <a:extLst>
              <a:ext uri="{FF2B5EF4-FFF2-40B4-BE49-F238E27FC236}">
                <a16:creationId xmlns:a16="http://schemas.microsoft.com/office/drawing/2014/main" id="{BCA2A985-01EB-413E-9D7D-A4E0A609D163}"/>
              </a:ext>
            </a:extLst>
          </p:cNvPr>
          <p:cNvSpPr/>
          <p:nvPr/>
        </p:nvSpPr>
        <p:spPr>
          <a:xfrm>
            <a:off x="4727848" y="5502483"/>
            <a:ext cx="1368152" cy="1224136"/>
          </a:xfrm>
          <a:prstGeom prst="ellipse">
            <a:avLst/>
          </a:prstGeom>
          <a:solidFill>
            <a:srgbClr val="FFFF00">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95F8A186-57CD-412E-B379-149C80ED289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38451" y="2057400"/>
            <a:ext cx="2988137" cy="2755630"/>
          </a:xfrm>
          <a:prstGeom prst="rect">
            <a:avLst/>
          </a:prstGeom>
          <a:ln w="28575">
            <a:solidFill>
              <a:schemeClr val="tx1"/>
            </a:solidFill>
          </a:ln>
        </p:spPr>
      </p:pic>
    </p:spTree>
    <p:extLst>
      <p:ext uri="{BB962C8B-B14F-4D97-AF65-F5344CB8AC3E}">
        <p14:creationId xmlns:p14="http://schemas.microsoft.com/office/powerpoint/2010/main" val="107537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result at P2</a:t>
            </a:r>
          </a:p>
        </p:txBody>
      </p:sp>
      <p:sp>
        <p:nvSpPr>
          <p:cNvPr id="43" name="Rectangle 2">
            <a:extLst>
              <a:ext uri="{FF2B5EF4-FFF2-40B4-BE49-F238E27FC236}">
                <a16:creationId xmlns:a16="http://schemas.microsoft.com/office/drawing/2014/main" id="{7F0A3F83-85F2-46D8-BF4E-C9E55876E00F}"/>
              </a:ext>
            </a:extLst>
          </p:cNvPr>
          <p:cNvSpPr txBox="1">
            <a:spLocks noChangeArrowheads="1"/>
          </p:cNvSpPr>
          <p:nvPr/>
        </p:nvSpPr>
        <p:spPr bwMode="auto">
          <a:xfrm>
            <a:off x="731520" y="1302173"/>
            <a:ext cx="8290560"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Noise level is raised as audiences increases before the game. This would be due to sidelobe of cellular signals.</a:t>
            </a:r>
          </a:p>
          <a:p>
            <a:r>
              <a:rPr lang="en-US" kern="0" dirty="0"/>
              <a:t>A wireless system for referee is employed in the game.</a:t>
            </a:r>
            <a:endParaRPr lang="en-US" sz="2400" kern="0" dirty="0"/>
          </a:p>
        </p:txBody>
      </p:sp>
      <p:pic>
        <p:nvPicPr>
          <p:cNvPr id="47" name="図 1">
            <a:extLst>
              <a:ext uri="{FF2B5EF4-FFF2-40B4-BE49-F238E27FC236}">
                <a16:creationId xmlns:a16="http://schemas.microsoft.com/office/drawing/2014/main" id="{1DC256AC-AC39-441C-938F-4FED50FA38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2788" y="2782233"/>
            <a:ext cx="2982912"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2">
            <a:extLst>
              <a:ext uri="{FF2B5EF4-FFF2-40B4-BE49-F238E27FC236}">
                <a16:creationId xmlns:a16="http://schemas.microsoft.com/office/drawing/2014/main" id="{228D1547-51BD-4679-A7E5-A7C5E7F024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83000" y="2782233"/>
            <a:ext cx="29845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3">
            <a:extLst>
              <a:ext uri="{FF2B5EF4-FFF2-40B4-BE49-F238E27FC236}">
                <a16:creationId xmlns:a16="http://schemas.microsoft.com/office/drawing/2014/main" id="{5808186B-E043-463B-AD02-29DBC1B7256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53213" y="2782233"/>
            <a:ext cx="2982912"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テキスト ボックス 17">
            <a:extLst>
              <a:ext uri="{FF2B5EF4-FFF2-40B4-BE49-F238E27FC236}">
                <a16:creationId xmlns:a16="http://schemas.microsoft.com/office/drawing/2014/main" id="{7FA1E689-D990-4AA1-9E47-48E945A2168A}"/>
              </a:ext>
            </a:extLst>
          </p:cNvPr>
          <p:cNvSpPr txBox="1">
            <a:spLocks noChangeArrowheads="1"/>
          </p:cNvSpPr>
          <p:nvPr/>
        </p:nvSpPr>
        <p:spPr bwMode="auto">
          <a:xfrm>
            <a:off x="733437"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51" name="テキスト ボックス 18">
            <a:extLst>
              <a:ext uri="{FF2B5EF4-FFF2-40B4-BE49-F238E27FC236}">
                <a16:creationId xmlns:a16="http://schemas.microsoft.com/office/drawing/2014/main" id="{37CF6024-FBBC-45AC-B050-B52621B63CDE}"/>
              </a:ext>
            </a:extLst>
          </p:cNvPr>
          <p:cNvSpPr txBox="1">
            <a:spLocks noChangeArrowheads="1"/>
          </p:cNvSpPr>
          <p:nvPr/>
        </p:nvSpPr>
        <p:spPr bwMode="auto">
          <a:xfrm>
            <a:off x="717562"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52" name="テキスト ボックス 19">
            <a:extLst>
              <a:ext uri="{FF2B5EF4-FFF2-40B4-BE49-F238E27FC236}">
                <a16:creationId xmlns:a16="http://schemas.microsoft.com/office/drawing/2014/main" id="{BF57796B-EDE5-49A3-9449-C4A4B37FC873}"/>
              </a:ext>
            </a:extLst>
          </p:cNvPr>
          <p:cNvSpPr txBox="1">
            <a:spLocks noChangeArrowheads="1"/>
          </p:cNvSpPr>
          <p:nvPr/>
        </p:nvSpPr>
        <p:spPr bwMode="auto">
          <a:xfrm>
            <a:off x="733437"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53" name="テキスト ボックス 20">
            <a:extLst>
              <a:ext uri="{FF2B5EF4-FFF2-40B4-BE49-F238E27FC236}">
                <a16:creationId xmlns:a16="http://schemas.microsoft.com/office/drawing/2014/main" id="{5772CBE9-6D39-477F-A894-1F4326EC1433}"/>
              </a:ext>
            </a:extLst>
          </p:cNvPr>
          <p:cNvSpPr txBox="1">
            <a:spLocks noChangeArrowheads="1"/>
          </p:cNvSpPr>
          <p:nvPr/>
        </p:nvSpPr>
        <p:spPr bwMode="auto">
          <a:xfrm>
            <a:off x="3724287"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54" name="テキスト ボックス 21">
            <a:extLst>
              <a:ext uri="{FF2B5EF4-FFF2-40B4-BE49-F238E27FC236}">
                <a16:creationId xmlns:a16="http://schemas.microsoft.com/office/drawing/2014/main" id="{F1E5FDE5-FFE6-403F-BCA4-1EC1D073BD84}"/>
              </a:ext>
            </a:extLst>
          </p:cNvPr>
          <p:cNvSpPr txBox="1">
            <a:spLocks noChangeArrowheads="1"/>
          </p:cNvSpPr>
          <p:nvPr/>
        </p:nvSpPr>
        <p:spPr bwMode="auto">
          <a:xfrm>
            <a:off x="3708412"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55" name="テキスト ボックス 22">
            <a:extLst>
              <a:ext uri="{FF2B5EF4-FFF2-40B4-BE49-F238E27FC236}">
                <a16:creationId xmlns:a16="http://schemas.microsoft.com/office/drawing/2014/main" id="{3A511333-7EF2-4620-9EF8-A3BBB4F225C1}"/>
              </a:ext>
            </a:extLst>
          </p:cNvPr>
          <p:cNvSpPr txBox="1">
            <a:spLocks noChangeArrowheads="1"/>
          </p:cNvSpPr>
          <p:nvPr/>
        </p:nvSpPr>
        <p:spPr bwMode="auto">
          <a:xfrm>
            <a:off x="3724287"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56" name="テキスト ボックス 23">
            <a:extLst>
              <a:ext uri="{FF2B5EF4-FFF2-40B4-BE49-F238E27FC236}">
                <a16:creationId xmlns:a16="http://schemas.microsoft.com/office/drawing/2014/main" id="{C9893912-256C-46CA-8346-1748C19BE034}"/>
              </a:ext>
            </a:extLst>
          </p:cNvPr>
          <p:cNvSpPr txBox="1">
            <a:spLocks noChangeArrowheads="1"/>
          </p:cNvSpPr>
          <p:nvPr/>
        </p:nvSpPr>
        <p:spPr bwMode="auto">
          <a:xfrm>
            <a:off x="6745300" y="5943600"/>
            <a:ext cx="874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57" name="テキスト ボックス 24">
            <a:extLst>
              <a:ext uri="{FF2B5EF4-FFF2-40B4-BE49-F238E27FC236}">
                <a16:creationId xmlns:a16="http://schemas.microsoft.com/office/drawing/2014/main" id="{CF20B26F-3950-4506-A0A7-C436EE9903C0}"/>
              </a:ext>
            </a:extLst>
          </p:cNvPr>
          <p:cNvSpPr txBox="1">
            <a:spLocks noChangeArrowheads="1"/>
          </p:cNvSpPr>
          <p:nvPr/>
        </p:nvSpPr>
        <p:spPr bwMode="auto">
          <a:xfrm>
            <a:off x="6727837"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58" name="テキスト ボックス 25">
            <a:extLst>
              <a:ext uri="{FF2B5EF4-FFF2-40B4-BE49-F238E27FC236}">
                <a16:creationId xmlns:a16="http://schemas.microsoft.com/office/drawing/2014/main" id="{56E78F77-FF72-4C64-8780-BF01710EADCE}"/>
              </a:ext>
            </a:extLst>
          </p:cNvPr>
          <p:cNvSpPr txBox="1">
            <a:spLocks noChangeArrowheads="1"/>
          </p:cNvSpPr>
          <p:nvPr/>
        </p:nvSpPr>
        <p:spPr bwMode="auto">
          <a:xfrm>
            <a:off x="6745300" y="6454904"/>
            <a:ext cx="874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59" name="テキスト ボックス 9">
            <a:extLst>
              <a:ext uri="{FF2B5EF4-FFF2-40B4-BE49-F238E27FC236}">
                <a16:creationId xmlns:a16="http://schemas.microsoft.com/office/drawing/2014/main" id="{189FE65B-8512-4B20-B338-700927A0D02B}"/>
              </a:ext>
            </a:extLst>
          </p:cNvPr>
          <p:cNvSpPr txBox="1">
            <a:spLocks noChangeArrowheads="1"/>
          </p:cNvSpPr>
          <p:nvPr/>
        </p:nvSpPr>
        <p:spPr bwMode="auto">
          <a:xfrm>
            <a:off x="1032934" y="2510233"/>
            <a:ext cx="19335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zh-TW" sz="1292" dirty="0"/>
              <a:t>2 hour before the game</a:t>
            </a:r>
            <a:endParaRPr lang="en-US" altLang="ja-JP" sz="1292" dirty="0"/>
          </a:p>
        </p:txBody>
      </p:sp>
      <p:sp>
        <p:nvSpPr>
          <p:cNvPr id="60" name="テキスト ボックス 9">
            <a:extLst>
              <a:ext uri="{FF2B5EF4-FFF2-40B4-BE49-F238E27FC236}">
                <a16:creationId xmlns:a16="http://schemas.microsoft.com/office/drawing/2014/main" id="{E4FC58E9-5152-4F8C-A881-8B454AD7A41F}"/>
              </a:ext>
            </a:extLst>
          </p:cNvPr>
          <p:cNvSpPr txBox="1">
            <a:spLocks noChangeArrowheads="1"/>
          </p:cNvSpPr>
          <p:nvPr/>
        </p:nvSpPr>
        <p:spPr bwMode="auto">
          <a:xfrm>
            <a:off x="3710190" y="2517242"/>
            <a:ext cx="23526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30 minutes before the game</a:t>
            </a:r>
          </a:p>
        </p:txBody>
      </p:sp>
      <p:sp>
        <p:nvSpPr>
          <p:cNvPr id="61" name="テキスト ボックス 9">
            <a:extLst>
              <a:ext uri="{FF2B5EF4-FFF2-40B4-BE49-F238E27FC236}">
                <a16:creationId xmlns:a16="http://schemas.microsoft.com/office/drawing/2014/main" id="{298AE141-7893-4F83-A0FF-AF55AA07067C}"/>
              </a:ext>
            </a:extLst>
          </p:cNvPr>
          <p:cNvSpPr txBox="1">
            <a:spLocks noChangeArrowheads="1"/>
          </p:cNvSpPr>
          <p:nvPr/>
        </p:nvSpPr>
        <p:spPr bwMode="auto">
          <a:xfrm>
            <a:off x="6705600" y="2515702"/>
            <a:ext cx="22890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During the game (first half)</a:t>
            </a:r>
            <a:endParaRPr lang="ja-JP" altLang="en-US" sz="1292" dirty="0"/>
          </a:p>
        </p:txBody>
      </p:sp>
      <p:sp>
        <p:nvSpPr>
          <p:cNvPr id="62" name="楕円 61">
            <a:extLst>
              <a:ext uri="{FF2B5EF4-FFF2-40B4-BE49-F238E27FC236}">
                <a16:creationId xmlns:a16="http://schemas.microsoft.com/office/drawing/2014/main" id="{9F47C55F-66D0-4AA1-9C80-1759CF5E370C}"/>
              </a:ext>
            </a:extLst>
          </p:cNvPr>
          <p:cNvSpPr/>
          <p:nvPr/>
        </p:nvSpPr>
        <p:spPr bwMode="auto">
          <a:xfrm>
            <a:off x="8654478" y="4102230"/>
            <a:ext cx="335280" cy="16324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63" name="直線矢印コネクタ 62">
            <a:extLst>
              <a:ext uri="{FF2B5EF4-FFF2-40B4-BE49-F238E27FC236}">
                <a16:creationId xmlns:a16="http://schemas.microsoft.com/office/drawing/2014/main" id="{50F875E9-A54F-45D6-A114-3C2697B10603}"/>
              </a:ext>
            </a:extLst>
          </p:cNvPr>
          <p:cNvCxnSpPr>
            <a:cxnSpLocks/>
          </p:cNvCxnSpPr>
          <p:nvPr/>
        </p:nvCxnSpPr>
        <p:spPr bwMode="auto">
          <a:xfrm>
            <a:off x="8044669" y="4292015"/>
            <a:ext cx="513570" cy="355839"/>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sp>
        <p:nvSpPr>
          <p:cNvPr id="64" name="テキスト ボックス 63">
            <a:extLst>
              <a:ext uri="{FF2B5EF4-FFF2-40B4-BE49-F238E27FC236}">
                <a16:creationId xmlns:a16="http://schemas.microsoft.com/office/drawing/2014/main" id="{439BC1B1-183A-43A6-B1F9-705A07253C8A}"/>
              </a:ext>
            </a:extLst>
          </p:cNvPr>
          <p:cNvSpPr txBox="1"/>
          <p:nvPr/>
        </p:nvSpPr>
        <p:spPr>
          <a:xfrm>
            <a:off x="6777835" y="3251537"/>
            <a:ext cx="2417542" cy="1015663"/>
          </a:xfrm>
          <a:prstGeom prst="rect">
            <a:avLst/>
          </a:prstGeom>
          <a:noFill/>
        </p:spPr>
        <p:txBody>
          <a:bodyPr wrap="square" rtlCol="0">
            <a:spAutoFit/>
          </a:bodyPr>
          <a:lstStyle/>
          <a:p>
            <a:r>
              <a:rPr kumimoji="1" lang="en-US" altLang="ja-JP" sz="2000" b="1" dirty="0">
                <a:solidFill>
                  <a:srgbClr val="FFFF00"/>
                </a:solidFill>
                <a:latin typeface="Calibri" panose="020F0502020204030204" pitchFamily="34" charset="0"/>
                <a:ea typeface="Adobe Fan Heiti Std B" panose="020B0700000000000000" pitchFamily="34" charset="-128"/>
              </a:rPr>
              <a:t>Wireless system for </a:t>
            </a:r>
            <a:br>
              <a:rPr kumimoji="1" lang="en-US" altLang="ja-JP" sz="2000" b="1" dirty="0">
                <a:solidFill>
                  <a:srgbClr val="FFFF00"/>
                </a:solidFill>
                <a:latin typeface="Calibri" panose="020F0502020204030204" pitchFamily="34" charset="0"/>
                <a:ea typeface="Adobe Fan Heiti Std B" panose="020B0700000000000000" pitchFamily="34" charset="-128"/>
              </a:rPr>
            </a:br>
            <a:r>
              <a:rPr kumimoji="1" lang="en-US" altLang="ja-JP" sz="2000" b="1" dirty="0">
                <a:solidFill>
                  <a:srgbClr val="FFFF00"/>
                </a:solidFill>
                <a:latin typeface="Calibri" panose="020F0502020204030204" pitchFamily="34" charset="0"/>
                <a:ea typeface="Adobe Fan Heiti Std B" panose="020B0700000000000000" pitchFamily="34" charset="-128"/>
              </a:rPr>
              <a:t>football referee at 928.6 MHz</a:t>
            </a:r>
            <a:endParaRPr kumimoji="1" lang="ja-JP" altLang="en-US" sz="2000" b="1" dirty="0">
              <a:solidFill>
                <a:srgbClr val="FFFF00"/>
              </a:solidFill>
              <a:latin typeface="Calibri" panose="020F0502020204030204" pitchFamily="34" charset="0"/>
              <a:ea typeface="Adobe Fan Heiti Std B" panose="020B0700000000000000" pitchFamily="34" charset="-128"/>
            </a:endParaRPr>
          </a:p>
        </p:txBody>
      </p:sp>
      <p:pic>
        <p:nvPicPr>
          <p:cNvPr id="25" name="図 24">
            <a:extLst>
              <a:ext uri="{FF2B5EF4-FFF2-40B4-BE49-F238E27FC236}">
                <a16:creationId xmlns:a16="http://schemas.microsoft.com/office/drawing/2014/main" id="{D2336B16-E10F-4DC2-B7A5-1ACA26BD13A0}"/>
              </a:ext>
            </a:extLst>
          </p:cNvPr>
          <p:cNvPicPr>
            <a:picLocks noChangeAspect="1"/>
          </p:cNvPicPr>
          <p:nvPr/>
        </p:nvPicPr>
        <p:blipFill rotWithShape="1">
          <a:blip r:embed="rId6"/>
          <a:srcRect r="17808"/>
          <a:stretch/>
        </p:blipFill>
        <p:spPr>
          <a:xfrm>
            <a:off x="9086378" y="2819400"/>
            <a:ext cx="501086" cy="323116"/>
          </a:xfrm>
          <a:prstGeom prst="rect">
            <a:avLst/>
          </a:prstGeom>
        </p:spPr>
      </p:pic>
      <p:pic>
        <p:nvPicPr>
          <p:cNvPr id="26" name="図 25">
            <a:extLst>
              <a:ext uri="{FF2B5EF4-FFF2-40B4-BE49-F238E27FC236}">
                <a16:creationId xmlns:a16="http://schemas.microsoft.com/office/drawing/2014/main" id="{E839ABFD-5C75-41E5-A9F1-384BF0DA14C2}"/>
              </a:ext>
            </a:extLst>
          </p:cNvPr>
          <p:cNvPicPr>
            <a:picLocks noChangeAspect="1"/>
          </p:cNvPicPr>
          <p:nvPr/>
        </p:nvPicPr>
        <p:blipFill rotWithShape="1">
          <a:blip r:embed="rId7"/>
          <a:srcRect r="18216"/>
          <a:stretch/>
        </p:blipFill>
        <p:spPr>
          <a:xfrm>
            <a:off x="9092566" y="4243574"/>
            <a:ext cx="501092" cy="323116"/>
          </a:xfrm>
          <a:prstGeom prst="rect">
            <a:avLst/>
          </a:prstGeom>
        </p:spPr>
      </p:pic>
      <p:pic>
        <p:nvPicPr>
          <p:cNvPr id="27" name="図 26">
            <a:extLst>
              <a:ext uri="{FF2B5EF4-FFF2-40B4-BE49-F238E27FC236}">
                <a16:creationId xmlns:a16="http://schemas.microsoft.com/office/drawing/2014/main" id="{B0FACAFF-D174-423E-82D5-5F9415D9711C}"/>
              </a:ext>
            </a:extLst>
          </p:cNvPr>
          <p:cNvPicPr>
            <a:picLocks noChangeAspect="1"/>
          </p:cNvPicPr>
          <p:nvPr/>
        </p:nvPicPr>
        <p:blipFill rotWithShape="1">
          <a:blip r:embed="rId8"/>
          <a:srcRect r="28622"/>
          <a:stretch/>
        </p:blipFill>
        <p:spPr>
          <a:xfrm>
            <a:off x="9112841" y="5652810"/>
            <a:ext cx="437334" cy="323116"/>
          </a:xfrm>
          <a:prstGeom prst="rect">
            <a:avLst/>
          </a:prstGeom>
        </p:spPr>
      </p:pic>
      <p:pic>
        <p:nvPicPr>
          <p:cNvPr id="28" name="図 27">
            <a:extLst>
              <a:ext uri="{FF2B5EF4-FFF2-40B4-BE49-F238E27FC236}">
                <a16:creationId xmlns:a16="http://schemas.microsoft.com/office/drawing/2014/main" id="{9CAE4D12-B2B5-4109-BB60-91D30FA82DE1}"/>
              </a:ext>
            </a:extLst>
          </p:cNvPr>
          <p:cNvPicPr>
            <a:picLocks noChangeAspect="1"/>
          </p:cNvPicPr>
          <p:nvPr/>
        </p:nvPicPr>
        <p:blipFill rotWithShape="1">
          <a:blip r:embed="rId6"/>
          <a:srcRect r="17808"/>
          <a:stretch/>
        </p:blipFill>
        <p:spPr>
          <a:xfrm>
            <a:off x="6064151" y="2807858"/>
            <a:ext cx="501086" cy="323116"/>
          </a:xfrm>
          <a:prstGeom prst="rect">
            <a:avLst/>
          </a:prstGeom>
        </p:spPr>
      </p:pic>
      <p:pic>
        <p:nvPicPr>
          <p:cNvPr id="29" name="図 28">
            <a:extLst>
              <a:ext uri="{FF2B5EF4-FFF2-40B4-BE49-F238E27FC236}">
                <a16:creationId xmlns:a16="http://schemas.microsoft.com/office/drawing/2014/main" id="{43811023-B321-4B3E-9673-DDFBFE5C0CCC}"/>
              </a:ext>
            </a:extLst>
          </p:cNvPr>
          <p:cNvPicPr>
            <a:picLocks noChangeAspect="1"/>
          </p:cNvPicPr>
          <p:nvPr/>
        </p:nvPicPr>
        <p:blipFill rotWithShape="1">
          <a:blip r:embed="rId7"/>
          <a:srcRect r="18216"/>
          <a:stretch/>
        </p:blipFill>
        <p:spPr>
          <a:xfrm>
            <a:off x="6070339" y="4232032"/>
            <a:ext cx="501092" cy="323116"/>
          </a:xfrm>
          <a:prstGeom prst="rect">
            <a:avLst/>
          </a:prstGeom>
        </p:spPr>
      </p:pic>
      <p:pic>
        <p:nvPicPr>
          <p:cNvPr id="30" name="図 29">
            <a:extLst>
              <a:ext uri="{FF2B5EF4-FFF2-40B4-BE49-F238E27FC236}">
                <a16:creationId xmlns:a16="http://schemas.microsoft.com/office/drawing/2014/main" id="{DFFAF960-7DA4-4013-9170-21ECC49FE6F8}"/>
              </a:ext>
            </a:extLst>
          </p:cNvPr>
          <p:cNvPicPr>
            <a:picLocks noChangeAspect="1"/>
          </p:cNvPicPr>
          <p:nvPr/>
        </p:nvPicPr>
        <p:blipFill rotWithShape="1">
          <a:blip r:embed="rId8"/>
          <a:srcRect r="28622"/>
          <a:stretch/>
        </p:blipFill>
        <p:spPr>
          <a:xfrm>
            <a:off x="6090614" y="5641268"/>
            <a:ext cx="437334" cy="323116"/>
          </a:xfrm>
          <a:prstGeom prst="rect">
            <a:avLst/>
          </a:prstGeom>
        </p:spPr>
      </p:pic>
      <p:pic>
        <p:nvPicPr>
          <p:cNvPr id="31" name="図 30">
            <a:extLst>
              <a:ext uri="{FF2B5EF4-FFF2-40B4-BE49-F238E27FC236}">
                <a16:creationId xmlns:a16="http://schemas.microsoft.com/office/drawing/2014/main" id="{6BC99E61-1C73-46D1-98D4-F2B77ADD4EF7}"/>
              </a:ext>
            </a:extLst>
          </p:cNvPr>
          <p:cNvPicPr>
            <a:picLocks noChangeAspect="1"/>
          </p:cNvPicPr>
          <p:nvPr/>
        </p:nvPicPr>
        <p:blipFill rotWithShape="1">
          <a:blip r:embed="rId6"/>
          <a:srcRect r="17808"/>
          <a:stretch/>
        </p:blipFill>
        <p:spPr>
          <a:xfrm>
            <a:off x="3092592" y="2817094"/>
            <a:ext cx="501086" cy="323116"/>
          </a:xfrm>
          <a:prstGeom prst="rect">
            <a:avLst/>
          </a:prstGeom>
        </p:spPr>
      </p:pic>
      <p:pic>
        <p:nvPicPr>
          <p:cNvPr id="32" name="図 31">
            <a:extLst>
              <a:ext uri="{FF2B5EF4-FFF2-40B4-BE49-F238E27FC236}">
                <a16:creationId xmlns:a16="http://schemas.microsoft.com/office/drawing/2014/main" id="{157CA391-EA34-4511-8DC5-272BFECED4E6}"/>
              </a:ext>
            </a:extLst>
          </p:cNvPr>
          <p:cNvPicPr>
            <a:picLocks noChangeAspect="1"/>
          </p:cNvPicPr>
          <p:nvPr/>
        </p:nvPicPr>
        <p:blipFill rotWithShape="1">
          <a:blip r:embed="rId7"/>
          <a:srcRect r="18216"/>
          <a:stretch/>
        </p:blipFill>
        <p:spPr>
          <a:xfrm>
            <a:off x="3098780" y="4241268"/>
            <a:ext cx="501092" cy="323116"/>
          </a:xfrm>
          <a:prstGeom prst="rect">
            <a:avLst/>
          </a:prstGeom>
        </p:spPr>
      </p:pic>
      <p:pic>
        <p:nvPicPr>
          <p:cNvPr id="33" name="図 32">
            <a:extLst>
              <a:ext uri="{FF2B5EF4-FFF2-40B4-BE49-F238E27FC236}">
                <a16:creationId xmlns:a16="http://schemas.microsoft.com/office/drawing/2014/main" id="{5CD35361-121C-4896-9D64-D24AF0441052}"/>
              </a:ext>
            </a:extLst>
          </p:cNvPr>
          <p:cNvPicPr>
            <a:picLocks noChangeAspect="1"/>
          </p:cNvPicPr>
          <p:nvPr/>
        </p:nvPicPr>
        <p:blipFill rotWithShape="1">
          <a:blip r:embed="rId8"/>
          <a:srcRect r="28622"/>
          <a:stretch/>
        </p:blipFill>
        <p:spPr>
          <a:xfrm>
            <a:off x="3119055" y="5650504"/>
            <a:ext cx="437334" cy="323116"/>
          </a:xfrm>
          <a:prstGeom prst="rect">
            <a:avLst/>
          </a:prstGeom>
        </p:spPr>
      </p:pic>
    </p:spTree>
    <p:extLst>
      <p:ext uri="{BB962C8B-B14F-4D97-AF65-F5344CB8AC3E}">
        <p14:creationId xmlns:p14="http://schemas.microsoft.com/office/powerpoint/2010/main" val="1909345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5">
            <a:extLst>
              <a:ext uri="{FF2B5EF4-FFF2-40B4-BE49-F238E27FC236}">
                <a16:creationId xmlns:a16="http://schemas.microsoft.com/office/drawing/2014/main" id="{D277149B-1604-4EC7-BFDA-FAF9D7E1A43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2016863"/>
            <a:ext cx="6400000" cy="4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place (P3, fifth floor)</a:t>
            </a:r>
          </a:p>
        </p:txBody>
      </p:sp>
      <p:sp>
        <p:nvSpPr>
          <p:cNvPr id="20" name="テキスト ボックス 2">
            <a:extLst>
              <a:ext uri="{FF2B5EF4-FFF2-40B4-BE49-F238E27FC236}">
                <a16:creationId xmlns:a16="http://schemas.microsoft.com/office/drawing/2014/main" id="{AE2328A4-11FB-4E1E-A78E-D9669B2D1B4B}"/>
              </a:ext>
            </a:extLst>
          </p:cNvPr>
          <p:cNvSpPr txBox="1">
            <a:spLocks noChangeArrowheads="1"/>
          </p:cNvSpPr>
          <p:nvPr/>
        </p:nvSpPr>
        <p:spPr bwMode="auto">
          <a:xfrm>
            <a:off x="3505200" y="5972349"/>
            <a:ext cx="2243311" cy="369332"/>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Measurement place</a:t>
            </a:r>
            <a:endParaRPr lang="ja-JP" altLang="en-US" sz="1800" dirty="0">
              <a:solidFill>
                <a:srgbClr val="FF0000"/>
              </a:solidFill>
            </a:endParaRPr>
          </a:p>
        </p:txBody>
      </p:sp>
      <p:sp>
        <p:nvSpPr>
          <p:cNvPr id="21" name="楕円 20">
            <a:extLst>
              <a:ext uri="{FF2B5EF4-FFF2-40B4-BE49-F238E27FC236}">
                <a16:creationId xmlns:a16="http://schemas.microsoft.com/office/drawing/2014/main" id="{BCA2A985-01EB-413E-9D7D-A4E0A609D163}"/>
              </a:ext>
            </a:extLst>
          </p:cNvPr>
          <p:cNvSpPr/>
          <p:nvPr/>
        </p:nvSpPr>
        <p:spPr>
          <a:xfrm>
            <a:off x="2255036" y="4998743"/>
            <a:ext cx="1368152" cy="1224136"/>
          </a:xfrm>
          <a:prstGeom prst="ellipse">
            <a:avLst/>
          </a:prstGeom>
          <a:solidFill>
            <a:srgbClr val="FFFF00">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937E6EF8-0760-444C-AD9B-BF8FEE8566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29400" y="2036839"/>
            <a:ext cx="2732769" cy="2196274"/>
          </a:xfrm>
          <a:prstGeom prst="rect">
            <a:avLst/>
          </a:prstGeom>
          <a:ln w="28575">
            <a:solidFill>
              <a:schemeClr val="tx1"/>
            </a:solidFill>
          </a:ln>
        </p:spPr>
      </p:pic>
    </p:spTree>
    <p:extLst>
      <p:ext uri="{BB962C8B-B14F-4D97-AF65-F5344CB8AC3E}">
        <p14:creationId xmlns:p14="http://schemas.microsoft.com/office/powerpoint/2010/main" val="145511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14</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result at P3</a:t>
            </a:r>
          </a:p>
        </p:txBody>
      </p:sp>
      <p:sp>
        <p:nvSpPr>
          <p:cNvPr id="43" name="Rectangle 2">
            <a:extLst>
              <a:ext uri="{FF2B5EF4-FFF2-40B4-BE49-F238E27FC236}">
                <a16:creationId xmlns:a16="http://schemas.microsoft.com/office/drawing/2014/main" id="{7F0A3F83-85F2-46D8-BF4E-C9E55876E00F}"/>
              </a:ext>
            </a:extLst>
          </p:cNvPr>
          <p:cNvSpPr txBox="1">
            <a:spLocks noChangeArrowheads="1"/>
          </p:cNvSpPr>
          <p:nvPr/>
        </p:nvSpPr>
        <p:spPr bwMode="auto">
          <a:xfrm>
            <a:off x="731520" y="1302173"/>
            <a:ext cx="8290560"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Noise level is higher than the 3rd floor (P1 and P2). It is expected to be due to spurious from loudspeakers placed at the ceil of the stand.</a:t>
            </a:r>
          </a:p>
        </p:txBody>
      </p:sp>
      <p:sp>
        <p:nvSpPr>
          <p:cNvPr id="59" name="テキスト ボックス 9">
            <a:extLst>
              <a:ext uri="{FF2B5EF4-FFF2-40B4-BE49-F238E27FC236}">
                <a16:creationId xmlns:a16="http://schemas.microsoft.com/office/drawing/2014/main" id="{189FE65B-8512-4B20-B338-700927A0D02B}"/>
              </a:ext>
            </a:extLst>
          </p:cNvPr>
          <p:cNvSpPr txBox="1">
            <a:spLocks noChangeArrowheads="1"/>
          </p:cNvSpPr>
          <p:nvPr/>
        </p:nvSpPr>
        <p:spPr bwMode="auto">
          <a:xfrm>
            <a:off x="2333625" y="2510233"/>
            <a:ext cx="19335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zh-TW" sz="1292" dirty="0"/>
              <a:t>2 hour before the game</a:t>
            </a:r>
            <a:endParaRPr lang="en-US" altLang="ja-JP" sz="1292" dirty="0"/>
          </a:p>
        </p:txBody>
      </p:sp>
      <p:sp>
        <p:nvSpPr>
          <p:cNvPr id="61" name="テキスト ボックス 9">
            <a:extLst>
              <a:ext uri="{FF2B5EF4-FFF2-40B4-BE49-F238E27FC236}">
                <a16:creationId xmlns:a16="http://schemas.microsoft.com/office/drawing/2014/main" id="{298AE141-7893-4F83-A0FF-AF55AA07067C}"/>
              </a:ext>
            </a:extLst>
          </p:cNvPr>
          <p:cNvSpPr txBox="1">
            <a:spLocks noChangeArrowheads="1"/>
          </p:cNvSpPr>
          <p:nvPr/>
        </p:nvSpPr>
        <p:spPr bwMode="auto">
          <a:xfrm>
            <a:off x="5105400" y="2515702"/>
            <a:ext cx="2514600"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During the game (second half)</a:t>
            </a:r>
            <a:endParaRPr lang="ja-JP" altLang="en-US" sz="1292" dirty="0"/>
          </a:p>
        </p:txBody>
      </p:sp>
      <p:pic>
        <p:nvPicPr>
          <p:cNvPr id="25" name="図 1">
            <a:extLst>
              <a:ext uri="{FF2B5EF4-FFF2-40B4-BE49-F238E27FC236}">
                <a16:creationId xmlns:a16="http://schemas.microsoft.com/office/drawing/2014/main" id="{E797F878-AC9A-4E15-AA1F-714C927BC6B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64813" y="2773935"/>
            <a:ext cx="2983031" cy="40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
            <a:extLst>
              <a:ext uri="{FF2B5EF4-FFF2-40B4-BE49-F238E27FC236}">
                <a16:creationId xmlns:a16="http://schemas.microsoft.com/office/drawing/2014/main" id="{844D0AB4-8BEA-41BC-AF19-87933C2903C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9200" y="2773935"/>
            <a:ext cx="2983031" cy="40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17">
            <a:extLst>
              <a:ext uri="{FF2B5EF4-FFF2-40B4-BE49-F238E27FC236}">
                <a16:creationId xmlns:a16="http://schemas.microsoft.com/office/drawing/2014/main" id="{DBAD88C7-19EF-4E05-8C77-06CF9E30E374}"/>
              </a:ext>
            </a:extLst>
          </p:cNvPr>
          <p:cNvSpPr txBox="1">
            <a:spLocks noChangeArrowheads="1"/>
          </p:cNvSpPr>
          <p:nvPr/>
        </p:nvSpPr>
        <p:spPr bwMode="auto">
          <a:xfrm>
            <a:off x="2230451"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28" name="テキスト ボックス 18">
            <a:extLst>
              <a:ext uri="{FF2B5EF4-FFF2-40B4-BE49-F238E27FC236}">
                <a16:creationId xmlns:a16="http://schemas.microsoft.com/office/drawing/2014/main" id="{904ECC25-FDAD-4427-B8A1-84F6B18DE93F}"/>
              </a:ext>
            </a:extLst>
          </p:cNvPr>
          <p:cNvSpPr txBox="1">
            <a:spLocks noChangeArrowheads="1"/>
          </p:cNvSpPr>
          <p:nvPr/>
        </p:nvSpPr>
        <p:spPr bwMode="auto">
          <a:xfrm>
            <a:off x="2214576"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29" name="テキスト ボックス 19">
            <a:extLst>
              <a:ext uri="{FF2B5EF4-FFF2-40B4-BE49-F238E27FC236}">
                <a16:creationId xmlns:a16="http://schemas.microsoft.com/office/drawing/2014/main" id="{AA2CF936-FFAB-4121-A398-571073FDE9F5}"/>
              </a:ext>
            </a:extLst>
          </p:cNvPr>
          <p:cNvSpPr txBox="1">
            <a:spLocks noChangeArrowheads="1"/>
          </p:cNvSpPr>
          <p:nvPr/>
        </p:nvSpPr>
        <p:spPr bwMode="auto">
          <a:xfrm>
            <a:off x="2230451"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30" name="テキスト ボックス 20">
            <a:extLst>
              <a:ext uri="{FF2B5EF4-FFF2-40B4-BE49-F238E27FC236}">
                <a16:creationId xmlns:a16="http://schemas.microsoft.com/office/drawing/2014/main" id="{41EA1738-C9D3-4669-A86F-909EBFF8C1B7}"/>
              </a:ext>
            </a:extLst>
          </p:cNvPr>
          <p:cNvSpPr txBox="1">
            <a:spLocks noChangeArrowheads="1"/>
          </p:cNvSpPr>
          <p:nvPr/>
        </p:nvSpPr>
        <p:spPr bwMode="auto">
          <a:xfrm>
            <a:off x="5221301"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31" name="テキスト ボックス 21">
            <a:extLst>
              <a:ext uri="{FF2B5EF4-FFF2-40B4-BE49-F238E27FC236}">
                <a16:creationId xmlns:a16="http://schemas.microsoft.com/office/drawing/2014/main" id="{B4A477C0-639C-4FB8-B8F8-3322325AF6E6}"/>
              </a:ext>
            </a:extLst>
          </p:cNvPr>
          <p:cNvSpPr txBox="1">
            <a:spLocks noChangeArrowheads="1"/>
          </p:cNvSpPr>
          <p:nvPr/>
        </p:nvSpPr>
        <p:spPr bwMode="auto">
          <a:xfrm>
            <a:off x="5205426"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32" name="テキスト ボックス 22">
            <a:extLst>
              <a:ext uri="{FF2B5EF4-FFF2-40B4-BE49-F238E27FC236}">
                <a16:creationId xmlns:a16="http://schemas.microsoft.com/office/drawing/2014/main" id="{6E251021-460A-428A-9B6A-ABE931AFBA10}"/>
              </a:ext>
            </a:extLst>
          </p:cNvPr>
          <p:cNvSpPr txBox="1">
            <a:spLocks noChangeArrowheads="1"/>
          </p:cNvSpPr>
          <p:nvPr/>
        </p:nvSpPr>
        <p:spPr bwMode="auto">
          <a:xfrm>
            <a:off x="5221301"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pic>
        <p:nvPicPr>
          <p:cNvPr id="17" name="図 16">
            <a:extLst>
              <a:ext uri="{FF2B5EF4-FFF2-40B4-BE49-F238E27FC236}">
                <a16:creationId xmlns:a16="http://schemas.microsoft.com/office/drawing/2014/main" id="{A9A7FA9C-A745-4503-82B1-4E5992F2E9CB}"/>
              </a:ext>
            </a:extLst>
          </p:cNvPr>
          <p:cNvPicPr>
            <a:picLocks noChangeAspect="1"/>
          </p:cNvPicPr>
          <p:nvPr/>
        </p:nvPicPr>
        <p:blipFill rotWithShape="1">
          <a:blip r:embed="rId5"/>
          <a:srcRect r="17808"/>
          <a:stretch/>
        </p:blipFill>
        <p:spPr>
          <a:xfrm>
            <a:off x="7538244" y="2812108"/>
            <a:ext cx="501086" cy="323116"/>
          </a:xfrm>
          <a:prstGeom prst="rect">
            <a:avLst/>
          </a:prstGeom>
        </p:spPr>
      </p:pic>
      <p:pic>
        <p:nvPicPr>
          <p:cNvPr id="18" name="図 17">
            <a:extLst>
              <a:ext uri="{FF2B5EF4-FFF2-40B4-BE49-F238E27FC236}">
                <a16:creationId xmlns:a16="http://schemas.microsoft.com/office/drawing/2014/main" id="{B1A4095A-9709-4041-ABD9-E9910AD55ECB}"/>
              </a:ext>
            </a:extLst>
          </p:cNvPr>
          <p:cNvPicPr>
            <a:picLocks noChangeAspect="1"/>
          </p:cNvPicPr>
          <p:nvPr/>
        </p:nvPicPr>
        <p:blipFill rotWithShape="1">
          <a:blip r:embed="rId6"/>
          <a:srcRect r="18216"/>
          <a:stretch/>
        </p:blipFill>
        <p:spPr>
          <a:xfrm>
            <a:off x="7544432" y="4236282"/>
            <a:ext cx="501092" cy="323116"/>
          </a:xfrm>
          <a:prstGeom prst="rect">
            <a:avLst/>
          </a:prstGeom>
        </p:spPr>
      </p:pic>
      <p:pic>
        <p:nvPicPr>
          <p:cNvPr id="19" name="図 18">
            <a:extLst>
              <a:ext uri="{FF2B5EF4-FFF2-40B4-BE49-F238E27FC236}">
                <a16:creationId xmlns:a16="http://schemas.microsoft.com/office/drawing/2014/main" id="{7B20C671-334E-450F-8000-589D4E638766}"/>
              </a:ext>
            </a:extLst>
          </p:cNvPr>
          <p:cNvPicPr>
            <a:picLocks noChangeAspect="1"/>
          </p:cNvPicPr>
          <p:nvPr/>
        </p:nvPicPr>
        <p:blipFill rotWithShape="1">
          <a:blip r:embed="rId7"/>
          <a:srcRect r="28622"/>
          <a:stretch/>
        </p:blipFill>
        <p:spPr>
          <a:xfrm>
            <a:off x="7564707" y="5645518"/>
            <a:ext cx="437334" cy="323116"/>
          </a:xfrm>
          <a:prstGeom prst="rect">
            <a:avLst/>
          </a:prstGeom>
        </p:spPr>
      </p:pic>
      <p:pic>
        <p:nvPicPr>
          <p:cNvPr id="20" name="図 19">
            <a:extLst>
              <a:ext uri="{FF2B5EF4-FFF2-40B4-BE49-F238E27FC236}">
                <a16:creationId xmlns:a16="http://schemas.microsoft.com/office/drawing/2014/main" id="{770CF702-6C6D-4769-983E-0EEA337322F5}"/>
              </a:ext>
            </a:extLst>
          </p:cNvPr>
          <p:cNvPicPr>
            <a:picLocks noChangeAspect="1"/>
          </p:cNvPicPr>
          <p:nvPr/>
        </p:nvPicPr>
        <p:blipFill rotWithShape="1">
          <a:blip r:embed="rId5"/>
          <a:srcRect r="17808"/>
          <a:stretch/>
        </p:blipFill>
        <p:spPr>
          <a:xfrm>
            <a:off x="4451132" y="2804842"/>
            <a:ext cx="501086" cy="323116"/>
          </a:xfrm>
          <a:prstGeom prst="rect">
            <a:avLst/>
          </a:prstGeom>
        </p:spPr>
      </p:pic>
      <p:pic>
        <p:nvPicPr>
          <p:cNvPr id="21" name="図 20">
            <a:extLst>
              <a:ext uri="{FF2B5EF4-FFF2-40B4-BE49-F238E27FC236}">
                <a16:creationId xmlns:a16="http://schemas.microsoft.com/office/drawing/2014/main" id="{2A5A455F-4559-43E4-969C-F9B29233A0FA}"/>
              </a:ext>
            </a:extLst>
          </p:cNvPr>
          <p:cNvPicPr>
            <a:picLocks noChangeAspect="1"/>
          </p:cNvPicPr>
          <p:nvPr/>
        </p:nvPicPr>
        <p:blipFill rotWithShape="1">
          <a:blip r:embed="rId6"/>
          <a:srcRect r="18216"/>
          <a:stretch/>
        </p:blipFill>
        <p:spPr>
          <a:xfrm>
            <a:off x="4457320" y="4229016"/>
            <a:ext cx="501092" cy="323116"/>
          </a:xfrm>
          <a:prstGeom prst="rect">
            <a:avLst/>
          </a:prstGeom>
        </p:spPr>
      </p:pic>
      <p:pic>
        <p:nvPicPr>
          <p:cNvPr id="22" name="図 21">
            <a:extLst>
              <a:ext uri="{FF2B5EF4-FFF2-40B4-BE49-F238E27FC236}">
                <a16:creationId xmlns:a16="http://schemas.microsoft.com/office/drawing/2014/main" id="{C88B5F30-7467-424A-B9D4-6EB66C9C00B6}"/>
              </a:ext>
            </a:extLst>
          </p:cNvPr>
          <p:cNvPicPr>
            <a:picLocks noChangeAspect="1"/>
          </p:cNvPicPr>
          <p:nvPr/>
        </p:nvPicPr>
        <p:blipFill rotWithShape="1">
          <a:blip r:embed="rId7"/>
          <a:srcRect r="28622"/>
          <a:stretch/>
        </p:blipFill>
        <p:spPr>
          <a:xfrm>
            <a:off x="4477595" y="5638252"/>
            <a:ext cx="437334" cy="323116"/>
          </a:xfrm>
          <a:prstGeom prst="rect">
            <a:avLst/>
          </a:prstGeom>
        </p:spPr>
      </p:pic>
    </p:spTree>
    <p:extLst>
      <p:ext uri="{BB962C8B-B14F-4D97-AF65-F5344CB8AC3E}">
        <p14:creationId xmlns:p14="http://schemas.microsoft.com/office/powerpoint/2010/main" val="3286649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15</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(2)</a:t>
            </a:r>
            <a:br>
              <a:rPr lang="en-US" dirty="0"/>
            </a:br>
            <a:r>
              <a:rPr lang="en-US" dirty="0"/>
              <a:t>Building of University</a:t>
            </a:r>
          </a:p>
        </p:txBody>
      </p:sp>
      <p:sp>
        <p:nvSpPr>
          <p:cNvPr id="10242" name="Rectangle 2"/>
          <p:cNvSpPr>
            <a:spLocks noGrp="1" noChangeArrowheads="1"/>
          </p:cNvSpPr>
          <p:nvPr>
            <p:ph type="body" idx="1"/>
          </p:nvPr>
        </p:nvSpPr>
        <p:spPr>
          <a:xfrm>
            <a:off x="731520" y="2113281"/>
            <a:ext cx="8290560" cy="1087119"/>
          </a:xfrm>
          <a:ln/>
        </p:spPr>
        <p:txBody>
          <a:bodyPr/>
          <a:lstStyle/>
          <a:p>
            <a:r>
              <a:rPr lang="en-US" dirty="0"/>
              <a:t>We also conducted measurement at multiple floors in a same building for R&amp;D section in a university.</a:t>
            </a:r>
          </a:p>
          <a:p>
            <a:pPr lvl="1"/>
            <a:r>
              <a:rPr lang="en-US" sz="2400" dirty="0"/>
              <a:t>Measurement place</a:t>
            </a:r>
          </a:p>
          <a:p>
            <a:pPr lvl="2"/>
            <a:r>
              <a:rPr lang="en-US" altLang="ja-JP" sz="2400" dirty="0"/>
              <a:t>Space for relaxation on the 4th floor</a:t>
            </a:r>
            <a:endParaRPr lang="en-US" sz="2400" dirty="0"/>
          </a:p>
          <a:p>
            <a:pPr lvl="2"/>
            <a:r>
              <a:rPr lang="en-US" sz="2400" dirty="0"/>
              <a:t>Event space on the 1st floor</a:t>
            </a:r>
          </a:p>
        </p:txBody>
      </p:sp>
    </p:spTree>
    <p:extLst>
      <p:ext uri="{BB962C8B-B14F-4D97-AF65-F5344CB8AC3E}">
        <p14:creationId xmlns:p14="http://schemas.microsoft.com/office/powerpoint/2010/main" val="2067223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place (relaxation area)</a:t>
            </a:r>
          </a:p>
        </p:txBody>
      </p:sp>
      <p:pic>
        <p:nvPicPr>
          <p:cNvPr id="10" name="図 2">
            <a:extLst>
              <a:ext uri="{FF2B5EF4-FFF2-40B4-BE49-F238E27FC236}">
                <a16:creationId xmlns:a16="http://schemas.microsoft.com/office/drawing/2014/main" id="{7C54C845-612A-45A6-A83F-A18D359A1C85}"/>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a:ext>
            </a:extLst>
          </a:blip>
          <a:srcRect/>
          <a:stretch>
            <a:fillRect/>
          </a:stretch>
        </p:blipFill>
        <p:spPr bwMode="auto">
          <a:xfrm>
            <a:off x="4953000" y="3429000"/>
            <a:ext cx="4470400" cy="330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3">
            <a:extLst>
              <a:ext uri="{FF2B5EF4-FFF2-40B4-BE49-F238E27FC236}">
                <a16:creationId xmlns:a16="http://schemas.microsoft.com/office/drawing/2014/main" id="{81BD040C-934B-45EC-9E6F-059DC17A590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1352" y="3433781"/>
            <a:ext cx="4470400" cy="330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5CD128A7-A36C-4F4D-89C1-8446BE914839}"/>
              </a:ext>
            </a:extLst>
          </p:cNvPr>
          <p:cNvSpPr txBox="1">
            <a:spLocks noChangeArrowheads="1"/>
          </p:cNvSpPr>
          <p:nvPr/>
        </p:nvSpPr>
        <p:spPr bwMode="auto">
          <a:xfrm>
            <a:off x="731520" y="1530685"/>
            <a:ext cx="8290560"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Located at the 4th floor.</a:t>
            </a:r>
          </a:p>
          <a:p>
            <a:r>
              <a:rPr lang="en-US" sz="2400" kern="0" dirty="0"/>
              <a:t>With a size of about 15 m x 15 m.</a:t>
            </a:r>
          </a:p>
          <a:p>
            <a:r>
              <a:rPr lang="en-US" kern="0" dirty="0"/>
              <a:t>There are several laboratories in the same floor.</a:t>
            </a:r>
            <a:endParaRPr lang="en-US" sz="2400" kern="0" dirty="0"/>
          </a:p>
          <a:p>
            <a:r>
              <a:rPr lang="en-US" kern="0" dirty="0"/>
              <a:t>The measurement was conducted at 11 am.</a:t>
            </a:r>
            <a:endParaRPr lang="en-US" sz="2400" kern="0" dirty="0"/>
          </a:p>
        </p:txBody>
      </p:sp>
    </p:spTree>
    <p:extLst>
      <p:ext uri="{BB962C8B-B14F-4D97-AF65-F5344CB8AC3E}">
        <p14:creationId xmlns:p14="http://schemas.microsoft.com/office/powerpoint/2010/main" val="38788074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コンテンツ プレースホルダー 13">
            <a:extLst>
              <a:ext uri="{FF2B5EF4-FFF2-40B4-BE49-F238E27FC236}">
                <a16:creationId xmlns:a16="http://schemas.microsoft.com/office/drawing/2014/main" id="{78A6262D-BE08-4C33-85C8-1D3658836A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8503" y="2823959"/>
            <a:ext cx="2640000" cy="4043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17</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result at relaxation area</a:t>
            </a:r>
          </a:p>
        </p:txBody>
      </p:sp>
      <p:sp>
        <p:nvSpPr>
          <p:cNvPr id="43" name="Rectangle 2">
            <a:extLst>
              <a:ext uri="{FF2B5EF4-FFF2-40B4-BE49-F238E27FC236}">
                <a16:creationId xmlns:a16="http://schemas.microsoft.com/office/drawing/2014/main" id="{7F0A3F83-85F2-46D8-BF4E-C9E55876E00F}"/>
              </a:ext>
            </a:extLst>
          </p:cNvPr>
          <p:cNvSpPr txBox="1">
            <a:spLocks noChangeArrowheads="1"/>
          </p:cNvSpPr>
          <p:nvPr/>
        </p:nvSpPr>
        <p:spPr bwMode="auto">
          <a:xfrm>
            <a:off x="731520" y="1454485"/>
            <a:ext cx="8380308"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The channel is quiet and specific interference was not observed.</a:t>
            </a:r>
          </a:p>
        </p:txBody>
      </p:sp>
      <p:sp>
        <p:nvSpPr>
          <p:cNvPr id="50" name="テキスト ボックス 17">
            <a:extLst>
              <a:ext uri="{FF2B5EF4-FFF2-40B4-BE49-F238E27FC236}">
                <a16:creationId xmlns:a16="http://schemas.microsoft.com/office/drawing/2014/main" id="{7FA1E689-D990-4AA1-9E47-48E945A2168A}"/>
              </a:ext>
            </a:extLst>
          </p:cNvPr>
          <p:cNvSpPr txBox="1">
            <a:spLocks noChangeArrowheads="1"/>
          </p:cNvSpPr>
          <p:nvPr/>
        </p:nvSpPr>
        <p:spPr bwMode="auto">
          <a:xfrm>
            <a:off x="2762614"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51" name="テキスト ボックス 18">
            <a:extLst>
              <a:ext uri="{FF2B5EF4-FFF2-40B4-BE49-F238E27FC236}">
                <a16:creationId xmlns:a16="http://schemas.microsoft.com/office/drawing/2014/main" id="{37CF6024-FBBC-45AC-B050-B52621B63CDE}"/>
              </a:ext>
            </a:extLst>
          </p:cNvPr>
          <p:cNvSpPr txBox="1">
            <a:spLocks noChangeArrowheads="1"/>
          </p:cNvSpPr>
          <p:nvPr/>
        </p:nvSpPr>
        <p:spPr bwMode="auto">
          <a:xfrm>
            <a:off x="2746739"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52" name="テキスト ボックス 19">
            <a:extLst>
              <a:ext uri="{FF2B5EF4-FFF2-40B4-BE49-F238E27FC236}">
                <a16:creationId xmlns:a16="http://schemas.microsoft.com/office/drawing/2014/main" id="{BF57796B-EDE5-49A3-9449-C4A4B37FC873}"/>
              </a:ext>
            </a:extLst>
          </p:cNvPr>
          <p:cNvSpPr txBox="1">
            <a:spLocks noChangeArrowheads="1"/>
          </p:cNvSpPr>
          <p:nvPr/>
        </p:nvSpPr>
        <p:spPr bwMode="auto">
          <a:xfrm>
            <a:off x="2762614"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27" name="テキスト ボックス 17">
            <a:extLst>
              <a:ext uri="{FF2B5EF4-FFF2-40B4-BE49-F238E27FC236}">
                <a16:creationId xmlns:a16="http://schemas.microsoft.com/office/drawing/2014/main" id="{A56630BA-AE8A-49A9-985F-5E6194199D7B}"/>
              </a:ext>
            </a:extLst>
          </p:cNvPr>
          <p:cNvSpPr txBox="1">
            <a:spLocks noChangeArrowheads="1"/>
          </p:cNvSpPr>
          <p:nvPr/>
        </p:nvSpPr>
        <p:spPr bwMode="auto">
          <a:xfrm>
            <a:off x="2418113"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0000"/>
                </a:solidFill>
              </a:rPr>
              <a:t>910 MHz</a:t>
            </a:r>
            <a:endParaRPr lang="ja-JP" altLang="en-US" sz="1000" b="1" dirty="0">
              <a:solidFill>
                <a:srgbClr val="FF0000"/>
              </a:solidFill>
            </a:endParaRPr>
          </a:p>
        </p:txBody>
      </p:sp>
      <p:sp>
        <p:nvSpPr>
          <p:cNvPr id="28" name="テキスト ボックス 17">
            <a:extLst>
              <a:ext uri="{FF2B5EF4-FFF2-40B4-BE49-F238E27FC236}">
                <a16:creationId xmlns:a16="http://schemas.microsoft.com/office/drawing/2014/main" id="{DE80CC33-0A71-4499-AD57-9D831F21B554}"/>
              </a:ext>
            </a:extLst>
          </p:cNvPr>
          <p:cNvSpPr txBox="1">
            <a:spLocks noChangeArrowheads="1"/>
          </p:cNvSpPr>
          <p:nvPr/>
        </p:nvSpPr>
        <p:spPr bwMode="auto">
          <a:xfrm>
            <a:off x="3563208"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0000"/>
                </a:solidFill>
              </a:rPr>
              <a:t>920 MHz</a:t>
            </a:r>
            <a:endParaRPr lang="ja-JP" altLang="en-US" sz="1000" b="1" dirty="0">
              <a:solidFill>
                <a:srgbClr val="FF0000"/>
              </a:solidFill>
            </a:endParaRPr>
          </a:p>
        </p:txBody>
      </p:sp>
      <p:sp>
        <p:nvSpPr>
          <p:cNvPr id="29" name="テキスト ボックス 17">
            <a:extLst>
              <a:ext uri="{FF2B5EF4-FFF2-40B4-BE49-F238E27FC236}">
                <a16:creationId xmlns:a16="http://schemas.microsoft.com/office/drawing/2014/main" id="{FE0FF7B1-76CC-4694-87D1-D36E1A3433AD}"/>
              </a:ext>
            </a:extLst>
          </p:cNvPr>
          <p:cNvSpPr txBox="1">
            <a:spLocks noChangeArrowheads="1"/>
          </p:cNvSpPr>
          <p:nvPr/>
        </p:nvSpPr>
        <p:spPr bwMode="auto">
          <a:xfrm>
            <a:off x="4764101"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0000"/>
                </a:solidFill>
              </a:rPr>
              <a:t>930 MHz</a:t>
            </a:r>
            <a:endParaRPr lang="ja-JP" altLang="en-US" sz="1000" b="1" dirty="0">
              <a:solidFill>
                <a:srgbClr val="FF0000"/>
              </a:solidFill>
            </a:endParaRPr>
          </a:p>
        </p:txBody>
      </p:sp>
      <p:sp>
        <p:nvSpPr>
          <p:cNvPr id="30" name="楕円 29">
            <a:extLst>
              <a:ext uri="{FF2B5EF4-FFF2-40B4-BE49-F238E27FC236}">
                <a16:creationId xmlns:a16="http://schemas.microsoft.com/office/drawing/2014/main" id="{A12879A7-864B-44EC-B04F-E927F785DBF8}"/>
              </a:ext>
            </a:extLst>
          </p:cNvPr>
          <p:cNvSpPr/>
          <p:nvPr/>
        </p:nvSpPr>
        <p:spPr bwMode="auto">
          <a:xfrm>
            <a:off x="4018313" y="3945061"/>
            <a:ext cx="335280" cy="16324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1" name="直線矢印コネクタ 30">
            <a:extLst>
              <a:ext uri="{FF2B5EF4-FFF2-40B4-BE49-F238E27FC236}">
                <a16:creationId xmlns:a16="http://schemas.microsoft.com/office/drawing/2014/main" id="{8169E06E-6F51-4317-B26C-9CE2E850E8D9}"/>
              </a:ext>
            </a:extLst>
          </p:cNvPr>
          <p:cNvCxnSpPr>
            <a:cxnSpLocks/>
          </p:cNvCxnSpPr>
          <p:nvPr/>
        </p:nvCxnSpPr>
        <p:spPr bwMode="auto">
          <a:xfrm flipH="1">
            <a:off x="4473204" y="4843206"/>
            <a:ext cx="611909" cy="0"/>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pic>
        <p:nvPicPr>
          <p:cNvPr id="17" name="図 16">
            <a:extLst>
              <a:ext uri="{FF2B5EF4-FFF2-40B4-BE49-F238E27FC236}">
                <a16:creationId xmlns:a16="http://schemas.microsoft.com/office/drawing/2014/main" id="{09A5E234-E6F2-4499-87D3-D4185512F6A4}"/>
              </a:ext>
            </a:extLst>
          </p:cNvPr>
          <p:cNvPicPr>
            <a:picLocks noChangeAspect="1"/>
          </p:cNvPicPr>
          <p:nvPr/>
        </p:nvPicPr>
        <p:blipFill rotWithShape="1">
          <a:blip r:embed="rId4"/>
          <a:srcRect r="17808"/>
          <a:stretch/>
        </p:blipFill>
        <p:spPr>
          <a:xfrm>
            <a:off x="5284372" y="2823959"/>
            <a:ext cx="501086" cy="323116"/>
          </a:xfrm>
          <a:prstGeom prst="rect">
            <a:avLst/>
          </a:prstGeom>
        </p:spPr>
      </p:pic>
      <p:pic>
        <p:nvPicPr>
          <p:cNvPr id="18" name="図 17">
            <a:extLst>
              <a:ext uri="{FF2B5EF4-FFF2-40B4-BE49-F238E27FC236}">
                <a16:creationId xmlns:a16="http://schemas.microsoft.com/office/drawing/2014/main" id="{A5A71608-5F37-4A35-8665-9E9D9A5BD4C9}"/>
              </a:ext>
            </a:extLst>
          </p:cNvPr>
          <p:cNvPicPr>
            <a:picLocks noChangeAspect="1"/>
          </p:cNvPicPr>
          <p:nvPr/>
        </p:nvPicPr>
        <p:blipFill rotWithShape="1">
          <a:blip r:embed="rId5"/>
          <a:srcRect r="18216"/>
          <a:stretch/>
        </p:blipFill>
        <p:spPr>
          <a:xfrm>
            <a:off x="5290560" y="4248133"/>
            <a:ext cx="501092" cy="323116"/>
          </a:xfrm>
          <a:prstGeom prst="rect">
            <a:avLst/>
          </a:prstGeom>
        </p:spPr>
      </p:pic>
      <p:pic>
        <p:nvPicPr>
          <p:cNvPr id="19" name="図 18">
            <a:extLst>
              <a:ext uri="{FF2B5EF4-FFF2-40B4-BE49-F238E27FC236}">
                <a16:creationId xmlns:a16="http://schemas.microsoft.com/office/drawing/2014/main" id="{D581CB16-FF69-47E0-A689-A39364209765}"/>
              </a:ext>
            </a:extLst>
          </p:cNvPr>
          <p:cNvPicPr>
            <a:picLocks noChangeAspect="1"/>
          </p:cNvPicPr>
          <p:nvPr/>
        </p:nvPicPr>
        <p:blipFill rotWithShape="1">
          <a:blip r:embed="rId6"/>
          <a:srcRect r="28622"/>
          <a:stretch/>
        </p:blipFill>
        <p:spPr>
          <a:xfrm>
            <a:off x="5310835" y="5657369"/>
            <a:ext cx="437334" cy="323116"/>
          </a:xfrm>
          <a:prstGeom prst="rect">
            <a:avLst/>
          </a:prstGeom>
        </p:spPr>
      </p:pic>
      <p:cxnSp>
        <p:nvCxnSpPr>
          <p:cNvPr id="3" name="直線コネクタ 2">
            <a:extLst>
              <a:ext uri="{FF2B5EF4-FFF2-40B4-BE49-F238E27FC236}">
                <a16:creationId xmlns:a16="http://schemas.microsoft.com/office/drawing/2014/main" id="{9DEB97AA-3348-40A4-A0EC-75D53213DBAD}"/>
              </a:ext>
            </a:extLst>
          </p:cNvPr>
          <p:cNvCxnSpPr/>
          <p:nvPr/>
        </p:nvCxnSpPr>
        <p:spPr bwMode="auto">
          <a:xfrm>
            <a:off x="5182773" y="2981036"/>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32" name="テキスト ボックス 31">
            <a:extLst>
              <a:ext uri="{FF2B5EF4-FFF2-40B4-BE49-F238E27FC236}">
                <a16:creationId xmlns:a16="http://schemas.microsoft.com/office/drawing/2014/main" id="{DE5466D6-360D-49F8-8720-E6C4A51C3C63}"/>
              </a:ext>
            </a:extLst>
          </p:cNvPr>
          <p:cNvSpPr txBox="1"/>
          <p:nvPr/>
        </p:nvSpPr>
        <p:spPr>
          <a:xfrm>
            <a:off x="5283729" y="4361872"/>
            <a:ext cx="3689399" cy="1015663"/>
          </a:xfrm>
          <a:prstGeom prst="rect">
            <a:avLst/>
          </a:prstGeom>
          <a:noFill/>
        </p:spPr>
        <p:txBody>
          <a:bodyPr wrap="squar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System noise of the measurement equipment</a:t>
            </a:r>
            <a:br>
              <a:rPr kumimoji="1" lang="en-US" altLang="ja-JP" sz="2000" dirty="0">
                <a:solidFill>
                  <a:srgbClr val="FF0000"/>
                </a:solidFill>
                <a:latin typeface="Calibri" panose="020F0502020204030204" pitchFamily="34" charset="0"/>
                <a:ea typeface="Adobe Fan Heiti Std B" panose="020B0700000000000000" pitchFamily="34" charset="-128"/>
              </a:rPr>
            </a:br>
            <a:r>
              <a:rPr kumimoji="1" lang="en-US" altLang="ja-JP" sz="2000" dirty="0">
                <a:solidFill>
                  <a:srgbClr val="FF0000"/>
                </a:solidFill>
                <a:latin typeface="Calibri" panose="020F0502020204030204" pitchFamily="34" charset="0"/>
                <a:ea typeface="Adobe Fan Heiti Std B" panose="020B0700000000000000" pitchFamily="34" charset="-128"/>
              </a:rPr>
              <a:t> at 921.6 MHz</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cxnSp>
        <p:nvCxnSpPr>
          <p:cNvPr id="22" name="直線コネクタ 21">
            <a:extLst>
              <a:ext uri="{FF2B5EF4-FFF2-40B4-BE49-F238E27FC236}">
                <a16:creationId xmlns:a16="http://schemas.microsoft.com/office/drawing/2014/main" id="{E7A3A392-6644-48A6-AB1C-0DCD428DA37A}"/>
              </a:ext>
            </a:extLst>
          </p:cNvPr>
          <p:cNvCxnSpPr/>
          <p:nvPr/>
        </p:nvCxnSpPr>
        <p:spPr bwMode="auto">
          <a:xfrm>
            <a:off x="5181600" y="4398816"/>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A2AC6D67-0CFF-44E1-8528-7A5C74781D8E}"/>
              </a:ext>
            </a:extLst>
          </p:cNvPr>
          <p:cNvCxnSpPr/>
          <p:nvPr/>
        </p:nvCxnSpPr>
        <p:spPr bwMode="auto">
          <a:xfrm>
            <a:off x="5200072" y="5818908"/>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578881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place (event space)</a:t>
            </a:r>
          </a:p>
        </p:txBody>
      </p:sp>
      <p:sp>
        <p:nvSpPr>
          <p:cNvPr id="12" name="Rectangle 2">
            <a:extLst>
              <a:ext uri="{FF2B5EF4-FFF2-40B4-BE49-F238E27FC236}">
                <a16:creationId xmlns:a16="http://schemas.microsoft.com/office/drawing/2014/main" id="{5CD128A7-A36C-4F4D-89C1-8446BE914839}"/>
              </a:ext>
            </a:extLst>
          </p:cNvPr>
          <p:cNvSpPr txBox="1">
            <a:spLocks noChangeArrowheads="1"/>
          </p:cNvSpPr>
          <p:nvPr/>
        </p:nvSpPr>
        <p:spPr bwMode="auto">
          <a:xfrm>
            <a:off x="731520" y="1530685"/>
            <a:ext cx="8290560"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Located at the 1st floor.</a:t>
            </a:r>
          </a:p>
          <a:p>
            <a:r>
              <a:rPr lang="en-US" sz="2400" kern="0" dirty="0"/>
              <a:t>With a size of about </a:t>
            </a:r>
            <a:r>
              <a:rPr lang="en-US" altLang="ja-JP" sz="2400" kern="0" dirty="0"/>
              <a:t>10 </a:t>
            </a:r>
            <a:r>
              <a:rPr lang="en-US" sz="2400" kern="0" dirty="0"/>
              <a:t>m x 10 m.</a:t>
            </a:r>
          </a:p>
          <a:p>
            <a:r>
              <a:rPr lang="en-US" kern="0" dirty="0"/>
              <a:t>There are many audio and visual equipment such as video cameras and loudspeakers.</a:t>
            </a:r>
            <a:endParaRPr lang="en-US" sz="2400" kern="0" dirty="0"/>
          </a:p>
        </p:txBody>
      </p:sp>
      <p:pic>
        <p:nvPicPr>
          <p:cNvPr id="9" name="図 4">
            <a:extLst>
              <a:ext uri="{FF2B5EF4-FFF2-40B4-BE49-F238E27FC236}">
                <a16:creationId xmlns:a16="http://schemas.microsoft.com/office/drawing/2014/main" id="{A0E0EFFE-DA35-4655-86D2-85D1D692325A}"/>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64626" y="3505200"/>
            <a:ext cx="4469841" cy="33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
            <a:extLst>
              <a:ext uri="{FF2B5EF4-FFF2-40B4-BE49-F238E27FC236}">
                <a16:creationId xmlns:a16="http://schemas.microsoft.com/office/drawing/2014/main" id="{D5426822-9118-49A6-8F86-E25630A16ACA}"/>
              </a:ext>
            </a:extLst>
          </p:cNvPr>
          <p:cNvSpPr txBox="1">
            <a:spLocks noChangeArrowheads="1"/>
          </p:cNvSpPr>
          <p:nvPr/>
        </p:nvSpPr>
        <p:spPr bwMode="auto">
          <a:xfrm>
            <a:off x="1511835" y="5018306"/>
            <a:ext cx="2243311" cy="369332"/>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Measurement place</a:t>
            </a:r>
            <a:endParaRPr lang="ja-JP" altLang="en-US" sz="1800" dirty="0">
              <a:solidFill>
                <a:srgbClr val="FF0000"/>
              </a:solidFill>
            </a:endParaRPr>
          </a:p>
        </p:txBody>
      </p:sp>
      <p:sp>
        <p:nvSpPr>
          <p:cNvPr id="16" name="楕円 15">
            <a:extLst>
              <a:ext uri="{FF2B5EF4-FFF2-40B4-BE49-F238E27FC236}">
                <a16:creationId xmlns:a16="http://schemas.microsoft.com/office/drawing/2014/main" id="{9076C330-7BFC-461D-BB7D-1170BA2284B9}"/>
              </a:ext>
            </a:extLst>
          </p:cNvPr>
          <p:cNvSpPr/>
          <p:nvPr/>
        </p:nvSpPr>
        <p:spPr>
          <a:xfrm>
            <a:off x="2514600" y="5468181"/>
            <a:ext cx="457200" cy="474313"/>
          </a:xfrm>
          <a:prstGeom prst="ellipse">
            <a:avLst/>
          </a:prstGeom>
          <a:solidFill>
            <a:srgbClr val="FFFF00">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コンテンツ プレースホルダー 3">
            <a:extLst>
              <a:ext uri="{FF2B5EF4-FFF2-40B4-BE49-F238E27FC236}">
                <a16:creationId xmlns:a16="http://schemas.microsoft.com/office/drawing/2014/main" id="{E9B0AA0B-D4FA-4C97-AE0D-FC8F6FD5BF6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02355" y="3479991"/>
            <a:ext cx="4469841" cy="33076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楕円 18">
            <a:extLst>
              <a:ext uri="{FF2B5EF4-FFF2-40B4-BE49-F238E27FC236}">
                <a16:creationId xmlns:a16="http://schemas.microsoft.com/office/drawing/2014/main" id="{B7CFF554-BF40-4EC1-9F1F-0239E2899769}"/>
              </a:ext>
            </a:extLst>
          </p:cNvPr>
          <p:cNvSpPr/>
          <p:nvPr/>
        </p:nvSpPr>
        <p:spPr>
          <a:xfrm>
            <a:off x="5867400" y="4058290"/>
            <a:ext cx="457200" cy="47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83758F03-0111-487A-8AD9-13D37F2F0F0F}"/>
              </a:ext>
            </a:extLst>
          </p:cNvPr>
          <p:cNvSpPr/>
          <p:nvPr/>
        </p:nvSpPr>
        <p:spPr>
          <a:xfrm>
            <a:off x="7232172" y="3961285"/>
            <a:ext cx="692628" cy="47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E8E48EBC-F3D7-4D1A-8825-22ABCCF7740B}"/>
              </a:ext>
            </a:extLst>
          </p:cNvPr>
          <p:cNvSpPr/>
          <p:nvPr/>
        </p:nvSpPr>
        <p:spPr>
          <a:xfrm>
            <a:off x="8914996" y="4009061"/>
            <a:ext cx="457200" cy="47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
            <a:extLst>
              <a:ext uri="{FF2B5EF4-FFF2-40B4-BE49-F238E27FC236}">
                <a16:creationId xmlns:a16="http://schemas.microsoft.com/office/drawing/2014/main" id="{BF67FE14-5CF2-4533-99E5-67103E4EE9F2}"/>
              </a:ext>
            </a:extLst>
          </p:cNvPr>
          <p:cNvSpPr txBox="1">
            <a:spLocks noChangeArrowheads="1"/>
          </p:cNvSpPr>
          <p:nvPr/>
        </p:nvSpPr>
        <p:spPr bwMode="auto">
          <a:xfrm>
            <a:off x="6523716" y="4568376"/>
            <a:ext cx="2243311" cy="1200329"/>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Audio and visual equipment</a:t>
            </a:r>
          </a:p>
          <a:p>
            <a:pPr algn="ctr"/>
            <a:r>
              <a:rPr lang="en-US" altLang="ja-JP" sz="1800" dirty="0">
                <a:solidFill>
                  <a:srgbClr val="FF0000"/>
                </a:solidFill>
              </a:rPr>
              <a:t>(Video cameras and loudspeakers)</a:t>
            </a:r>
            <a:endParaRPr lang="ja-JP" altLang="en-US" sz="1800" dirty="0">
              <a:solidFill>
                <a:srgbClr val="FF0000"/>
              </a:solidFill>
            </a:endParaRPr>
          </a:p>
        </p:txBody>
      </p:sp>
      <p:sp>
        <p:nvSpPr>
          <p:cNvPr id="26" name="楕円 25">
            <a:extLst>
              <a:ext uri="{FF2B5EF4-FFF2-40B4-BE49-F238E27FC236}">
                <a16:creationId xmlns:a16="http://schemas.microsoft.com/office/drawing/2014/main" id="{D4F15664-0006-4CBC-8B38-23408099AF74}"/>
              </a:ext>
            </a:extLst>
          </p:cNvPr>
          <p:cNvSpPr/>
          <p:nvPr/>
        </p:nvSpPr>
        <p:spPr>
          <a:xfrm>
            <a:off x="8416742" y="3382850"/>
            <a:ext cx="692628" cy="47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97916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コンテンツ プレースホルダー 3">
            <a:extLst>
              <a:ext uri="{FF2B5EF4-FFF2-40B4-BE49-F238E27FC236}">
                <a16:creationId xmlns:a16="http://schemas.microsoft.com/office/drawing/2014/main" id="{E8139F8E-248F-483B-AE69-8741B56E1A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7001" y="2823959"/>
            <a:ext cx="2640000" cy="4043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19</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result at event space</a:t>
            </a:r>
          </a:p>
        </p:txBody>
      </p:sp>
      <p:sp>
        <p:nvSpPr>
          <p:cNvPr id="43" name="Rectangle 2">
            <a:extLst>
              <a:ext uri="{FF2B5EF4-FFF2-40B4-BE49-F238E27FC236}">
                <a16:creationId xmlns:a16="http://schemas.microsoft.com/office/drawing/2014/main" id="{7F0A3F83-85F2-46D8-BF4E-C9E55876E00F}"/>
              </a:ext>
            </a:extLst>
          </p:cNvPr>
          <p:cNvSpPr txBox="1">
            <a:spLocks noChangeArrowheads="1"/>
          </p:cNvSpPr>
          <p:nvPr/>
        </p:nvSpPr>
        <p:spPr bwMode="auto">
          <a:xfrm>
            <a:off x="731520" y="1454485"/>
            <a:ext cx="8380308"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Wideband noise was observed. It is assumed to be the spurious from </a:t>
            </a:r>
            <a:r>
              <a:rPr lang="en-US" kern="0" dirty="0"/>
              <a:t>video cameras and loud</a:t>
            </a:r>
            <a:r>
              <a:rPr lang="en-US" sz="2400" kern="0" dirty="0"/>
              <a:t>speakers beca</a:t>
            </a:r>
            <a:r>
              <a:rPr lang="en-US" kern="0" dirty="0"/>
              <a:t>use the noise level becomes higher as the received antenna got closer to them.</a:t>
            </a:r>
            <a:endParaRPr lang="en-US" sz="2400" kern="0" dirty="0"/>
          </a:p>
        </p:txBody>
      </p:sp>
      <p:sp>
        <p:nvSpPr>
          <p:cNvPr id="50" name="テキスト ボックス 17">
            <a:extLst>
              <a:ext uri="{FF2B5EF4-FFF2-40B4-BE49-F238E27FC236}">
                <a16:creationId xmlns:a16="http://schemas.microsoft.com/office/drawing/2014/main" id="{7FA1E689-D990-4AA1-9E47-48E945A2168A}"/>
              </a:ext>
            </a:extLst>
          </p:cNvPr>
          <p:cNvSpPr txBox="1">
            <a:spLocks noChangeArrowheads="1"/>
          </p:cNvSpPr>
          <p:nvPr/>
        </p:nvSpPr>
        <p:spPr bwMode="auto">
          <a:xfrm>
            <a:off x="2859102"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51" name="テキスト ボックス 18">
            <a:extLst>
              <a:ext uri="{FF2B5EF4-FFF2-40B4-BE49-F238E27FC236}">
                <a16:creationId xmlns:a16="http://schemas.microsoft.com/office/drawing/2014/main" id="{37CF6024-FBBC-45AC-B050-B52621B63CDE}"/>
              </a:ext>
            </a:extLst>
          </p:cNvPr>
          <p:cNvSpPr txBox="1">
            <a:spLocks noChangeArrowheads="1"/>
          </p:cNvSpPr>
          <p:nvPr/>
        </p:nvSpPr>
        <p:spPr bwMode="auto">
          <a:xfrm>
            <a:off x="2843227"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52" name="テキスト ボックス 19">
            <a:extLst>
              <a:ext uri="{FF2B5EF4-FFF2-40B4-BE49-F238E27FC236}">
                <a16:creationId xmlns:a16="http://schemas.microsoft.com/office/drawing/2014/main" id="{BF57796B-EDE5-49A3-9449-C4A4B37FC873}"/>
              </a:ext>
            </a:extLst>
          </p:cNvPr>
          <p:cNvSpPr txBox="1">
            <a:spLocks noChangeArrowheads="1"/>
          </p:cNvSpPr>
          <p:nvPr/>
        </p:nvSpPr>
        <p:spPr bwMode="auto">
          <a:xfrm>
            <a:off x="2859102"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27" name="テキスト ボックス 17">
            <a:extLst>
              <a:ext uri="{FF2B5EF4-FFF2-40B4-BE49-F238E27FC236}">
                <a16:creationId xmlns:a16="http://schemas.microsoft.com/office/drawing/2014/main" id="{A56630BA-AE8A-49A9-985F-5E6194199D7B}"/>
              </a:ext>
            </a:extLst>
          </p:cNvPr>
          <p:cNvSpPr txBox="1">
            <a:spLocks noChangeArrowheads="1"/>
          </p:cNvSpPr>
          <p:nvPr/>
        </p:nvSpPr>
        <p:spPr bwMode="auto">
          <a:xfrm>
            <a:off x="2514601"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0000"/>
                </a:solidFill>
              </a:rPr>
              <a:t>910 MHz</a:t>
            </a:r>
            <a:endParaRPr lang="ja-JP" altLang="en-US" sz="1000" b="1" dirty="0">
              <a:solidFill>
                <a:srgbClr val="FF0000"/>
              </a:solidFill>
            </a:endParaRPr>
          </a:p>
        </p:txBody>
      </p:sp>
      <p:sp>
        <p:nvSpPr>
          <p:cNvPr id="28" name="テキスト ボックス 17">
            <a:extLst>
              <a:ext uri="{FF2B5EF4-FFF2-40B4-BE49-F238E27FC236}">
                <a16:creationId xmlns:a16="http://schemas.microsoft.com/office/drawing/2014/main" id="{DE80CC33-0A71-4499-AD57-9D831F21B554}"/>
              </a:ext>
            </a:extLst>
          </p:cNvPr>
          <p:cNvSpPr txBox="1">
            <a:spLocks noChangeArrowheads="1"/>
          </p:cNvSpPr>
          <p:nvPr/>
        </p:nvSpPr>
        <p:spPr bwMode="auto">
          <a:xfrm>
            <a:off x="3659696"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0000"/>
                </a:solidFill>
              </a:rPr>
              <a:t>920 MHz</a:t>
            </a:r>
            <a:endParaRPr lang="ja-JP" altLang="en-US" sz="1000" b="1" dirty="0">
              <a:solidFill>
                <a:srgbClr val="FF0000"/>
              </a:solidFill>
            </a:endParaRPr>
          </a:p>
        </p:txBody>
      </p:sp>
      <p:sp>
        <p:nvSpPr>
          <p:cNvPr id="29" name="テキスト ボックス 17">
            <a:extLst>
              <a:ext uri="{FF2B5EF4-FFF2-40B4-BE49-F238E27FC236}">
                <a16:creationId xmlns:a16="http://schemas.microsoft.com/office/drawing/2014/main" id="{FE0FF7B1-76CC-4694-87D1-D36E1A3433AD}"/>
              </a:ext>
            </a:extLst>
          </p:cNvPr>
          <p:cNvSpPr txBox="1">
            <a:spLocks noChangeArrowheads="1"/>
          </p:cNvSpPr>
          <p:nvPr/>
        </p:nvSpPr>
        <p:spPr bwMode="auto">
          <a:xfrm>
            <a:off x="4860589"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0000"/>
                </a:solidFill>
              </a:rPr>
              <a:t>930 MHz</a:t>
            </a:r>
            <a:endParaRPr lang="ja-JP" altLang="en-US" sz="1000" b="1" dirty="0">
              <a:solidFill>
                <a:srgbClr val="FF0000"/>
              </a:solidFill>
            </a:endParaRPr>
          </a:p>
        </p:txBody>
      </p:sp>
      <p:sp>
        <p:nvSpPr>
          <p:cNvPr id="30" name="楕円 29">
            <a:extLst>
              <a:ext uri="{FF2B5EF4-FFF2-40B4-BE49-F238E27FC236}">
                <a16:creationId xmlns:a16="http://schemas.microsoft.com/office/drawing/2014/main" id="{A12879A7-864B-44EC-B04F-E927F785DBF8}"/>
              </a:ext>
            </a:extLst>
          </p:cNvPr>
          <p:cNvSpPr/>
          <p:nvPr/>
        </p:nvSpPr>
        <p:spPr bwMode="auto">
          <a:xfrm>
            <a:off x="3505201" y="3945061"/>
            <a:ext cx="1219200" cy="16324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1" name="直線矢印コネクタ 30">
            <a:extLst>
              <a:ext uri="{FF2B5EF4-FFF2-40B4-BE49-F238E27FC236}">
                <a16:creationId xmlns:a16="http://schemas.microsoft.com/office/drawing/2014/main" id="{8169E06E-6F51-4317-B26C-9CE2E850E8D9}"/>
              </a:ext>
            </a:extLst>
          </p:cNvPr>
          <p:cNvCxnSpPr>
            <a:cxnSpLocks/>
          </p:cNvCxnSpPr>
          <p:nvPr/>
        </p:nvCxnSpPr>
        <p:spPr bwMode="auto">
          <a:xfrm flipH="1">
            <a:off x="4775202" y="4800600"/>
            <a:ext cx="611909" cy="0"/>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sp>
        <p:nvSpPr>
          <p:cNvPr id="32" name="テキスト ボックス 31">
            <a:extLst>
              <a:ext uri="{FF2B5EF4-FFF2-40B4-BE49-F238E27FC236}">
                <a16:creationId xmlns:a16="http://schemas.microsoft.com/office/drawing/2014/main" id="{DE5466D6-360D-49F8-8720-E6C4A51C3C63}"/>
              </a:ext>
            </a:extLst>
          </p:cNvPr>
          <p:cNvSpPr txBox="1"/>
          <p:nvPr/>
        </p:nvSpPr>
        <p:spPr>
          <a:xfrm>
            <a:off x="5454601" y="4304102"/>
            <a:ext cx="3689399" cy="707886"/>
          </a:xfrm>
          <a:prstGeom prst="rect">
            <a:avLst/>
          </a:prstGeom>
          <a:noFill/>
        </p:spPr>
        <p:txBody>
          <a:bodyPr wrap="squar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Noise from audio and visual equipment.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pic>
        <p:nvPicPr>
          <p:cNvPr id="18" name="図 17">
            <a:extLst>
              <a:ext uri="{FF2B5EF4-FFF2-40B4-BE49-F238E27FC236}">
                <a16:creationId xmlns:a16="http://schemas.microsoft.com/office/drawing/2014/main" id="{0E9C66F0-B424-4449-B97D-070FDF93555E}"/>
              </a:ext>
            </a:extLst>
          </p:cNvPr>
          <p:cNvPicPr>
            <a:picLocks noChangeAspect="1"/>
          </p:cNvPicPr>
          <p:nvPr/>
        </p:nvPicPr>
        <p:blipFill rotWithShape="1">
          <a:blip r:embed="rId4"/>
          <a:srcRect r="17808"/>
          <a:stretch/>
        </p:blipFill>
        <p:spPr>
          <a:xfrm>
            <a:off x="5284372" y="2823959"/>
            <a:ext cx="501086" cy="323116"/>
          </a:xfrm>
          <a:prstGeom prst="rect">
            <a:avLst/>
          </a:prstGeom>
        </p:spPr>
      </p:pic>
      <p:pic>
        <p:nvPicPr>
          <p:cNvPr id="19" name="図 18">
            <a:extLst>
              <a:ext uri="{FF2B5EF4-FFF2-40B4-BE49-F238E27FC236}">
                <a16:creationId xmlns:a16="http://schemas.microsoft.com/office/drawing/2014/main" id="{1E41F411-49B5-4E2D-B0A8-7D30686B3943}"/>
              </a:ext>
            </a:extLst>
          </p:cNvPr>
          <p:cNvPicPr>
            <a:picLocks noChangeAspect="1"/>
          </p:cNvPicPr>
          <p:nvPr/>
        </p:nvPicPr>
        <p:blipFill rotWithShape="1">
          <a:blip r:embed="rId5"/>
          <a:srcRect r="18216"/>
          <a:stretch/>
        </p:blipFill>
        <p:spPr>
          <a:xfrm>
            <a:off x="5290560" y="4248133"/>
            <a:ext cx="501092" cy="323116"/>
          </a:xfrm>
          <a:prstGeom prst="rect">
            <a:avLst/>
          </a:prstGeom>
        </p:spPr>
      </p:pic>
      <p:pic>
        <p:nvPicPr>
          <p:cNvPr id="20" name="図 19">
            <a:extLst>
              <a:ext uri="{FF2B5EF4-FFF2-40B4-BE49-F238E27FC236}">
                <a16:creationId xmlns:a16="http://schemas.microsoft.com/office/drawing/2014/main" id="{02E4160A-DB29-4161-8825-DCC5E3393730}"/>
              </a:ext>
            </a:extLst>
          </p:cNvPr>
          <p:cNvPicPr>
            <a:picLocks noChangeAspect="1"/>
          </p:cNvPicPr>
          <p:nvPr/>
        </p:nvPicPr>
        <p:blipFill rotWithShape="1">
          <a:blip r:embed="rId6"/>
          <a:srcRect r="28622"/>
          <a:stretch/>
        </p:blipFill>
        <p:spPr>
          <a:xfrm>
            <a:off x="5310835" y="5657369"/>
            <a:ext cx="437334" cy="323116"/>
          </a:xfrm>
          <a:prstGeom prst="rect">
            <a:avLst/>
          </a:prstGeom>
        </p:spPr>
      </p:pic>
      <p:cxnSp>
        <p:nvCxnSpPr>
          <p:cNvPr id="21" name="直線コネクタ 20">
            <a:extLst>
              <a:ext uri="{FF2B5EF4-FFF2-40B4-BE49-F238E27FC236}">
                <a16:creationId xmlns:a16="http://schemas.microsoft.com/office/drawing/2014/main" id="{7B608FD7-0391-421C-BD5D-AFA532EB6261}"/>
              </a:ext>
            </a:extLst>
          </p:cNvPr>
          <p:cNvCxnSpPr/>
          <p:nvPr/>
        </p:nvCxnSpPr>
        <p:spPr bwMode="auto">
          <a:xfrm>
            <a:off x="5182773" y="2981036"/>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2" name="直線コネクタ 21">
            <a:extLst>
              <a:ext uri="{FF2B5EF4-FFF2-40B4-BE49-F238E27FC236}">
                <a16:creationId xmlns:a16="http://schemas.microsoft.com/office/drawing/2014/main" id="{C6E9EC55-AB4E-4192-B773-C36460E0F557}"/>
              </a:ext>
            </a:extLst>
          </p:cNvPr>
          <p:cNvCxnSpPr/>
          <p:nvPr/>
        </p:nvCxnSpPr>
        <p:spPr bwMode="auto">
          <a:xfrm>
            <a:off x="5181600" y="4398816"/>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EDE0D40D-A435-4139-9A4F-C8D2D29F5968}"/>
              </a:ext>
            </a:extLst>
          </p:cNvPr>
          <p:cNvCxnSpPr/>
          <p:nvPr/>
        </p:nvCxnSpPr>
        <p:spPr bwMode="auto">
          <a:xfrm>
            <a:off x="5200072" y="5818908"/>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524908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altLang="ja-JP"/>
              <a:t>September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a:t>Abstract</a:t>
            </a:r>
          </a:p>
        </p:txBody>
      </p:sp>
      <p:sp>
        <p:nvSpPr>
          <p:cNvPr id="4098" name="Rectangle 2"/>
          <p:cNvSpPr>
            <a:spLocks noGrp="1" noChangeArrowheads="1"/>
          </p:cNvSpPr>
          <p:nvPr>
            <p:ph type="body" idx="1"/>
          </p:nvPr>
        </p:nvSpPr>
        <p:spPr>
          <a:xfrm>
            <a:off x="731520" y="2113280"/>
            <a:ext cx="864108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In sub-1-GHz band, not only IEEE 802.11ah and IEEE 802.15.4 SUN, but also other radio system such as RFID coexist.</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Moreover, several kinds of machinery emit powerful radio noise in this frequency band, and it may have a large impact on the system performance of wireless communication systems.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The previous contribution showed measurement results of radio noise and interference over the 920 MHz band at two railway stations, a university and an exhibition site in Japan</a:t>
            </a:r>
            <a:r>
              <a:rPr lang="ja-JP" altLang="en-US" dirty="0"/>
              <a:t> </a:t>
            </a:r>
            <a:r>
              <a:rPr lang="en-US" altLang="ja-JP" dirty="0"/>
              <a:t>[1]</a:t>
            </a:r>
            <a:r>
              <a:rPr lang="en-GB" dirty="0"/>
              <a:t>.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This </a:t>
            </a:r>
            <a:r>
              <a:rPr lang="en-GB" altLang="ja-JP" dirty="0"/>
              <a:t>contribution shows additional measurement results of radio noise and interference over the 920 MHz band at a football stadium and another university </a:t>
            </a:r>
            <a:r>
              <a:rPr lang="en-GB" altLang="ja-JP"/>
              <a:t>in Japan.</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altLang="ja-JP"/>
              <a:t>September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20</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Summary</a:t>
            </a:r>
          </a:p>
        </p:txBody>
      </p:sp>
      <p:sp>
        <p:nvSpPr>
          <p:cNvPr id="4098" name="Rectangle 2"/>
          <p:cNvSpPr>
            <a:spLocks noGrp="1" noChangeArrowheads="1"/>
          </p:cNvSpPr>
          <p:nvPr>
            <p:ph type="body" idx="1"/>
          </p:nvPr>
        </p:nvSpPr>
        <p:spPr>
          <a:xfrm>
            <a:off x="731520" y="2113280"/>
            <a:ext cx="829056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This contribution showed measurement results of radio noise and interference at a football station and in a building of a university over the 920 MHz band in Japan.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t>In the football stadium, interference from a cellular system was observed especially when there are many audiences.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In addition, wideband noise was observed both at the </a:t>
            </a:r>
            <a:r>
              <a:rPr lang="en-GB" altLang="ja-JP" dirty="0"/>
              <a:t>football stadium and the event space in a university, where many loudspeakers and video cameras are employed.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t>These noise may give a severe impact on the performance of both IEEE 802.11ah and IEEE 802.15.4 SUN.</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a:p>
        </p:txBody>
      </p:sp>
    </p:spTree>
    <p:extLst>
      <p:ext uri="{BB962C8B-B14F-4D97-AF65-F5344CB8AC3E}">
        <p14:creationId xmlns:p14="http://schemas.microsoft.com/office/powerpoint/2010/main" val="12581946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altLang="ja-JP"/>
              <a:t>September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21</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References</a:t>
            </a:r>
          </a:p>
        </p:txBody>
      </p:sp>
      <p:sp>
        <p:nvSpPr>
          <p:cNvPr id="4098" name="Rectangle 2"/>
          <p:cNvSpPr>
            <a:spLocks noGrp="1" noChangeArrowheads="1"/>
          </p:cNvSpPr>
          <p:nvPr>
            <p:ph type="body" idx="1"/>
          </p:nvPr>
        </p:nvSpPr>
        <p:spPr>
          <a:xfrm>
            <a:off x="731520" y="2113280"/>
            <a:ext cx="8290560" cy="4389120"/>
          </a:xfrm>
          <a:ln/>
        </p:spPr>
        <p:txBody>
          <a:bodyPr/>
          <a:lstStyle/>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[1] doc.: IEEE 802.19-19/0043r1 </a:t>
            </a:r>
          </a:p>
        </p:txBody>
      </p:sp>
    </p:spTree>
    <p:extLst>
      <p:ext uri="{BB962C8B-B14F-4D97-AF65-F5344CB8AC3E}">
        <p14:creationId xmlns:p14="http://schemas.microsoft.com/office/powerpoint/2010/main" val="15888845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3</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Spectrum measurement over </a:t>
            </a:r>
            <a:br>
              <a:rPr lang="en-US" dirty="0"/>
            </a:br>
            <a:r>
              <a:rPr lang="en-US" dirty="0"/>
              <a:t>920 MHz band in Japan</a:t>
            </a:r>
          </a:p>
        </p:txBody>
      </p:sp>
      <p:sp>
        <p:nvSpPr>
          <p:cNvPr id="10242" name="Rectangle 2"/>
          <p:cNvSpPr>
            <a:spLocks noGrp="1" noChangeArrowheads="1"/>
          </p:cNvSpPr>
          <p:nvPr>
            <p:ph type="body" idx="1"/>
          </p:nvPr>
        </p:nvSpPr>
        <p:spPr>
          <a:xfrm>
            <a:off x="731520" y="2113281"/>
            <a:ext cx="8290560" cy="4489027"/>
          </a:xfrm>
          <a:ln/>
        </p:spPr>
        <p:txBody>
          <a:bodyPr/>
          <a:lstStyle/>
          <a:p>
            <a:r>
              <a:rPr lang="en-US" dirty="0"/>
              <a:t>We measured the spectrum utilization in 920 MHz band at several places in Japan to survey the current spectrum use in this frequency band.</a:t>
            </a:r>
          </a:p>
          <a:p>
            <a:pPr lvl="1"/>
            <a:r>
              <a:rPr lang="en-US" sz="2400" dirty="0"/>
              <a:t>A football stadium with a game (August 2019).</a:t>
            </a:r>
          </a:p>
          <a:p>
            <a:pPr lvl="1"/>
            <a:r>
              <a:rPr lang="en-US" sz="2400" dirty="0"/>
              <a:t>A building in a University in a suburban area (different from [1], June 2019).</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5CB7A6-8B64-49BE-B4EA-6A8DBD4F3B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9470" y="2792362"/>
            <a:ext cx="1394603" cy="1751178"/>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system</a:t>
            </a:r>
          </a:p>
        </p:txBody>
      </p:sp>
      <p:sp>
        <p:nvSpPr>
          <p:cNvPr id="10242" name="Rectangle 2"/>
          <p:cNvSpPr>
            <a:spLocks noGrp="1" noChangeArrowheads="1"/>
          </p:cNvSpPr>
          <p:nvPr>
            <p:ph type="body" idx="1"/>
          </p:nvPr>
        </p:nvSpPr>
        <p:spPr>
          <a:xfrm>
            <a:off x="731520" y="1828801"/>
            <a:ext cx="8290560" cy="751954"/>
          </a:xfrm>
          <a:ln/>
        </p:spPr>
        <p:txBody>
          <a:bodyPr/>
          <a:lstStyle/>
          <a:p>
            <a:r>
              <a:rPr lang="en-US" dirty="0">
                <a:solidFill>
                  <a:schemeClr val="tx1"/>
                </a:solidFill>
              </a:rPr>
              <a:t>Spectrogram in the 920 MHz band is obtained using a real-time spectrum analyzer.</a:t>
            </a:r>
          </a:p>
        </p:txBody>
      </p:sp>
      <p:sp>
        <p:nvSpPr>
          <p:cNvPr id="12" name="テキスト ボックス 11">
            <a:extLst>
              <a:ext uri="{FF2B5EF4-FFF2-40B4-BE49-F238E27FC236}">
                <a16:creationId xmlns:a16="http://schemas.microsoft.com/office/drawing/2014/main" id="{D2099D1D-485C-4E49-8F95-92D8BF25895B}"/>
              </a:ext>
            </a:extLst>
          </p:cNvPr>
          <p:cNvSpPr txBox="1"/>
          <p:nvPr/>
        </p:nvSpPr>
        <p:spPr>
          <a:xfrm>
            <a:off x="7023765" y="3231073"/>
            <a:ext cx="1364983" cy="923330"/>
          </a:xfrm>
          <a:prstGeom prst="rect">
            <a:avLst/>
          </a:prstGeom>
          <a:solidFill>
            <a:schemeClr val="bg1"/>
          </a:solidFill>
          <a:ln w="19050">
            <a:solidFill>
              <a:schemeClr val="tx1"/>
            </a:solidFill>
          </a:ln>
        </p:spPr>
        <p:txBody>
          <a:bodyPr wrap="square" rtlCol="0">
            <a:spAutoFit/>
          </a:bodyPr>
          <a:lstStyle/>
          <a:p>
            <a:pPr algn="ctr"/>
            <a:r>
              <a:rPr lang="en-US" altLang="ja-JP" sz="1800" dirty="0">
                <a:solidFill>
                  <a:schemeClr val="tx1"/>
                </a:solidFill>
                <a:latin typeface="Calibri" panose="020F0502020204030204" pitchFamily="34" charset="0"/>
                <a:ea typeface="BIZ UDPゴシック" panose="020B0400000000000000" pitchFamily="50" charset="-128"/>
              </a:rPr>
              <a:t>Real time </a:t>
            </a:r>
          </a:p>
          <a:p>
            <a:pPr algn="ctr"/>
            <a:r>
              <a:rPr lang="en-US" altLang="ja-JP" sz="1800" dirty="0">
                <a:solidFill>
                  <a:schemeClr val="tx1"/>
                </a:solidFill>
                <a:latin typeface="Calibri" panose="020F0502020204030204" pitchFamily="34" charset="0"/>
                <a:ea typeface="BIZ UDPゴシック" panose="020B0400000000000000" pitchFamily="50" charset="-128"/>
              </a:rPr>
              <a:t>spectrum analyzer</a:t>
            </a:r>
            <a:endParaRPr kumimoji="1" lang="ja-JP" altLang="en-US" sz="1800" dirty="0">
              <a:solidFill>
                <a:schemeClr val="tx1"/>
              </a:solidFill>
              <a:latin typeface="Calibri" panose="020F0502020204030204" pitchFamily="34" charset="0"/>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F4140E3-AFD8-456D-82CC-8E174BFBA094}"/>
              </a:ext>
            </a:extLst>
          </p:cNvPr>
          <p:cNvSpPr txBox="1"/>
          <p:nvPr/>
        </p:nvSpPr>
        <p:spPr>
          <a:xfrm>
            <a:off x="1537923" y="2854447"/>
            <a:ext cx="1662477" cy="369332"/>
          </a:xfrm>
          <a:prstGeom prst="rect">
            <a:avLst/>
          </a:prstGeom>
          <a:solidFill>
            <a:schemeClr val="bg1"/>
          </a:solidFill>
        </p:spPr>
        <p:txBody>
          <a:bodyPr wrap="square" rtlCol="0">
            <a:spAutoFit/>
          </a:bodyPr>
          <a:lstStyle/>
          <a:p>
            <a:r>
              <a:rPr lang="en-US" altLang="ja-JP" sz="1800" dirty="0">
                <a:solidFill>
                  <a:schemeClr val="tx1"/>
                </a:solidFill>
                <a:latin typeface="Calibri" panose="020F0502020204030204" pitchFamily="34" charset="0"/>
                <a:ea typeface="BIZ UDPゴシック" panose="020B0400000000000000" pitchFamily="50" charset="-128"/>
              </a:rPr>
              <a:t>Dipole antenna</a:t>
            </a:r>
            <a:endParaRPr kumimoji="1" lang="ja-JP" altLang="en-US" sz="1800" dirty="0">
              <a:solidFill>
                <a:schemeClr val="tx1"/>
              </a:solidFill>
              <a:latin typeface="Calibri" panose="020F0502020204030204" pitchFamily="34" charset="0"/>
              <a:ea typeface="BIZ UDPゴシック" panose="020B0400000000000000" pitchFamily="50" charset="-128"/>
            </a:endParaRPr>
          </a:p>
        </p:txBody>
      </p:sp>
      <p:pic>
        <p:nvPicPr>
          <p:cNvPr id="15" name="図 14">
            <a:extLst>
              <a:ext uri="{FF2B5EF4-FFF2-40B4-BE49-F238E27FC236}">
                <a16:creationId xmlns:a16="http://schemas.microsoft.com/office/drawing/2014/main" id="{50B507AC-8C0A-43BC-A9D3-A12107FBE6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3200" y="4562529"/>
            <a:ext cx="2330498" cy="2066871"/>
          </a:xfrm>
          <a:prstGeom prst="rect">
            <a:avLst/>
          </a:prstGeom>
        </p:spPr>
      </p:pic>
      <p:pic>
        <p:nvPicPr>
          <p:cNvPr id="16" name="図 15">
            <a:extLst>
              <a:ext uri="{FF2B5EF4-FFF2-40B4-BE49-F238E27FC236}">
                <a16:creationId xmlns:a16="http://schemas.microsoft.com/office/drawing/2014/main" id="{247220F9-9851-4FD6-832F-8997AB6506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4611102"/>
            <a:ext cx="1453338" cy="1865898"/>
          </a:xfrm>
          <a:prstGeom prst="rect">
            <a:avLst/>
          </a:prstGeom>
        </p:spPr>
      </p:pic>
      <p:pic>
        <p:nvPicPr>
          <p:cNvPr id="17" name="図 16">
            <a:extLst>
              <a:ext uri="{FF2B5EF4-FFF2-40B4-BE49-F238E27FC236}">
                <a16:creationId xmlns:a16="http://schemas.microsoft.com/office/drawing/2014/main" id="{E8CC8D1C-A43E-4FD3-B604-A96A570491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7569" y="4548674"/>
            <a:ext cx="1798308" cy="2066604"/>
          </a:xfrm>
          <a:prstGeom prst="rect">
            <a:avLst/>
          </a:prstGeom>
        </p:spPr>
      </p:pic>
      <p:grpSp>
        <p:nvGrpSpPr>
          <p:cNvPr id="14" name="グループ化 13">
            <a:extLst>
              <a:ext uri="{FF2B5EF4-FFF2-40B4-BE49-F238E27FC236}">
                <a16:creationId xmlns:a16="http://schemas.microsoft.com/office/drawing/2014/main" id="{E7F70FAD-83AC-41D4-85BB-CF8D3712FCD9}"/>
              </a:ext>
            </a:extLst>
          </p:cNvPr>
          <p:cNvGrpSpPr/>
          <p:nvPr/>
        </p:nvGrpSpPr>
        <p:grpSpPr>
          <a:xfrm>
            <a:off x="3657600" y="3345267"/>
            <a:ext cx="2362200" cy="602608"/>
            <a:chOff x="3769138" y="3345269"/>
            <a:chExt cx="2174462" cy="602608"/>
          </a:xfrm>
        </p:grpSpPr>
        <p:sp>
          <p:nvSpPr>
            <p:cNvPr id="9" name="正方形/長方形 8">
              <a:extLst>
                <a:ext uri="{FF2B5EF4-FFF2-40B4-BE49-F238E27FC236}">
                  <a16:creationId xmlns:a16="http://schemas.microsoft.com/office/drawing/2014/main" id="{A547515F-A023-4AA4-8B10-1A0B6E76AEA6}"/>
                </a:ext>
              </a:extLst>
            </p:cNvPr>
            <p:cNvSpPr/>
            <p:nvPr/>
          </p:nvSpPr>
          <p:spPr bwMode="auto">
            <a:xfrm>
              <a:off x="3769138" y="3345270"/>
              <a:ext cx="1087231" cy="602607"/>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Band pass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filter</a:t>
              </a:r>
              <a:endParaRPr kumimoji="0" lang="ja-JP" altLang="en-US" sz="1800" b="0" i="0" u="none" strike="noStrike" cap="none" normalizeH="0" baseline="0" dirty="0">
                <a:ln>
                  <a:noFill/>
                </a:ln>
                <a:solidFill>
                  <a:schemeClr val="tx1"/>
                </a:solidFill>
                <a:effectLst/>
                <a:latin typeface="Calibri" panose="020F0502020204030204" pitchFamily="34" charset="0"/>
              </a:endParaRPr>
            </a:p>
          </p:txBody>
        </p:sp>
        <p:sp>
          <p:nvSpPr>
            <p:cNvPr id="19" name="正方形/長方形 18">
              <a:extLst>
                <a:ext uri="{FF2B5EF4-FFF2-40B4-BE49-F238E27FC236}">
                  <a16:creationId xmlns:a16="http://schemas.microsoft.com/office/drawing/2014/main" id="{80FF2575-AB9C-4C89-B21F-1C37DC9C9C54}"/>
                </a:ext>
              </a:extLst>
            </p:cNvPr>
            <p:cNvSpPr/>
            <p:nvPr/>
          </p:nvSpPr>
          <p:spPr bwMode="auto">
            <a:xfrm>
              <a:off x="4856369" y="3345269"/>
              <a:ext cx="1087231" cy="602607"/>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Low noise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amplifier</a:t>
              </a:r>
              <a:endParaRPr kumimoji="0" lang="ja-JP" altLang="en-US" sz="1800" b="0" i="0" u="none" strike="noStrike" cap="none" normalizeH="0" baseline="0" dirty="0">
                <a:ln>
                  <a:noFill/>
                </a:ln>
                <a:solidFill>
                  <a:schemeClr val="tx1"/>
                </a:solidFill>
                <a:effectLst/>
                <a:latin typeface="Calibri" panose="020F0502020204030204" pitchFamily="34" charset="0"/>
              </a:endParaRPr>
            </a:p>
          </p:txBody>
        </p:sp>
      </p:grpSp>
      <p:cxnSp>
        <p:nvCxnSpPr>
          <p:cNvPr id="20" name="直線コネクタ 19">
            <a:extLst>
              <a:ext uri="{FF2B5EF4-FFF2-40B4-BE49-F238E27FC236}">
                <a16:creationId xmlns:a16="http://schemas.microsoft.com/office/drawing/2014/main" id="{07EB9D22-C5B5-4EEB-97A6-3DE04E3422B9}"/>
              </a:ext>
            </a:extLst>
          </p:cNvPr>
          <p:cNvCxnSpPr>
            <a:cxnSpLocks/>
          </p:cNvCxnSpPr>
          <p:nvPr/>
        </p:nvCxnSpPr>
        <p:spPr bwMode="auto">
          <a:xfrm>
            <a:off x="6019800" y="3657600"/>
            <a:ext cx="1008000" cy="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4ED5796F-16A2-477E-B40E-20BCDAEFAA4D}"/>
              </a:ext>
            </a:extLst>
          </p:cNvPr>
          <p:cNvCxnSpPr>
            <a:cxnSpLocks/>
          </p:cNvCxnSpPr>
          <p:nvPr/>
        </p:nvCxnSpPr>
        <p:spPr bwMode="auto">
          <a:xfrm>
            <a:off x="2617800" y="3657600"/>
            <a:ext cx="1044000" cy="0"/>
          </a:xfrm>
          <a:prstGeom prst="line">
            <a:avLst/>
          </a:prstGeom>
          <a:solidFill>
            <a:srgbClr val="00B8FF"/>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166508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(1)</a:t>
            </a:r>
            <a:br>
              <a:rPr lang="en-US" dirty="0"/>
            </a:br>
            <a:r>
              <a:rPr lang="en-US" dirty="0"/>
              <a:t>Football stadium</a:t>
            </a:r>
          </a:p>
        </p:txBody>
      </p:sp>
      <p:sp>
        <p:nvSpPr>
          <p:cNvPr id="10242" name="Rectangle 2"/>
          <p:cNvSpPr>
            <a:spLocks noGrp="1" noChangeArrowheads="1"/>
          </p:cNvSpPr>
          <p:nvPr>
            <p:ph type="body" idx="1"/>
          </p:nvPr>
        </p:nvSpPr>
        <p:spPr>
          <a:xfrm>
            <a:off x="731520" y="2113281"/>
            <a:ext cx="8290560" cy="1087119"/>
          </a:xfrm>
          <a:ln/>
        </p:spPr>
        <p:txBody>
          <a:bodyPr/>
          <a:lstStyle/>
          <a:p>
            <a:r>
              <a:rPr lang="en-US" dirty="0"/>
              <a:t>We conducted measurement at multiple places in a football stadium when a game with 35,000 audiences was held. Measurement was conducted multiple times for each place.</a:t>
            </a:r>
          </a:p>
          <a:p>
            <a:pPr lvl="1"/>
            <a:r>
              <a:rPr lang="en-US" sz="2400" dirty="0"/>
              <a:t>Measurement place</a:t>
            </a:r>
          </a:p>
          <a:p>
            <a:pPr lvl="2"/>
            <a:r>
              <a:rPr lang="en-US" altLang="ja-JP" sz="2400" dirty="0"/>
              <a:t>Stand on the </a:t>
            </a:r>
            <a:r>
              <a:rPr lang="en-US" sz="2400" dirty="0"/>
              <a:t>3rd floor (P1)</a:t>
            </a:r>
          </a:p>
          <a:p>
            <a:pPr lvl="2"/>
            <a:r>
              <a:rPr lang="en-US" altLang="ja-JP" sz="2400" dirty="0"/>
              <a:t>Isle on the 3rd floor, near shops (P2)</a:t>
            </a:r>
            <a:endParaRPr lang="en-US" sz="2400" dirty="0"/>
          </a:p>
          <a:p>
            <a:pPr lvl="2"/>
            <a:r>
              <a:rPr lang="en-US" sz="2400" dirty="0"/>
              <a:t>Press section on 5th floor (P3)</a:t>
            </a:r>
          </a:p>
          <a:p>
            <a:pPr lvl="1"/>
            <a:r>
              <a:rPr lang="en-US" sz="2400" dirty="0"/>
              <a:t>Measurement time</a:t>
            </a:r>
          </a:p>
          <a:p>
            <a:pPr lvl="2"/>
            <a:r>
              <a:rPr lang="en-US" sz="2400" dirty="0"/>
              <a:t>Before the game</a:t>
            </a:r>
          </a:p>
          <a:p>
            <a:pPr lvl="2"/>
            <a:r>
              <a:rPr lang="en-US" sz="2400" dirty="0"/>
              <a:t>During the game</a:t>
            </a:r>
          </a:p>
          <a:p>
            <a:pPr lvl="2"/>
            <a:r>
              <a:rPr lang="en-US" sz="2400" dirty="0"/>
              <a:t>Halftime</a:t>
            </a:r>
          </a:p>
        </p:txBody>
      </p:sp>
    </p:spTree>
    <p:extLst>
      <p:ext uri="{BB962C8B-B14F-4D97-AF65-F5344CB8AC3E}">
        <p14:creationId xmlns:p14="http://schemas.microsoft.com/office/powerpoint/2010/main" val="9609867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(3rd floor)</a:t>
            </a:r>
            <a:br>
              <a:rPr lang="en-US" dirty="0"/>
            </a:br>
            <a:r>
              <a:rPr lang="en-US" dirty="0"/>
              <a:t>Football stadium</a:t>
            </a:r>
          </a:p>
        </p:txBody>
      </p:sp>
      <p:sp>
        <p:nvSpPr>
          <p:cNvPr id="8" name="テキスト ボックス 7">
            <a:extLst>
              <a:ext uri="{FF2B5EF4-FFF2-40B4-BE49-F238E27FC236}">
                <a16:creationId xmlns:a16="http://schemas.microsoft.com/office/drawing/2014/main" id="{547B273F-0037-49FB-BCAA-0DDFDE4A4F79}"/>
              </a:ext>
            </a:extLst>
          </p:cNvPr>
          <p:cNvSpPr txBox="1"/>
          <p:nvPr/>
        </p:nvSpPr>
        <p:spPr>
          <a:xfrm>
            <a:off x="641772" y="6568554"/>
            <a:ext cx="8616461" cy="338554"/>
          </a:xfrm>
          <a:prstGeom prst="rect">
            <a:avLst/>
          </a:prstGeom>
          <a:noFill/>
        </p:spPr>
        <p:txBody>
          <a:bodyPr wrap="none" rtlCol="0">
            <a:spAutoFit/>
          </a:bodyPr>
          <a:lstStyle/>
          <a:p>
            <a:r>
              <a:rPr kumimoji="1" lang="en-US" altLang="ja-JP" sz="1600" dirty="0">
                <a:solidFill>
                  <a:schemeClr val="tx1"/>
                </a:solidFill>
                <a:latin typeface="Arial" panose="020B0604020202020204" pitchFamily="34" charset="0"/>
                <a:cs typeface="Arial" panose="020B0604020202020204" pitchFamily="34" charset="0"/>
              </a:rPr>
              <a:t>[a] Retrieved from https://www2.suitacityfootballstadium.jp/c/seat/images/img_seatmap_3f.gif</a:t>
            </a:r>
            <a:endParaRPr kumimoji="1" lang="ja-JP" altLang="en-US" sz="1600" dirty="0">
              <a:solidFill>
                <a:schemeClr val="tx1"/>
              </a:solidFill>
              <a:latin typeface="Arial" panose="020B0604020202020204" pitchFamily="34" charset="0"/>
              <a:cs typeface="Arial" panose="020B0604020202020204" pitchFamily="34" charset="0"/>
            </a:endParaRPr>
          </a:p>
        </p:txBody>
      </p:sp>
      <p:pic>
        <p:nvPicPr>
          <p:cNvPr id="10" name="図 9">
            <a:extLst>
              <a:ext uri="{FF2B5EF4-FFF2-40B4-BE49-F238E27FC236}">
                <a16:creationId xmlns:a16="http://schemas.microsoft.com/office/drawing/2014/main" id="{883D7E2A-BCB7-41D6-A934-33C0E4AE0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772" y="1378238"/>
            <a:ext cx="8412480" cy="5257800"/>
          </a:xfrm>
          <a:prstGeom prst="rect">
            <a:avLst/>
          </a:prstGeom>
        </p:spPr>
      </p:pic>
      <p:sp>
        <p:nvSpPr>
          <p:cNvPr id="15" name="星: 5 pt 14">
            <a:extLst>
              <a:ext uri="{FF2B5EF4-FFF2-40B4-BE49-F238E27FC236}">
                <a16:creationId xmlns:a16="http://schemas.microsoft.com/office/drawing/2014/main" id="{5AF4D17B-F98C-4277-AAA0-D9917A759F26}"/>
              </a:ext>
            </a:extLst>
          </p:cNvPr>
          <p:cNvSpPr/>
          <p:nvPr/>
        </p:nvSpPr>
        <p:spPr>
          <a:xfrm>
            <a:off x="3904685" y="2092660"/>
            <a:ext cx="358775" cy="358775"/>
          </a:xfrm>
          <a:prstGeom prst="star5">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テキスト ボックス 15">
            <a:extLst>
              <a:ext uri="{FF2B5EF4-FFF2-40B4-BE49-F238E27FC236}">
                <a16:creationId xmlns:a16="http://schemas.microsoft.com/office/drawing/2014/main" id="{D43566F3-CF7A-4748-AE21-0A07B63AEAC1}"/>
              </a:ext>
            </a:extLst>
          </p:cNvPr>
          <p:cNvSpPr txBox="1">
            <a:spLocks noChangeArrowheads="1"/>
          </p:cNvSpPr>
          <p:nvPr/>
        </p:nvSpPr>
        <p:spPr bwMode="auto">
          <a:xfrm>
            <a:off x="4191000" y="2282159"/>
            <a:ext cx="1737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600" b="1" dirty="0">
                <a:solidFill>
                  <a:srgbClr val="FF0000"/>
                </a:solidFill>
              </a:rPr>
              <a:t>P1 (3rd floor) </a:t>
            </a:r>
            <a:endParaRPr lang="ja-JP" altLang="en-US" sz="1600" b="1" dirty="0">
              <a:solidFill>
                <a:srgbClr val="FF0000"/>
              </a:solidFill>
            </a:endParaRPr>
          </a:p>
        </p:txBody>
      </p:sp>
      <p:sp>
        <p:nvSpPr>
          <p:cNvPr id="19" name="星: 5 pt 18">
            <a:extLst>
              <a:ext uri="{FF2B5EF4-FFF2-40B4-BE49-F238E27FC236}">
                <a16:creationId xmlns:a16="http://schemas.microsoft.com/office/drawing/2014/main" id="{2EF4FB90-FECD-40F4-8B7A-18BD0481F219}"/>
              </a:ext>
            </a:extLst>
          </p:cNvPr>
          <p:cNvSpPr/>
          <p:nvPr/>
        </p:nvSpPr>
        <p:spPr>
          <a:xfrm>
            <a:off x="2189225" y="3648051"/>
            <a:ext cx="358775" cy="358775"/>
          </a:xfrm>
          <a:prstGeom prst="star5">
            <a:avLst/>
          </a:prstGeom>
          <a:solidFill>
            <a:srgbClr val="FFFFFF"/>
          </a:solidFill>
          <a:ln>
            <a:solidFill>
              <a:srgbClr val="00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19">
            <a:extLst>
              <a:ext uri="{FF2B5EF4-FFF2-40B4-BE49-F238E27FC236}">
                <a16:creationId xmlns:a16="http://schemas.microsoft.com/office/drawing/2014/main" id="{C51AFA89-6D25-4E83-B10B-B424F55F501D}"/>
              </a:ext>
            </a:extLst>
          </p:cNvPr>
          <p:cNvSpPr txBox="1">
            <a:spLocks noChangeArrowheads="1"/>
          </p:cNvSpPr>
          <p:nvPr/>
        </p:nvSpPr>
        <p:spPr bwMode="auto">
          <a:xfrm>
            <a:off x="2548001" y="3705087"/>
            <a:ext cx="1490600" cy="338554"/>
          </a:xfrm>
          <a:prstGeom prst="rect">
            <a:avLst/>
          </a:prstGeom>
          <a:solidFill>
            <a:srgbClr val="FFFFFF">
              <a:alpha val="80000"/>
            </a:srgb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600" b="1" dirty="0">
                <a:solidFill>
                  <a:srgbClr val="00B050"/>
                </a:solidFill>
              </a:rPr>
              <a:t>P2 (3rd floor) </a:t>
            </a:r>
            <a:endParaRPr lang="ja-JP" altLang="en-US" sz="1600" b="1" dirty="0">
              <a:solidFill>
                <a:srgbClr val="00B050"/>
              </a:solidFill>
            </a:endParaRPr>
          </a:p>
        </p:txBody>
      </p:sp>
    </p:spTree>
    <p:extLst>
      <p:ext uri="{BB962C8B-B14F-4D97-AF65-F5344CB8AC3E}">
        <p14:creationId xmlns:p14="http://schemas.microsoft.com/office/powerpoint/2010/main" val="37149297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(5th floor)</a:t>
            </a:r>
            <a:br>
              <a:rPr lang="en-US" dirty="0"/>
            </a:br>
            <a:r>
              <a:rPr lang="en-US" dirty="0"/>
              <a:t>Football stadium</a:t>
            </a:r>
          </a:p>
        </p:txBody>
      </p:sp>
      <p:sp>
        <p:nvSpPr>
          <p:cNvPr id="8" name="テキスト ボックス 7">
            <a:extLst>
              <a:ext uri="{FF2B5EF4-FFF2-40B4-BE49-F238E27FC236}">
                <a16:creationId xmlns:a16="http://schemas.microsoft.com/office/drawing/2014/main" id="{547B273F-0037-49FB-BCAA-0DDFDE4A4F79}"/>
              </a:ext>
            </a:extLst>
          </p:cNvPr>
          <p:cNvSpPr txBox="1"/>
          <p:nvPr/>
        </p:nvSpPr>
        <p:spPr>
          <a:xfrm>
            <a:off x="641772" y="6568554"/>
            <a:ext cx="8616461" cy="338554"/>
          </a:xfrm>
          <a:prstGeom prst="rect">
            <a:avLst/>
          </a:prstGeom>
          <a:noFill/>
        </p:spPr>
        <p:txBody>
          <a:bodyPr wrap="none" rtlCol="0">
            <a:spAutoFit/>
          </a:bodyPr>
          <a:lstStyle/>
          <a:p>
            <a:r>
              <a:rPr kumimoji="1" lang="en-US" altLang="ja-JP" sz="1600" dirty="0">
                <a:solidFill>
                  <a:schemeClr val="tx1"/>
                </a:solidFill>
                <a:latin typeface="Arial" panose="020B0604020202020204" pitchFamily="34" charset="0"/>
                <a:cs typeface="Arial" panose="020B0604020202020204" pitchFamily="34" charset="0"/>
              </a:rPr>
              <a:t>[b] Retrieved from https://www2.suitacityfootballstadium.jp/c/seat/images/img_seatmap_5f.gif</a:t>
            </a:r>
            <a:endParaRPr kumimoji="1" lang="ja-JP" altLang="en-US" sz="1600" dirty="0">
              <a:solidFill>
                <a:schemeClr val="tx1"/>
              </a:solidFill>
              <a:latin typeface="Arial" panose="020B0604020202020204" pitchFamily="34" charset="0"/>
              <a:cs typeface="Arial" panose="020B0604020202020204" pitchFamily="34" charset="0"/>
            </a:endParaRPr>
          </a:p>
        </p:txBody>
      </p:sp>
      <p:pic>
        <p:nvPicPr>
          <p:cNvPr id="10" name="図 9">
            <a:extLst>
              <a:ext uri="{FF2B5EF4-FFF2-40B4-BE49-F238E27FC236}">
                <a16:creationId xmlns:a16="http://schemas.microsoft.com/office/drawing/2014/main" id="{883D7E2A-BCB7-41D6-A934-33C0E4AE0F3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772" y="1378238"/>
            <a:ext cx="8412480" cy="5257800"/>
          </a:xfrm>
          <a:prstGeom prst="rect">
            <a:avLst/>
          </a:prstGeom>
        </p:spPr>
      </p:pic>
      <p:sp>
        <p:nvSpPr>
          <p:cNvPr id="19" name="星: 5 pt 18">
            <a:extLst>
              <a:ext uri="{FF2B5EF4-FFF2-40B4-BE49-F238E27FC236}">
                <a16:creationId xmlns:a16="http://schemas.microsoft.com/office/drawing/2014/main" id="{2EF4FB90-FECD-40F4-8B7A-18BD0481F219}"/>
              </a:ext>
            </a:extLst>
          </p:cNvPr>
          <p:cNvSpPr/>
          <p:nvPr/>
        </p:nvSpPr>
        <p:spPr>
          <a:xfrm>
            <a:off x="4594224" y="5820241"/>
            <a:ext cx="358775" cy="358775"/>
          </a:xfrm>
          <a:prstGeom prst="star5">
            <a:avLst/>
          </a:prstGeom>
          <a:solidFill>
            <a:srgbClr val="FF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19">
            <a:extLst>
              <a:ext uri="{FF2B5EF4-FFF2-40B4-BE49-F238E27FC236}">
                <a16:creationId xmlns:a16="http://schemas.microsoft.com/office/drawing/2014/main" id="{C51AFA89-6D25-4E83-B10B-B424F55F501D}"/>
              </a:ext>
            </a:extLst>
          </p:cNvPr>
          <p:cNvSpPr txBox="1">
            <a:spLocks noChangeArrowheads="1"/>
          </p:cNvSpPr>
          <p:nvPr/>
        </p:nvSpPr>
        <p:spPr bwMode="auto">
          <a:xfrm>
            <a:off x="4084072" y="5430703"/>
            <a:ext cx="1490600" cy="338554"/>
          </a:xfrm>
          <a:prstGeom prst="rect">
            <a:avLst/>
          </a:prstGeom>
          <a:solidFill>
            <a:srgbClr val="FFFFFF">
              <a:alpha val="80000"/>
            </a:srgb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600" b="1" dirty="0">
                <a:solidFill>
                  <a:srgbClr val="0000FF"/>
                </a:solidFill>
              </a:rPr>
              <a:t>P3 (5th floor) </a:t>
            </a:r>
            <a:endParaRPr lang="ja-JP" altLang="en-US" sz="1600" b="1" dirty="0">
              <a:solidFill>
                <a:srgbClr val="0000FF"/>
              </a:solidFill>
            </a:endParaRPr>
          </a:p>
        </p:txBody>
      </p:sp>
    </p:spTree>
    <p:extLst>
      <p:ext uri="{BB962C8B-B14F-4D97-AF65-F5344CB8AC3E}">
        <p14:creationId xmlns:p14="http://schemas.microsoft.com/office/powerpoint/2010/main" val="2642683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site (ceil of stand)</a:t>
            </a:r>
            <a:br>
              <a:rPr lang="en-US" dirty="0"/>
            </a:br>
            <a:endParaRPr lang="en-US" dirty="0"/>
          </a:p>
        </p:txBody>
      </p:sp>
      <p:pic>
        <p:nvPicPr>
          <p:cNvPr id="11" name="図 29">
            <a:extLst>
              <a:ext uri="{FF2B5EF4-FFF2-40B4-BE49-F238E27FC236}">
                <a16:creationId xmlns:a16="http://schemas.microsoft.com/office/drawing/2014/main" id="{45440AC0-B15F-4564-8109-EE0B614B4F9D}"/>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contrast="50000"/>
                    </a14:imgEffect>
                  </a14:imgLayer>
                </a14:imgProps>
              </a:ext>
              <a:ext uri="{28A0092B-C50C-407E-A947-70E740481C1C}">
                <a14:useLocalDpi xmlns:a14="http://schemas.microsoft.com/office/drawing/2010/main"/>
              </a:ext>
            </a:extLst>
          </a:blip>
          <a:srcRect/>
          <a:stretch>
            <a:fillRect/>
          </a:stretch>
        </p:blipFill>
        <p:spPr bwMode="auto">
          <a:xfrm>
            <a:off x="1420800" y="1676400"/>
            <a:ext cx="6912000" cy="51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2">
            <a:extLst>
              <a:ext uri="{FF2B5EF4-FFF2-40B4-BE49-F238E27FC236}">
                <a16:creationId xmlns:a16="http://schemas.microsoft.com/office/drawing/2014/main" id="{366D4334-DAF7-4ACE-878B-B792C2089382}"/>
              </a:ext>
            </a:extLst>
          </p:cNvPr>
          <p:cNvSpPr txBox="1">
            <a:spLocks noChangeArrowheads="1"/>
          </p:cNvSpPr>
          <p:nvPr/>
        </p:nvSpPr>
        <p:spPr bwMode="auto">
          <a:xfrm>
            <a:off x="5105400" y="2771200"/>
            <a:ext cx="1862311" cy="923330"/>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Access point of wireless LAN</a:t>
            </a:r>
          </a:p>
          <a:p>
            <a:pPr algn="ctr"/>
            <a:r>
              <a:rPr lang="en-US" altLang="ja-JP" sz="1800" dirty="0">
                <a:solidFill>
                  <a:srgbClr val="FF0000"/>
                </a:solidFill>
              </a:rPr>
              <a:t>(200 in total)</a:t>
            </a:r>
            <a:endParaRPr lang="ja-JP" altLang="en-US" sz="1800" dirty="0">
              <a:solidFill>
                <a:srgbClr val="FF0000"/>
              </a:solidFill>
            </a:endParaRPr>
          </a:p>
        </p:txBody>
      </p:sp>
      <p:sp>
        <p:nvSpPr>
          <p:cNvPr id="13" name="楕円 12">
            <a:extLst>
              <a:ext uri="{FF2B5EF4-FFF2-40B4-BE49-F238E27FC236}">
                <a16:creationId xmlns:a16="http://schemas.microsoft.com/office/drawing/2014/main" id="{1417574B-7846-44DD-9573-8391485621C5}"/>
              </a:ext>
            </a:extLst>
          </p:cNvPr>
          <p:cNvSpPr/>
          <p:nvPr/>
        </p:nvSpPr>
        <p:spPr>
          <a:xfrm>
            <a:off x="7113652" y="3033192"/>
            <a:ext cx="380987" cy="369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97CCD203-C4B1-4AB4-AEAA-89CC77159A32}"/>
              </a:ext>
            </a:extLst>
          </p:cNvPr>
          <p:cNvSpPr/>
          <p:nvPr/>
        </p:nvSpPr>
        <p:spPr>
          <a:xfrm>
            <a:off x="6214001" y="4237643"/>
            <a:ext cx="380987" cy="369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465E1DE3-5611-40F3-9FB8-A1D074A4BDE8}"/>
              </a:ext>
            </a:extLst>
          </p:cNvPr>
          <p:cNvSpPr/>
          <p:nvPr/>
        </p:nvSpPr>
        <p:spPr>
          <a:xfrm>
            <a:off x="6681033" y="3790275"/>
            <a:ext cx="380987" cy="36933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2">
            <a:extLst>
              <a:ext uri="{FF2B5EF4-FFF2-40B4-BE49-F238E27FC236}">
                <a16:creationId xmlns:a16="http://schemas.microsoft.com/office/drawing/2014/main" id="{E11FEF0F-74AB-4992-8EAC-05E0B00377C6}"/>
              </a:ext>
            </a:extLst>
          </p:cNvPr>
          <p:cNvSpPr txBox="1">
            <a:spLocks noChangeArrowheads="1"/>
          </p:cNvSpPr>
          <p:nvPr/>
        </p:nvSpPr>
        <p:spPr bwMode="auto">
          <a:xfrm>
            <a:off x="7128860" y="3850760"/>
            <a:ext cx="1548580" cy="369332"/>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Loudspeaker</a:t>
            </a:r>
            <a:endParaRPr lang="ja-JP" altLang="en-US" sz="1800" dirty="0">
              <a:solidFill>
                <a:srgbClr val="FF0000"/>
              </a:solidFill>
            </a:endParaRPr>
          </a:p>
        </p:txBody>
      </p:sp>
    </p:spTree>
    <p:extLst>
      <p:ext uri="{BB962C8B-B14F-4D97-AF65-F5344CB8AC3E}">
        <p14:creationId xmlns:p14="http://schemas.microsoft.com/office/powerpoint/2010/main" val="15453154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place (P1</a:t>
            </a:r>
            <a:r>
              <a:rPr lang="en-US" altLang="ja-JP" dirty="0"/>
              <a:t>, third floor</a:t>
            </a:r>
            <a:r>
              <a:rPr lang="en-US" dirty="0"/>
              <a:t>)</a:t>
            </a:r>
          </a:p>
        </p:txBody>
      </p:sp>
      <p:pic>
        <p:nvPicPr>
          <p:cNvPr id="9" name="図 5">
            <a:extLst>
              <a:ext uri="{FF2B5EF4-FFF2-40B4-BE49-F238E27FC236}">
                <a16:creationId xmlns:a16="http://schemas.microsoft.com/office/drawing/2014/main" id="{AACCDBD0-25FD-4B25-BC72-0E6271D3927B}"/>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662583" y="2019671"/>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2">
            <a:extLst>
              <a:ext uri="{FF2B5EF4-FFF2-40B4-BE49-F238E27FC236}">
                <a16:creationId xmlns:a16="http://schemas.microsoft.com/office/drawing/2014/main" id="{39515FC7-6BEF-43F9-8D51-2FF18F9DC0A3}"/>
              </a:ext>
            </a:extLst>
          </p:cNvPr>
          <p:cNvSpPr txBox="1">
            <a:spLocks noChangeArrowheads="1"/>
          </p:cNvSpPr>
          <p:nvPr/>
        </p:nvSpPr>
        <p:spPr bwMode="auto">
          <a:xfrm>
            <a:off x="1861899" y="6074793"/>
            <a:ext cx="2243311" cy="369332"/>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Measurement place</a:t>
            </a:r>
            <a:endParaRPr lang="ja-JP" altLang="en-US" sz="1800" dirty="0">
              <a:solidFill>
                <a:srgbClr val="FF0000"/>
              </a:solidFill>
            </a:endParaRPr>
          </a:p>
        </p:txBody>
      </p:sp>
      <p:pic>
        <p:nvPicPr>
          <p:cNvPr id="10" name="図 4">
            <a:extLst>
              <a:ext uri="{FF2B5EF4-FFF2-40B4-BE49-F238E27FC236}">
                <a16:creationId xmlns:a16="http://schemas.microsoft.com/office/drawing/2014/main" id="{176FEA38-AC4C-43C3-92EB-2CE688FF9D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56939" y="2077095"/>
            <a:ext cx="2951162" cy="26368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星: 5 pt 13">
            <a:extLst>
              <a:ext uri="{FF2B5EF4-FFF2-40B4-BE49-F238E27FC236}">
                <a16:creationId xmlns:a16="http://schemas.microsoft.com/office/drawing/2014/main" id="{DAA7E2AE-9D40-4D60-90DD-956A0B16848F}"/>
              </a:ext>
            </a:extLst>
          </p:cNvPr>
          <p:cNvSpPr/>
          <p:nvPr/>
        </p:nvSpPr>
        <p:spPr>
          <a:xfrm>
            <a:off x="7809501" y="2292995"/>
            <a:ext cx="358775" cy="358775"/>
          </a:xfrm>
          <a:prstGeom prst="star5">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14">
            <a:extLst>
              <a:ext uri="{FF2B5EF4-FFF2-40B4-BE49-F238E27FC236}">
                <a16:creationId xmlns:a16="http://schemas.microsoft.com/office/drawing/2014/main" id="{23A2441F-C814-458A-B7C0-AB3DC0490851}"/>
              </a:ext>
            </a:extLst>
          </p:cNvPr>
          <p:cNvSpPr txBox="1">
            <a:spLocks noChangeArrowheads="1"/>
          </p:cNvSpPr>
          <p:nvPr/>
        </p:nvSpPr>
        <p:spPr bwMode="auto">
          <a:xfrm>
            <a:off x="8034633" y="2529533"/>
            <a:ext cx="546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600" b="1" dirty="0">
                <a:solidFill>
                  <a:srgbClr val="FF0000"/>
                </a:solidFill>
              </a:rPr>
              <a:t>P1</a:t>
            </a:r>
            <a:endParaRPr lang="ja-JP" altLang="en-US" sz="1600" b="1" dirty="0">
              <a:solidFill>
                <a:srgbClr val="FF0000"/>
              </a:solidFill>
            </a:endParaRPr>
          </a:p>
        </p:txBody>
      </p:sp>
      <p:sp>
        <p:nvSpPr>
          <p:cNvPr id="16" name="楕円 15">
            <a:extLst>
              <a:ext uri="{FF2B5EF4-FFF2-40B4-BE49-F238E27FC236}">
                <a16:creationId xmlns:a16="http://schemas.microsoft.com/office/drawing/2014/main" id="{45712560-1DD4-461F-8A21-2ABED58B1C3A}"/>
              </a:ext>
            </a:extLst>
          </p:cNvPr>
          <p:cNvSpPr/>
          <p:nvPr/>
        </p:nvSpPr>
        <p:spPr>
          <a:xfrm>
            <a:off x="493747" y="5361236"/>
            <a:ext cx="1368152" cy="1224136"/>
          </a:xfrm>
          <a:prstGeom prst="ellipse">
            <a:avLst/>
          </a:prstGeom>
          <a:solidFill>
            <a:srgbClr val="FFFF00">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30941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977</TotalTime>
  <Words>1447</Words>
  <Application>Microsoft Office PowerPoint</Application>
  <PresentationFormat>ユーザー設定</PresentationFormat>
  <Paragraphs>288</Paragraphs>
  <Slides>21</Slides>
  <Notes>21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7" baseType="lpstr">
      <vt:lpstr>Arial</vt:lpstr>
      <vt:lpstr>Calibri</vt:lpstr>
      <vt:lpstr>Courier New</vt:lpstr>
      <vt:lpstr>Times New Roman</vt:lpstr>
      <vt:lpstr>Office Theme</vt:lpstr>
      <vt:lpstr>Document</vt:lpstr>
      <vt:lpstr>Measurement of Radio Noise and Interference over 920 MHz band  in Japan (II)</vt:lpstr>
      <vt:lpstr>Abstract</vt:lpstr>
      <vt:lpstr>Spectrum measurement over  920 MHz band in Japan</vt:lpstr>
      <vt:lpstr>Measurement system</vt:lpstr>
      <vt:lpstr>Measurement location (1) Football stadium</vt:lpstr>
      <vt:lpstr>Measurement location (3rd floor) Football stadium</vt:lpstr>
      <vt:lpstr>Measurement location (5th floor) Football stadium</vt:lpstr>
      <vt:lpstr>Measurement site (ceil of stand) </vt:lpstr>
      <vt:lpstr>Measurement place (P1, third floor)</vt:lpstr>
      <vt:lpstr>Measurement result at P1</vt:lpstr>
      <vt:lpstr>Measurement place (P2, third floor)</vt:lpstr>
      <vt:lpstr>Measurement result at P2</vt:lpstr>
      <vt:lpstr>Measurement place (P3, fifth floor)</vt:lpstr>
      <vt:lpstr>Measurement result at P3</vt:lpstr>
      <vt:lpstr>Measurement location (2) Building of University</vt:lpstr>
      <vt:lpstr>Measurement place (relaxation area)</vt:lpstr>
      <vt:lpstr>Measurement result at relaxation area</vt:lpstr>
      <vt:lpstr>Measurement place (event space)</vt:lpstr>
      <vt:lpstr>Measurement result at event space</vt:lpstr>
      <vt:lpstr>Summary</vt:lpstr>
      <vt:lpstr>References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Radio Noise and Interference over 920 MHz band in Japan (II)</dc:title>
  <dc:creator>Kazuto Yano</dc:creator>
  <cp:lastModifiedBy>yano</cp:lastModifiedBy>
  <cp:revision>551</cp:revision>
  <cp:lastPrinted>2014-11-08T20:15:38Z</cp:lastPrinted>
  <dcterms:created xsi:type="dcterms:W3CDTF">2014-10-30T17:06:39Z</dcterms:created>
  <dcterms:modified xsi:type="dcterms:W3CDTF">2019-09-17T02:39:24Z</dcterms:modified>
</cp:coreProperties>
</file>