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12" r:id="rId4"/>
    <p:sldId id="309" r:id="rId5"/>
    <p:sldId id="308"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245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8136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4661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065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802.19-19/0059r3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Distributed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2019-10-02</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48"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376" y="2923781"/>
            <a:ext cx="7603076" cy="3817378"/>
          </a:xfrm>
          <a:prstGeom prst="rect">
            <a:avLst/>
          </a:prstGeom>
        </p:spPr>
      </p:pic>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Impact of 802.15.4g Packet Size on Packet Delivery Rate</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1800" dirty="0" smtClean="0">
                <a:latin typeface="+mn-lt"/>
              </a:rPr>
              <a:t>50 nodes for both 802.11ah and 802.15.4g networks</a:t>
            </a:r>
          </a:p>
          <a:p>
            <a:pPr>
              <a:spcBef>
                <a:spcPts val="0"/>
              </a:spcBef>
            </a:pPr>
            <a:r>
              <a:rPr lang="en-US" sz="1800" dirty="0" smtClean="0">
                <a:latin typeface="+mn-lt"/>
              </a:rPr>
              <a:t>20 kbps offered load for 802.11ah network</a:t>
            </a:r>
          </a:p>
          <a:p>
            <a:pPr>
              <a:spcBef>
                <a:spcPts val="0"/>
              </a:spcBef>
            </a:pPr>
            <a:r>
              <a:rPr lang="en-US" sz="1800" dirty="0" smtClean="0">
                <a:latin typeface="+mn-lt"/>
              </a:rPr>
              <a:t>40 kbps offered load for 802.15.4g network</a:t>
            </a:r>
          </a:p>
          <a:p>
            <a:pPr>
              <a:spcBef>
                <a:spcPts val="0"/>
              </a:spcBef>
            </a:pPr>
            <a:r>
              <a:rPr lang="en-US" sz="1800" dirty="0" smtClean="0"/>
              <a:t>Solid lines for 802.11ah, and dash lines for 802.15.4g</a:t>
            </a:r>
          </a:p>
          <a:p>
            <a:pPr>
              <a:spcBef>
                <a:spcPts val="0"/>
              </a:spcBef>
            </a:pPr>
            <a:r>
              <a:rPr lang="en-US" sz="1800" dirty="0" smtClean="0"/>
              <a:t>100b-50b </a:t>
            </a:r>
            <a:r>
              <a:rPr lang="en-US" sz="1800" dirty="0"/>
              <a:t>indicates that 100 bytes payload for 802.11ah </a:t>
            </a:r>
            <a:r>
              <a:rPr lang="en-US" sz="1800" dirty="0" smtClean="0"/>
              <a:t>packet </a:t>
            </a:r>
            <a:r>
              <a:rPr lang="en-US" sz="1800" dirty="0"/>
              <a:t>and 50 bytes payload for 802.15.4g </a:t>
            </a:r>
            <a:r>
              <a:rPr lang="en-US" sz="1800" dirty="0" smtClean="0"/>
              <a:t>packet</a:t>
            </a:r>
          </a:p>
          <a:p>
            <a:pPr>
              <a:spcBef>
                <a:spcPts val="0"/>
              </a:spcBef>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smtClean="0">
              <a:latin typeface="+mn-lt"/>
            </a:endParaRPr>
          </a:p>
          <a:p>
            <a:pPr>
              <a:spcBef>
                <a:spcPts val="0"/>
              </a:spcBef>
            </a:pPr>
            <a:endParaRPr lang="en-US" sz="1200" dirty="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6875600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smtClean="0"/>
              <a:t>Observations on Packet Delivery Rate w.r.t 802.15.4g Packet Size Variation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686530"/>
            <a:ext cx="8288868" cy="5019069"/>
          </a:xfrm>
        </p:spPr>
        <p:txBody>
          <a:bodyPr/>
          <a:lstStyle/>
          <a:p>
            <a:pPr marL="457200" indent="-457200">
              <a:buFont typeface="+mj-lt"/>
              <a:buAutoNum type="arabicParenR"/>
            </a:pPr>
            <a:r>
              <a:rPr lang="en-US" sz="1800" dirty="0" smtClean="0"/>
              <a:t>802.15.4g packet size has no</a:t>
            </a:r>
            <a:r>
              <a:rPr lang="en-US" sz="1600" dirty="0" smtClean="0"/>
              <a:t> </a:t>
            </a:r>
            <a:r>
              <a:rPr lang="en-US" sz="1800" dirty="0" smtClean="0"/>
              <a:t>impact </a:t>
            </a:r>
            <a:r>
              <a:rPr lang="en-US" sz="1800" dirty="0"/>
              <a:t>on 802.11ah packet delivery </a:t>
            </a:r>
            <a:r>
              <a:rPr lang="en-US" sz="1800" dirty="0" smtClean="0"/>
              <a:t>rate</a:t>
            </a:r>
          </a:p>
          <a:p>
            <a:pPr lvl="1"/>
            <a:r>
              <a:rPr lang="en-US" sz="1600" dirty="0" smtClean="0"/>
              <a:t>For all cases, 802.11ah </a:t>
            </a:r>
            <a:r>
              <a:rPr lang="en-US" sz="1600" dirty="0"/>
              <a:t>network delivers near 100% of the </a:t>
            </a:r>
            <a:r>
              <a:rPr lang="en-US" sz="1600" dirty="0" smtClean="0"/>
              <a:t>packet</a:t>
            </a:r>
          </a:p>
          <a:p>
            <a:pPr lvl="1">
              <a:buFont typeface="+mj-lt"/>
              <a:buAutoNum type="arabicParenR"/>
            </a:pPr>
            <a:endParaRPr lang="en-US" sz="1600" dirty="0" smtClean="0"/>
          </a:p>
          <a:p>
            <a:pPr marL="457200" indent="-457200">
              <a:buFont typeface="+mj-lt"/>
              <a:buAutoNum type="arabicParenR"/>
            </a:pPr>
            <a:r>
              <a:rPr lang="en-US" sz="1600" dirty="0" smtClean="0"/>
              <a:t>802.15.4g packet size affects 802.15.4g packet </a:t>
            </a:r>
            <a:r>
              <a:rPr lang="en-US" sz="1600" dirty="0"/>
              <a:t>delivery </a:t>
            </a:r>
            <a:r>
              <a:rPr lang="en-US" sz="1600" dirty="0" smtClean="0"/>
              <a:t>rate</a:t>
            </a:r>
          </a:p>
          <a:p>
            <a:pPr lvl="1"/>
            <a:r>
              <a:rPr lang="en-US" sz="1600" dirty="0" smtClean="0"/>
              <a:t>802.15.4g packet delivery rate </a:t>
            </a:r>
            <a:r>
              <a:rPr lang="en-US" sz="1600" dirty="0"/>
              <a:t>decreases </a:t>
            </a:r>
            <a:r>
              <a:rPr lang="en-US" sz="1600" dirty="0" smtClean="0"/>
              <a:t>as </a:t>
            </a:r>
            <a:r>
              <a:rPr lang="en-US" sz="1600" dirty="0"/>
              <a:t>its </a:t>
            </a:r>
            <a:r>
              <a:rPr lang="en-US" sz="1600" dirty="0" smtClean="0"/>
              <a:t>packet size decreases</a:t>
            </a:r>
          </a:p>
          <a:p>
            <a:pPr lvl="1"/>
            <a:r>
              <a:rPr lang="en-US" sz="1600" dirty="0"/>
              <a:t>802.15.4g packet delivery rate </a:t>
            </a:r>
            <a:r>
              <a:rPr lang="en-US" sz="1600" dirty="0" smtClean="0"/>
              <a:t>increases </a:t>
            </a:r>
            <a:r>
              <a:rPr lang="en-US" sz="1600" dirty="0"/>
              <a:t>as its packet size </a:t>
            </a:r>
            <a:r>
              <a:rPr lang="en-US" sz="1600" dirty="0" smtClean="0"/>
              <a:t>increases</a:t>
            </a:r>
          </a:p>
          <a:p>
            <a:pPr marL="944893" lvl="1" indent="-457200">
              <a:buFont typeface="+mj-lt"/>
              <a:buAutoNum type="arabicParenR"/>
            </a:pPr>
            <a:endParaRPr lang="en-US" sz="1800" dirty="0" smtClean="0"/>
          </a:p>
          <a:p>
            <a:pPr marL="457200" indent="-457200">
              <a:buFont typeface="+mj-lt"/>
              <a:buAutoNum type="arabicParenR"/>
            </a:pPr>
            <a:r>
              <a:rPr lang="en-US" sz="1600" dirty="0" smtClean="0"/>
              <a:t>From perspective of packet delivery rate, 802.15.4g node should send data with larger packet</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278880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t>Impact of 802.15.4g </a:t>
            </a:r>
            <a:r>
              <a:rPr lang="en-US" sz="2400" dirty="0" smtClean="0"/>
              <a:t>Packet </a:t>
            </a:r>
            <a:r>
              <a:rPr lang="en-US" sz="2400" dirty="0"/>
              <a:t>Size </a:t>
            </a:r>
            <a:r>
              <a:rPr lang="en-US" sz="2400" dirty="0" smtClean="0"/>
              <a:t>on</a:t>
            </a:r>
            <a:r>
              <a:rPr lang="en-US" sz="2400" dirty="0" smtClean="0">
                <a:latin typeface="+mj-lt"/>
              </a:rPr>
              <a:t> Packet Latency</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1800" dirty="0"/>
              <a:t>50 nodes for both 802.11ah and 802.15.4g networks</a:t>
            </a:r>
          </a:p>
          <a:p>
            <a:pPr>
              <a:spcBef>
                <a:spcPts val="0"/>
              </a:spcBef>
            </a:pPr>
            <a:r>
              <a:rPr lang="en-US" sz="1800" dirty="0"/>
              <a:t>20 kbps offered load for 802.11ah network</a:t>
            </a:r>
          </a:p>
          <a:p>
            <a:pPr>
              <a:spcBef>
                <a:spcPts val="0"/>
              </a:spcBef>
            </a:pPr>
            <a:r>
              <a:rPr lang="en-US" sz="1800" dirty="0"/>
              <a:t>40 kbps offered load for 802.15.4g </a:t>
            </a:r>
            <a:r>
              <a:rPr lang="en-US" sz="1800" dirty="0" smtClean="0"/>
              <a:t>network</a:t>
            </a:r>
          </a:p>
          <a:p>
            <a:pPr>
              <a:spcBef>
                <a:spcPts val="0"/>
              </a:spcBef>
            </a:pPr>
            <a:r>
              <a:rPr lang="en-US" sz="1800" dirty="0"/>
              <a:t>Solid lines for 802.11ah, and dash lines for 802.15.4g</a:t>
            </a:r>
          </a:p>
          <a:p>
            <a:pPr>
              <a:spcBef>
                <a:spcPts val="0"/>
              </a:spcBef>
            </a:pPr>
            <a:r>
              <a:rPr lang="en-US" sz="1800" dirty="0"/>
              <a:t>100b-50b indicates that 100 bytes payload for 802.11ah packet and 50 bytes payload for 802.15.4g packet</a:t>
            </a:r>
          </a:p>
          <a:p>
            <a:pPr>
              <a:spcBef>
                <a:spcPts val="0"/>
              </a:spcBef>
            </a:pPr>
            <a:endParaRPr lang="en-US" sz="2000" dirty="0"/>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marL="0" indent="0">
              <a:spcBef>
                <a:spcPts val="0"/>
              </a:spcBef>
              <a:buNone/>
            </a:pPr>
            <a:endParaRPr lang="en-US" sz="2000" dirty="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766" y="3297560"/>
            <a:ext cx="7585401" cy="3539853"/>
          </a:xfrm>
          <a:prstGeom prst="rect">
            <a:avLst/>
          </a:prstGeom>
        </p:spPr>
      </p:pic>
    </p:spTree>
    <p:extLst>
      <p:ext uri="{BB962C8B-B14F-4D97-AF65-F5344CB8AC3E}">
        <p14:creationId xmlns:p14="http://schemas.microsoft.com/office/powerpoint/2010/main" val="2641376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200" dirty="0" smtClean="0"/>
              <a:t>Observations on Packet Latency w.r.t 802.15.4g Packet Size Variation</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457200" indent="-457200">
              <a:buFont typeface="+mj-lt"/>
              <a:buAutoNum type="arabicParenR"/>
            </a:pPr>
            <a:r>
              <a:rPr lang="en-US" sz="1800" dirty="0" smtClean="0"/>
              <a:t>802.15.4g packet size has little impact on 802.15.4g </a:t>
            </a:r>
            <a:r>
              <a:rPr lang="en-US" sz="1800" dirty="0"/>
              <a:t>packet </a:t>
            </a:r>
            <a:r>
              <a:rPr lang="en-US" sz="1800" dirty="0" smtClean="0"/>
              <a:t>latency</a:t>
            </a:r>
          </a:p>
          <a:p>
            <a:pPr lvl="1"/>
            <a:endParaRPr lang="en-US" sz="700" dirty="0" smtClean="0"/>
          </a:p>
          <a:p>
            <a:pPr marL="457200" indent="-457200">
              <a:buFont typeface="+mj-lt"/>
              <a:buAutoNum type="arabicParenR"/>
            </a:pPr>
            <a:r>
              <a:rPr lang="en-US" sz="1800" dirty="0" smtClean="0"/>
              <a:t>802.15.4g packet size has more impact </a:t>
            </a:r>
            <a:r>
              <a:rPr lang="en-US" sz="1800" dirty="0"/>
              <a:t>on 802.11ah </a:t>
            </a:r>
            <a:r>
              <a:rPr lang="en-US" sz="1800" dirty="0" smtClean="0"/>
              <a:t>packet latency</a:t>
            </a:r>
          </a:p>
          <a:p>
            <a:pPr lvl="1"/>
            <a:r>
              <a:rPr lang="en-US" sz="1600" dirty="0" smtClean="0"/>
              <a:t>802.11ah packet </a:t>
            </a:r>
            <a:r>
              <a:rPr lang="en-US" sz="1600" dirty="0"/>
              <a:t>latency increases </a:t>
            </a:r>
            <a:r>
              <a:rPr lang="en-US" sz="1600" dirty="0" smtClean="0"/>
              <a:t>as 802.15.4g packet decreases</a:t>
            </a:r>
          </a:p>
          <a:p>
            <a:pPr lvl="1"/>
            <a:r>
              <a:rPr lang="en-US" sz="1600" dirty="0"/>
              <a:t>802.11ah packet latency </a:t>
            </a:r>
            <a:r>
              <a:rPr lang="en-US" sz="1600" dirty="0" smtClean="0"/>
              <a:t>decreases </a:t>
            </a:r>
            <a:r>
              <a:rPr lang="en-US" sz="1600" dirty="0"/>
              <a:t>as 802.15.4g packet </a:t>
            </a:r>
            <a:r>
              <a:rPr lang="en-US" sz="1600" dirty="0" smtClean="0"/>
              <a:t>increases</a:t>
            </a:r>
          </a:p>
          <a:p>
            <a:pPr lvl="1"/>
            <a:endParaRPr lang="en-US" sz="700" dirty="0" smtClean="0"/>
          </a:p>
          <a:p>
            <a:pPr marL="457200" indent="-457200">
              <a:buFont typeface="+mj-lt"/>
              <a:buAutoNum type="arabicParenR"/>
            </a:pPr>
            <a:r>
              <a:rPr lang="en-US" sz="1800" dirty="0" smtClean="0"/>
              <a:t>From perspective of packet latency, 802.15.4g should send data with larger packet size</a:t>
            </a: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4014394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Impact of 802.11ah Packet Size on Packet Delivery Rate</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1800" dirty="0" smtClean="0">
                <a:latin typeface="+mn-lt"/>
              </a:rPr>
              <a:t>50 nodes for both 802.11ah and 802.15.4g networks</a:t>
            </a:r>
          </a:p>
          <a:p>
            <a:pPr>
              <a:spcBef>
                <a:spcPts val="0"/>
              </a:spcBef>
            </a:pPr>
            <a:r>
              <a:rPr lang="en-US" sz="1800" dirty="0" smtClean="0">
                <a:latin typeface="+mn-lt"/>
              </a:rPr>
              <a:t>20 kbps offered load for 802.11ah network</a:t>
            </a:r>
          </a:p>
          <a:p>
            <a:pPr>
              <a:spcBef>
                <a:spcPts val="0"/>
              </a:spcBef>
            </a:pPr>
            <a:r>
              <a:rPr lang="en-US" sz="1800" dirty="0" smtClean="0">
                <a:latin typeface="+mn-lt"/>
              </a:rPr>
              <a:t>40 kbps offered load for 802.15.4g network</a:t>
            </a:r>
          </a:p>
          <a:p>
            <a:pPr>
              <a:spcBef>
                <a:spcPts val="0"/>
              </a:spcBef>
            </a:pPr>
            <a:r>
              <a:rPr lang="en-US" sz="1800" dirty="0"/>
              <a:t>Solid lines for 802.11ah, and dash lines for 802.15.4g</a:t>
            </a:r>
          </a:p>
          <a:p>
            <a:pPr>
              <a:spcBef>
                <a:spcPts val="0"/>
              </a:spcBef>
            </a:pPr>
            <a:r>
              <a:rPr lang="en-US" sz="1800" dirty="0"/>
              <a:t>100b-50b indicates that 100 bytes payload for 802.11ah packet and 50 bytes payload for 802.15.4g packet</a:t>
            </a:r>
          </a:p>
          <a:p>
            <a:pPr>
              <a:spcBef>
                <a:spcPts val="0"/>
              </a:spcBef>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8408" y="3045532"/>
            <a:ext cx="7526637" cy="3778999"/>
          </a:xfrm>
          <a:prstGeom prst="rect">
            <a:avLst/>
          </a:prstGeom>
        </p:spPr>
      </p:pic>
    </p:spTree>
    <p:extLst>
      <p:ext uri="{BB962C8B-B14F-4D97-AF65-F5344CB8AC3E}">
        <p14:creationId xmlns:p14="http://schemas.microsoft.com/office/powerpoint/2010/main" val="2683164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smtClean="0"/>
              <a:t>Observations on Packet Delivery Rate w.r.t 802.11ah Packet Size Variation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686530"/>
            <a:ext cx="8288868" cy="5019069"/>
          </a:xfrm>
        </p:spPr>
        <p:txBody>
          <a:bodyPr/>
          <a:lstStyle/>
          <a:p>
            <a:pPr marL="457200" indent="-457200">
              <a:buFont typeface="+mj-lt"/>
              <a:buAutoNum type="arabicParenR"/>
            </a:pPr>
            <a:r>
              <a:rPr lang="en-US" sz="1800" dirty="0" smtClean="0"/>
              <a:t>802.11ah packet size has no</a:t>
            </a:r>
            <a:r>
              <a:rPr lang="en-US" sz="1600" dirty="0" smtClean="0"/>
              <a:t> </a:t>
            </a:r>
            <a:r>
              <a:rPr lang="en-US" sz="1800" dirty="0" smtClean="0"/>
              <a:t>impact </a:t>
            </a:r>
            <a:r>
              <a:rPr lang="en-US" sz="1800" dirty="0"/>
              <a:t>on 802.11ah packet delivery </a:t>
            </a:r>
            <a:r>
              <a:rPr lang="en-US" sz="1800" dirty="0" smtClean="0"/>
              <a:t>rate</a:t>
            </a:r>
          </a:p>
          <a:p>
            <a:pPr lvl="1"/>
            <a:r>
              <a:rPr lang="en-US" sz="1600" dirty="0" smtClean="0"/>
              <a:t>For all cases, 802.11ah </a:t>
            </a:r>
            <a:r>
              <a:rPr lang="en-US" sz="1600" dirty="0"/>
              <a:t>network delivers near 100% of the </a:t>
            </a:r>
            <a:r>
              <a:rPr lang="en-US" sz="1600" dirty="0" smtClean="0"/>
              <a:t>packet</a:t>
            </a:r>
          </a:p>
          <a:p>
            <a:pPr lvl="1">
              <a:buFont typeface="+mj-lt"/>
              <a:buAutoNum type="arabicParenR"/>
            </a:pPr>
            <a:endParaRPr lang="en-US" sz="1600" dirty="0" smtClean="0"/>
          </a:p>
          <a:p>
            <a:pPr marL="457200" indent="-457200">
              <a:buFont typeface="+mj-lt"/>
              <a:buAutoNum type="arabicParenR"/>
            </a:pPr>
            <a:r>
              <a:rPr lang="en-US" sz="1800" dirty="0" smtClean="0"/>
              <a:t>802.11ah packet size also has little impact on 802.15.4g packet </a:t>
            </a:r>
            <a:r>
              <a:rPr lang="en-US" sz="1800" dirty="0"/>
              <a:t>delivery </a:t>
            </a:r>
            <a:r>
              <a:rPr lang="en-US" sz="1800" dirty="0" smtClean="0"/>
              <a:t>rate</a:t>
            </a:r>
          </a:p>
          <a:p>
            <a:pPr lvl="1"/>
            <a:r>
              <a:rPr lang="en-US" sz="1600" dirty="0" smtClean="0"/>
              <a:t>802.15.4g packet delivery rate </a:t>
            </a:r>
            <a:r>
              <a:rPr lang="en-US" sz="1600" dirty="0"/>
              <a:t>decreases </a:t>
            </a:r>
            <a:r>
              <a:rPr lang="en-US" sz="1600" dirty="0" smtClean="0"/>
              <a:t>slightly as 802.11ah packet size decreases</a:t>
            </a:r>
          </a:p>
          <a:p>
            <a:pPr lvl="1"/>
            <a:r>
              <a:rPr lang="en-US" sz="1600" dirty="0"/>
              <a:t>802.15.4g packet delivery rate </a:t>
            </a:r>
            <a:r>
              <a:rPr lang="en-US" sz="1600" dirty="0" smtClean="0"/>
              <a:t>increases slightly as 802.11ah </a:t>
            </a:r>
            <a:r>
              <a:rPr lang="en-US" sz="1600" dirty="0"/>
              <a:t>packet size </a:t>
            </a:r>
            <a:r>
              <a:rPr lang="en-US" sz="1600" dirty="0" smtClean="0"/>
              <a:t>increases</a:t>
            </a:r>
          </a:p>
          <a:p>
            <a:pPr marL="944893" lvl="1" indent="-457200">
              <a:buFont typeface="+mj-lt"/>
              <a:buAutoNum type="arabicParenR"/>
            </a:pPr>
            <a:endParaRPr lang="en-US" sz="1800" dirty="0" smtClean="0"/>
          </a:p>
          <a:p>
            <a:pPr marL="457200" indent="-457200">
              <a:buFont typeface="+mj-lt"/>
              <a:buAutoNum type="arabicParenR"/>
            </a:pPr>
            <a:r>
              <a:rPr lang="en-US" sz="1800" dirty="0" smtClean="0"/>
              <a:t>From perspective of packet delivery rate, 802.11ah node prefers send data with larger packet size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2449347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t>Impact of </a:t>
            </a:r>
            <a:r>
              <a:rPr lang="en-US" sz="2400" dirty="0" smtClean="0"/>
              <a:t>802.11ah Packet </a:t>
            </a:r>
            <a:r>
              <a:rPr lang="en-US" sz="2400" dirty="0"/>
              <a:t>Size </a:t>
            </a:r>
            <a:r>
              <a:rPr lang="en-US" sz="2400" dirty="0" smtClean="0"/>
              <a:t>on</a:t>
            </a:r>
            <a:r>
              <a:rPr lang="en-US" sz="2400" dirty="0" smtClean="0">
                <a:latin typeface="+mj-lt"/>
              </a:rPr>
              <a:t> Packet Latency</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1800" dirty="0"/>
              <a:t>50 nodes for both 802.11ah and 802.15.4g networks</a:t>
            </a:r>
          </a:p>
          <a:p>
            <a:pPr>
              <a:spcBef>
                <a:spcPts val="0"/>
              </a:spcBef>
            </a:pPr>
            <a:r>
              <a:rPr lang="en-US" sz="1800" dirty="0"/>
              <a:t>20 kbps offered load for 802.11ah network</a:t>
            </a:r>
          </a:p>
          <a:p>
            <a:pPr>
              <a:spcBef>
                <a:spcPts val="0"/>
              </a:spcBef>
            </a:pPr>
            <a:r>
              <a:rPr lang="en-US" sz="1800" dirty="0"/>
              <a:t>40 kbps offered load for 802.15.4g </a:t>
            </a:r>
            <a:r>
              <a:rPr lang="en-US" sz="1800" dirty="0" smtClean="0"/>
              <a:t>network</a:t>
            </a:r>
          </a:p>
          <a:p>
            <a:pPr>
              <a:spcBef>
                <a:spcPts val="0"/>
              </a:spcBef>
            </a:pPr>
            <a:r>
              <a:rPr lang="en-US" sz="1800" dirty="0"/>
              <a:t>Solid lines for 802.11ah, and dash lines for 802.15.4g</a:t>
            </a:r>
          </a:p>
          <a:p>
            <a:pPr>
              <a:spcBef>
                <a:spcPts val="0"/>
              </a:spcBef>
            </a:pPr>
            <a:r>
              <a:rPr lang="en-US" sz="1800" dirty="0"/>
              <a:t>100b-50b indicates that 100 bytes payload for 802.11ah packet and 50 bytes payload for 802.15.4g packet</a:t>
            </a:r>
          </a:p>
          <a:p>
            <a:pPr>
              <a:spcBef>
                <a:spcPts val="0"/>
              </a:spcBef>
            </a:pPr>
            <a:endParaRPr lang="en-US" sz="2000" dirty="0"/>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6360" y="3224216"/>
            <a:ext cx="7400623" cy="3438206"/>
          </a:xfrm>
          <a:prstGeom prst="rect">
            <a:avLst/>
          </a:prstGeom>
        </p:spPr>
      </p:pic>
    </p:spTree>
    <p:extLst>
      <p:ext uri="{BB962C8B-B14F-4D97-AF65-F5344CB8AC3E}">
        <p14:creationId xmlns:p14="http://schemas.microsoft.com/office/powerpoint/2010/main" val="429232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200" dirty="0" smtClean="0"/>
              <a:t>Observations on Packet Latency w.r.t 802.11ah Packet Size Variation</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457200" indent="-457200">
              <a:buFont typeface="+mj-lt"/>
              <a:buAutoNum type="arabicParenR"/>
            </a:pPr>
            <a:r>
              <a:rPr lang="en-US" sz="1800" dirty="0" smtClean="0"/>
              <a:t>802.11ah packet size has no impact on 802.15.4g </a:t>
            </a:r>
            <a:r>
              <a:rPr lang="en-US" sz="1800" dirty="0"/>
              <a:t>packet </a:t>
            </a:r>
            <a:r>
              <a:rPr lang="en-US" sz="1800" dirty="0" smtClean="0"/>
              <a:t>latency</a:t>
            </a:r>
          </a:p>
          <a:p>
            <a:pPr lvl="1"/>
            <a:endParaRPr lang="en-US" sz="700" dirty="0" smtClean="0"/>
          </a:p>
          <a:p>
            <a:pPr marL="457200" indent="-457200">
              <a:buFont typeface="+mj-lt"/>
              <a:buAutoNum type="arabicParenR"/>
            </a:pPr>
            <a:r>
              <a:rPr lang="en-US" sz="1800" dirty="0" smtClean="0"/>
              <a:t>802.11ah packet size has impact </a:t>
            </a:r>
            <a:r>
              <a:rPr lang="en-US" sz="1800" dirty="0"/>
              <a:t>on 802.11ah </a:t>
            </a:r>
            <a:r>
              <a:rPr lang="en-US" sz="1800" dirty="0" smtClean="0"/>
              <a:t>packet latency</a:t>
            </a:r>
          </a:p>
          <a:p>
            <a:pPr lvl="1"/>
            <a:r>
              <a:rPr lang="en-US" sz="1400" dirty="0" smtClean="0"/>
              <a:t>50 bytes packet has more latency than 100 bytes packet does</a:t>
            </a:r>
          </a:p>
          <a:p>
            <a:pPr lvl="1"/>
            <a:r>
              <a:rPr lang="en-US" sz="1400" dirty="0" smtClean="0"/>
              <a:t>150 bytes packet has more latency than both 50 bytes packet and 100 bytes packet do</a:t>
            </a:r>
          </a:p>
          <a:p>
            <a:pPr lvl="1"/>
            <a:endParaRPr lang="en-US" sz="700" dirty="0" smtClean="0"/>
          </a:p>
          <a:p>
            <a:pPr marL="457200" indent="-457200">
              <a:buFont typeface="+mj-lt"/>
              <a:buAutoNum type="arabicParenR"/>
            </a:pPr>
            <a:r>
              <a:rPr lang="en-US" sz="1800" dirty="0" smtClean="0"/>
              <a:t>From perspective of packet latency, 802.11ah should send data with appropriate packet size</a:t>
            </a: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3259381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Summary on Packet size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802.15.4g packet size should be larger than 100 bytes</a:t>
            </a:r>
          </a:p>
          <a:p>
            <a:endParaRPr lang="en-US" sz="2000" dirty="0" smtClean="0"/>
          </a:p>
          <a:p>
            <a:r>
              <a:rPr lang="en-US" sz="2000" dirty="0" smtClean="0"/>
              <a:t>802.11ah packet size should be around 100 bytes</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October 2019</a:t>
            </a:r>
            <a:endParaRPr lang="en-GB" dirty="0"/>
          </a:p>
        </p:txBody>
      </p:sp>
    </p:spTree>
    <p:extLst>
      <p:ext uri="{BB962C8B-B14F-4D97-AF65-F5344CB8AC3E}">
        <p14:creationId xmlns:p14="http://schemas.microsoft.com/office/powerpoint/2010/main" val="170277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distributed coexistence mechanisms for 802.11ah and 802.15.4g</a:t>
            </a:r>
          </a:p>
          <a:p>
            <a:pPr marL="0" indent="0">
              <a:buNone/>
            </a:pPr>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assumes that no coordination between 802.11ah network and 802.15.4g network, each network or device performs distributed coexistence control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Network level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Device level, with or without network assistance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r>
              <a:rPr lang="en-US" dirty="0"/>
              <a:t>These methods are intended for Section 8 of the Recommended Practice being </a:t>
            </a:r>
            <a:r>
              <a:rPr lang="en-US" dirty="0" smtClean="0"/>
              <a:t>developed by </a:t>
            </a:r>
            <a:r>
              <a:rPr lang="en-US" dirty="0"/>
              <a:t>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Based on Table of Content  in document #</a:t>
            </a:r>
            <a:r>
              <a:rPr lang="en-GB" dirty="0" smtClean="0">
                <a:solidFill>
                  <a:schemeClr val="tx1"/>
                </a:solidFill>
              </a:rPr>
              <a:t>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How To Identify Existence of Other Network</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Without a coordinator, it is not obvious for an 802.11ah network/802.15.4g network to be aware of existence of 802.15.4g network/802.11ah network</a:t>
            </a:r>
          </a:p>
          <a:p>
            <a:endParaRPr lang="en-US" sz="2000" dirty="0" smtClean="0"/>
          </a:p>
          <a:p>
            <a:r>
              <a:rPr lang="en-US" sz="2000" dirty="0" smtClean="0"/>
              <a:t>However, using energy detection, an 802.11ah STA/802.15.4g node can detect if a non-802.11ah/non-802.15.4g system exist</a:t>
            </a:r>
            <a:endParaRPr lang="en-US" sz="2000" dirty="0"/>
          </a:p>
          <a:p>
            <a:pPr lvl="1"/>
            <a:endParaRPr lang="en-US" sz="1600" dirty="0"/>
          </a:p>
          <a:p>
            <a:r>
              <a:rPr lang="en-US" sz="2000" dirty="0" smtClean="0"/>
              <a:t>There might be other method for this purpose, e.g.,</a:t>
            </a:r>
            <a:endParaRPr lang="en-US" sz="2000" dirty="0"/>
          </a:p>
          <a:p>
            <a:pPr lvl="1"/>
            <a:r>
              <a:rPr lang="en-US" sz="1800" dirty="0" smtClean="0"/>
              <a:t>The ratio of channel occupancy time by its own network and total channel busy time</a:t>
            </a:r>
          </a:p>
          <a:p>
            <a:pPr lvl="1"/>
            <a:r>
              <a:rPr lang="en-US" sz="1800" dirty="0"/>
              <a:t>Input from network</a:t>
            </a:r>
          </a:p>
          <a:p>
            <a:pPr lvl="1"/>
            <a:r>
              <a:rPr lang="en-US" sz="1800" dirty="0" smtClean="0"/>
              <a:t>???</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62573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Channel Switching by 802.11ah/802.15.4g Network</a:t>
            </a:r>
            <a:r>
              <a:rPr lang="en-US" sz="2400" dirty="0"/>
              <a:t/>
            </a:r>
            <a:br>
              <a:rPr lang="en-US" sz="2400" dirty="0"/>
            </a:b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STAs/802.15.4g nodes report their observation to AP/PANC, e.g.,</a:t>
            </a:r>
          </a:p>
          <a:p>
            <a:pPr lvl="1"/>
            <a:r>
              <a:rPr lang="en-US" sz="1800" dirty="0" smtClean="0"/>
              <a:t>Number of ED detection above ED threshold in a time period (for 802.15.4g, if ED is employed)</a:t>
            </a:r>
          </a:p>
          <a:p>
            <a:pPr lvl="1"/>
            <a:r>
              <a:rPr lang="en-US" sz="1800" dirty="0" smtClean="0"/>
              <a:t>Packet delivery ratio (# of ACK/# of TX attempts)</a:t>
            </a:r>
          </a:p>
          <a:p>
            <a:pPr lvl="1"/>
            <a:r>
              <a:rPr lang="en-US" sz="1800" dirty="0" smtClean="0"/>
              <a:t>Packet latency (from TX process start time to ACK receiving time)</a:t>
            </a:r>
          </a:p>
          <a:p>
            <a:pPr lvl="1"/>
            <a:endParaRPr lang="en-US" sz="800" dirty="0" smtClean="0"/>
          </a:p>
          <a:p>
            <a:r>
              <a:rPr lang="en-US" sz="2000" dirty="0" smtClean="0"/>
              <a:t>802.11ah AP/802.15.4g PANC makes assessment based on reports and decides if channel switching is necessary</a:t>
            </a:r>
          </a:p>
          <a:p>
            <a:endParaRPr lang="en-US" sz="800" dirty="0" smtClean="0"/>
          </a:p>
          <a:p>
            <a:r>
              <a:rPr lang="en-US" sz="2000" dirty="0" smtClean="0"/>
              <a:t>If decision is YES, 802.11ah AP/802.15.4g PANC scans other channels to assess the feasibility </a:t>
            </a:r>
          </a:p>
          <a:p>
            <a:pPr lvl="1"/>
            <a:r>
              <a:rPr lang="en-US" sz="1800" dirty="0" smtClean="0"/>
              <a:t>If better channel is available, 802.11ah AP/802.15.4g PANC informs its network for channel switching</a:t>
            </a:r>
          </a:p>
          <a:p>
            <a:pPr lvl="1"/>
            <a:endParaRPr lang="en-US" sz="800" dirty="0" smtClean="0"/>
          </a:p>
          <a:p>
            <a:r>
              <a:rPr lang="en-US" sz="2200" dirty="0" smtClean="0"/>
              <a:t>802.11ah STAs/802.15.4g nodes may also do channel scanning and report information to 802.11ah AP/802.15.4g PANC</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Beamforming and TX Delay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200" dirty="0" err="1"/>
              <a:t>Sectorized</a:t>
            </a:r>
            <a:r>
              <a:rPr lang="en-US" sz="2200" dirty="0"/>
              <a:t> beamforming</a:t>
            </a:r>
          </a:p>
          <a:p>
            <a:pPr lvl="1"/>
            <a:r>
              <a:rPr lang="en-US" sz="1800" dirty="0"/>
              <a:t>An 802.11ah STA can perform this operation if it knows 802.15.4g network deployment</a:t>
            </a:r>
          </a:p>
          <a:p>
            <a:endParaRPr lang="en-US" sz="2200" dirty="0" smtClean="0"/>
          </a:p>
          <a:p>
            <a:r>
              <a:rPr lang="en-US" sz="2200" dirty="0" smtClean="0"/>
              <a:t>Defer transmission for a particular interval</a:t>
            </a:r>
          </a:p>
          <a:p>
            <a:pPr lvl="1"/>
            <a:r>
              <a:rPr lang="en-US" sz="1800" dirty="0" smtClean="0"/>
              <a:t>This is the most practical method to be executed by individual 802.11ah STA</a:t>
            </a:r>
          </a:p>
          <a:p>
            <a:pPr lvl="1"/>
            <a:r>
              <a:rPr lang="en-US" sz="1800" dirty="0" smtClean="0"/>
              <a:t>If an 802.11ah STA is certain existence of non-802.11ah system, it can use this approach for coexistence control.</a:t>
            </a:r>
          </a:p>
          <a:p>
            <a:pPr lvl="1"/>
            <a:endParaRPr lang="en-US" sz="1800" dirty="0"/>
          </a:p>
          <a:p>
            <a:pPr lvl="1"/>
            <a:endParaRPr lang="en-US" sz="1800" dirty="0"/>
          </a:p>
          <a:p>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l-GR" sz="2400" dirty="0"/>
              <a:t>α-</a:t>
            </a:r>
            <a:r>
              <a:rPr lang="en-US" sz="2400" dirty="0"/>
              <a:t>F</a:t>
            </a:r>
            <a:r>
              <a:rPr lang="en-GB" sz="2400" dirty="0" err="1"/>
              <a:t>airness</a:t>
            </a:r>
            <a:r>
              <a:rPr lang="en-GB" sz="2400" dirty="0"/>
              <a:t> based </a:t>
            </a:r>
            <a:r>
              <a:rPr lang="en-GB" sz="2400" dirty="0" smtClean="0"/>
              <a:t>ED-CCA by</a:t>
            </a:r>
            <a:r>
              <a:rPr lang="en-US" sz="2400" dirty="0" smtClean="0"/>
              <a:t>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l-GR" sz="2000" dirty="0"/>
              <a:t>α-</a:t>
            </a:r>
            <a:r>
              <a:rPr lang="en-US" sz="2000" dirty="0"/>
              <a:t>Fairness based ED-CCA was presented in document #19-18/0027r1</a:t>
            </a:r>
          </a:p>
          <a:p>
            <a:endParaRPr lang="en-US" sz="2000" dirty="0" smtClean="0"/>
          </a:p>
          <a:p>
            <a:r>
              <a:rPr lang="en-US" sz="2000" dirty="0" smtClean="0"/>
              <a:t>Mitigate interference </a:t>
            </a:r>
            <a:r>
              <a:rPr lang="en-US" sz="2000" dirty="0"/>
              <a:t>by </a:t>
            </a:r>
            <a:r>
              <a:rPr lang="en-US" sz="2000" dirty="0" smtClean="0"/>
              <a:t>higher </a:t>
            </a:r>
            <a:r>
              <a:rPr lang="en-US" sz="2000" dirty="0"/>
              <a:t>ED </a:t>
            </a:r>
            <a:r>
              <a:rPr lang="en-US" sz="2000" dirty="0" smtClean="0"/>
              <a:t>threshold </a:t>
            </a:r>
            <a:r>
              <a:rPr lang="en-US" sz="2000" dirty="0"/>
              <a:t>of 802.11ah</a:t>
            </a:r>
            <a:endParaRPr lang="en-US"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If </a:t>
            </a:r>
            <a:r>
              <a:rPr lang="en-GB" sz="2000" dirty="0"/>
              <a:t>the energy level detected by 802.11ah falls in </a:t>
            </a:r>
            <a:r>
              <a:rPr lang="en-GB" sz="2000" dirty="0" smtClean="0"/>
              <a:t>[</a:t>
            </a:r>
            <a:r>
              <a:rPr lang="en-GB" sz="2000" dirty="0"/>
              <a:t>802.15.4g Receiver Sensitivity, 802.11ah ED Threshold]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Should 802.11ah ED-CCA report idle or busy?</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From 802.15.4g perspective, it should report busy if the energy source is 802.15.4g and reports idle otherwise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Problem is that 802.11ah may not be able to identify the source of the energy, which could be</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802.15.4g </a:t>
            </a:r>
            <a:r>
              <a:rPr lang="en-GB" sz="1600" dirty="0" smtClean="0"/>
              <a:t>node, </a:t>
            </a:r>
            <a:r>
              <a:rPr lang="en-GB" sz="1600" dirty="0"/>
              <a:t>far away </a:t>
            </a:r>
            <a:r>
              <a:rPr lang="en-GB" sz="1600" dirty="0" smtClean="0"/>
              <a:t>802.11an STA or </a:t>
            </a:r>
            <a:r>
              <a:rPr lang="en-GB" sz="1600" dirty="0"/>
              <a:t>other </a:t>
            </a:r>
            <a:r>
              <a:rPr lang="en-GB" sz="1600" dirty="0" smtClean="0"/>
              <a:t>device</a:t>
            </a:r>
            <a:endParaRPr lang="en-GB" sz="16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l-GR" sz="2000" dirty="0" smtClean="0"/>
              <a:t>α-</a:t>
            </a:r>
            <a:r>
              <a:rPr lang="en-US" sz="2000" dirty="0"/>
              <a:t>F</a:t>
            </a:r>
            <a:r>
              <a:rPr lang="en-GB" sz="2000" dirty="0" err="1"/>
              <a:t>airness</a:t>
            </a:r>
            <a:r>
              <a:rPr lang="en-GB" sz="2000" dirty="0"/>
              <a:t> based ED-CCA</a:t>
            </a:r>
            <a:endParaRPr lang="en-US" sz="2000" dirty="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If </a:t>
            </a:r>
            <a:r>
              <a:rPr lang="en-US" sz="1800" dirty="0"/>
              <a:t>the detected energy level is </a:t>
            </a:r>
            <a:r>
              <a:rPr lang="en-US" sz="1800" dirty="0" smtClean="0"/>
              <a:t>within </a:t>
            </a:r>
            <a:r>
              <a:rPr lang="en-US" sz="1800" dirty="0"/>
              <a:t>[802.15.4g Receiver Sensitivity, 802.11ah ED Threshold], </a:t>
            </a:r>
            <a:r>
              <a:rPr lang="en-US" sz="1800" dirty="0" smtClean="0"/>
              <a:t>802.11ah </a:t>
            </a:r>
            <a:r>
              <a:rPr lang="en-US" sz="1800" dirty="0"/>
              <a:t>ED-CCA reports channel status based on a probability </a:t>
            </a:r>
            <a:r>
              <a:rPr lang="en-US" sz="1800" dirty="0" smtClean="0"/>
              <a:t>generated </a:t>
            </a:r>
            <a:r>
              <a:rPr lang="en-US" sz="1800" dirty="0"/>
              <a:t>by the </a:t>
            </a:r>
            <a:r>
              <a:rPr lang="el-GR" sz="1800" dirty="0" smtClean="0"/>
              <a:t>α-</a:t>
            </a:r>
            <a:r>
              <a:rPr lang="en-US" sz="1800" dirty="0" smtClean="0"/>
              <a:t>F</a:t>
            </a:r>
            <a:r>
              <a:rPr lang="en-GB" sz="1800" dirty="0" err="1" smtClean="0"/>
              <a:t>airness</a:t>
            </a:r>
            <a:r>
              <a:rPr lang="en-GB" sz="1800" dirty="0" smtClean="0"/>
              <a:t> technique.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7027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a:t>Q-Learning based </a:t>
            </a:r>
            <a:r>
              <a:rPr lang="en-US" sz="2400" dirty="0" smtClean="0"/>
              <a:t>CSMA/CA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Q-Learning based CSMA/CA was presented in document #19-18/0027r1</a:t>
            </a:r>
          </a:p>
          <a:p>
            <a:endParaRPr lang="en-US" sz="2000" dirty="0" smtClean="0"/>
          </a:p>
          <a:p>
            <a:r>
              <a:rPr lang="en-US" sz="2000" dirty="0" smtClean="0"/>
              <a:t>Mitigate interference </a:t>
            </a:r>
            <a:r>
              <a:rPr lang="en-US" sz="2000" dirty="0"/>
              <a:t>by </a:t>
            </a:r>
            <a:r>
              <a:rPr lang="en-US" sz="2000" dirty="0" smtClean="0"/>
              <a:t>faster CSMA/CA </a:t>
            </a:r>
            <a:r>
              <a:rPr lang="en-US" sz="2000" dirty="0"/>
              <a:t>of 802.11ah</a:t>
            </a:r>
            <a:endParaRPr lang="en-US" sz="200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When </a:t>
            </a:r>
            <a:r>
              <a:rPr lang="en-US" sz="1800" dirty="0" err="1"/>
              <a:t>backoff</a:t>
            </a:r>
            <a:r>
              <a:rPr lang="en-US" sz="1800" dirty="0"/>
              <a:t> counter (BC) reaches to 0 and 802.11ah ED-CCA reports idle channel, should 802.11ah transmit or not?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t>Problem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802.11ah does not know if an 802.15.4g transmission </a:t>
            </a:r>
            <a:r>
              <a:rPr lang="en-US" sz="1800" dirty="0" smtClean="0"/>
              <a:t>process </a:t>
            </a:r>
            <a:r>
              <a:rPr lang="en-US" sz="1800" dirty="0"/>
              <a:t>is in progress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In addition, </a:t>
            </a:r>
            <a:r>
              <a:rPr lang="en-US" sz="1800" dirty="0" smtClean="0"/>
              <a:t>the </a:t>
            </a:r>
            <a:r>
              <a:rPr lang="en-US" sz="1800" dirty="0"/>
              <a:t>channel </a:t>
            </a:r>
            <a:r>
              <a:rPr lang="en-US" sz="1800" dirty="0" smtClean="0"/>
              <a:t>is idle according to 802.11ah standard</a:t>
            </a:r>
            <a:endParaRPr lang="en-US" sz="18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smtClean="0"/>
              <a:t>Q-Learning </a:t>
            </a:r>
            <a:r>
              <a:rPr lang="en-US" sz="2000" dirty="0"/>
              <a:t>based </a:t>
            </a:r>
            <a:r>
              <a:rPr lang="en-US" sz="2000" dirty="0" smtClean="0"/>
              <a:t>CSMA/CA</a:t>
            </a:r>
            <a:endParaRPr lang="en-US" sz="2000" dirty="0"/>
          </a:p>
          <a:p>
            <a:pPr marL="1061732" lvl="2" indent="-342900">
              <a:buFont typeface="+mj-lt"/>
              <a:buAutoNum type="arabicParenR"/>
            </a:pPr>
            <a:r>
              <a:rPr lang="en-US" dirty="0"/>
              <a:t>If BC &gt; 0 or ED-CCA reports busy channel, the </a:t>
            </a:r>
            <a:r>
              <a:rPr lang="en-US" dirty="0" err="1"/>
              <a:t>backoff</a:t>
            </a:r>
            <a:r>
              <a:rPr lang="en-US" dirty="0"/>
              <a:t> process continues as specified by 802.11ah</a:t>
            </a:r>
          </a:p>
          <a:p>
            <a:pPr marL="1061732" lvl="2" indent="-342900">
              <a:buFont typeface="+mj-lt"/>
              <a:buAutoNum type="arabicParenR"/>
            </a:pPr>
            <a:r>
              <a:rPr lang="en-US" dirty="0"/>
              <a:t>If BC = 0 and ED-CCA reports idle channel, apply Q-Learning to make decision, </a:t>
            </a:r>
            <a:r>
              <a:rPr lang="en-US" dirty="0" err="1"/>
              <a:t>i.e</a:t>
            </a:r>
            <a:r>
              <a:rPr lang="en-US" dirty="0"/>
              <a:t>, transmit or </a:t>
            </a:r>
            <a:r>
              <a:rPr lang="en-US" dirty="0" smtClean="0"/>
              <a:t>re-</a:t>
            </a:r>
            <a:r>
              <a:rPr lang="en-US" dirty="0" err="1" smtClean="0"/>
              <a:t>backoff</a:t>
            </a:r>
            <a:r>
              <a:rPr lang="en-US" dirty="0" smtClean="0"/>
              <a:t> or defer some time</a:t>
            </a:r>
          </a:p>
          <a:p>
            <a:pPr marL="1061732" lvl="2" indent="-342900">
              <a:buFont typeface="+mj-lt"/>
              <a:buAutoNum type="arabicParenR"/>
            </a:pPr>
            <a:endParaRPr lang="en-US" sz="1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9773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Prediction Based Transmission Control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The prediction based transmission </a:t>
            </a:r>
            <a:r>
              <a:rPr lang="en-US" sz="1800" kern="1200" dirty="0">
                <a:solidFill>
                  <a:prstClr val="black"/>
                </a:solidFill>
                <a:latin typeface="Arial"/>
                <a:ea typeface="ＭＳ Ｐゴシック" charset="0"/>
                <a:cs typeface="Arial"/>
              </a:rPr>
              <a:t>control was presented in </a:t>
            </a:r>
            <a:r>
              <a:rPr lang="en-US" sz="1800" dirty="0">
                <a:latin typeface="Arial" panose="020B0604020202020204" pitchFamily="34" charset="0"/>
                <a:cs typeface="Arial" panose="020B0604020202020204" pitchFamily="34" charset="0"/>
              </a:rPr>
              <a:t>document #19-18/0085r2</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a:t>
            </a:r>
            <a:r>
              <a:rPr lang="en-US" sz="1800" kern="1200" dirty="0">
                <a:solidFill>
                  <a:prstClr val="black"/>
                </a:solidFill>
                <a:latin typeface="Arial"/>
                <a:ea typeface="ＭＳ Ｐゴシック" charset="0"/>
                <a:cs typeface="Arial"/>
              </a:rPr>
              <a:t>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Records 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the time corresponding to successful 802.11ah transmissions and collided 802.11ah transmissions</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transmission  </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Using recorded 802.15.4g transmission time history to predict the upcoming 802.15.4g transmission </a:t>
            </a:r>
            <a:r>
              <a:rPr lang="en-US" sz="1800" kern="1200" dirty="0" smtClean="0">
                <a:solidFill>
                  <a:prstClr val="black"/>
                </a:solidFill>
                <a:latin typeface="Arial"/>
                <a:ea typeface="ＭＳ Ｐゴシック" charset="0"/>
                <a:cs typeface="Arial"/>
              </a:rPr>
              <a:t>time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519858" y="3297560"/>
            <a:ext cx="6741318" cy="1527461"/>
            <a:chOff x="1096380" y="3297560"/>
            <a:chExt cx="6741318" cy="1527461"/>
          </a:xfrm>
        </p:grpSpPr>
        <p:cxnSp>
          <p:nvCxnSpPr>
            <p:cNvPr id="11" name="Straight Connector 10"/>
            <p:cNvCxnSpPr/>
            <p:nvPr/>
          </p:nvCxnSpPr>
          <p:spPr>
            <a:xfrm>
              <a:off x="1096380" y="3952267"/>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5015964" y="3675360"/>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3" name="Left Brace 12"/>
            <p:cNvSpPr/>
            <p:nvPr/>
          </p:nvSpPr>
          <p:spPr>
            <a:xfrm rot="16200000" flipV="1">
              <a:off x="4826223" y="3637456"/>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3840978" y="3420865"/>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5" name="TextBox 14"/>
            <p:cNvSpPr txBox="1"/>
            <p:nvPr/>
          </p:nvSpPr>
          <p:spPr>
            <a:xfrm>
              <a:off x="6460542" y="3670396"/>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6" name="TextBox 15"/>
            <p:cNvSpPr txBox="1"/>
            <p:nvPr/>
          </p:nvSpPr>
          <p:spPr>
            <a:xfrm>
              <a:off x="4108930" y="4363356"/>
              <a:ext cx="1883994"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802.11ah transmission suspension period</a:t>
              </a:r>
              <a:endParaRPr lang="en-US" sz="2000" b="1" dirty="0">
                <a:solidFill>
                  <a:prstClr val="black"/>
                </a:solidFill>
                <a:latin typeface="Arial"/>
                <a:ea typeface="+mn-ea"/>
              </a:endParaRPr>
            </a:p>
          </p:txBody>
        </p:sp>
        <p:sp>
          <p:nvSpPr>
            <p:cNvPr id="17" name="TextBox 16"/>
            <p:cNvSpPr txBox="1"/>
            <p:nvPr/>
          </p:nvSpPr>
          <p:spPr>
            <a:xfrm>
              <a:off x="4168636" y="3297560"/>
              <a:ext cx="1716276"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802.15.4g transmission time</a:t>
              </a:r>
              <a:endParaRPr lang="en-US" sz="2000" b="1" dirty="0">
                <a:solidFill>
                  <a:prstClr val="black"/>
                </a:solidFill>
                <a:latin typeface="Arial"/>
                <a:ea typeface="+mn-ea"/>
              </a:endParaRPr>
            </a:p>
          </p:txBody>
        </p:sp>
        <p:cxnSp>
          <p:nvCxnSpPr>
            <p:cNvPr id="18" name="Straight Arrow Connector 17"/>
            <p:cNvCxnSpPr/>
            <p:nvPr/>
          </p:nvCxnSpPr>
          <p:spPr>
            <a:xfrm flipV="1">
              <a:off x="2675704" y="3690653"/>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992620" y="3416605"/>
              <a:ext cx="137201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Current time</a:t>
              </a:r>
              <a:endParaRPr lang="en-US" sz="2000" b="1" dirty="0">
                <a:solidFill>
                  <a:prstClr val="black"/>
                </a:solidFill>
                <a:latin typeface="Arial"/>
                <a:ea typeface="+mn-ea"/>
              </a:endParaRPr>
            </a:p>
          </p:txBody>
        </p:sp>
      </p:grpSp>
    </p:spTree>
    <p:extLst>
      <p:ext uri="{BB962C8B-B14F-4D97-AF65-F5344CB8AC3E}">
        <p14:creationId xmlns:p14="http://schemas.microsoft.com/office/powerpoint/2010/main" val="24109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a:t>
            </a:r>
            <a:r>
              <a:rPr lang="en-US" sz="1800" kern="1200" dirty="0" err="1" smtClean="0">
                <a:solidFill>
                  <a:prstClr val="black"/>
                </a:solidFill>
                <a:latin typeface="Arial"/>
                <a:ea typeface="ＭＳ Ｐゴシック" charset="0"/>
                <a:cs typeface="Arial"/>
              </a:rPr>
              <a:t>backoff</a:t>
            </a:r>
            <a:r>
              <a:rPr lang="en-US" sz="1800" kern="1200" dirty="0" smtClean="0">
                <a:solidFill>
                  <a:prstClr val="black"/>
                </a:solidFill>
                <a:latin typeface="Arial"/>
                <a:ea typeface="ＭＳ Ｐゴシック" charset="0"/>
                <a:cs typeface="Arial"/>
              </a:rPr>
              <a:t> parameters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transmission power</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frame size</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Channel hopping</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a:t>
            </a: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41762</TotalTime>
  <Words>1533</Words>
  <Application>Microsoft Office PowerPoint</Application>
  <PresentationFormat>Custom</PresentationFormat>
  <Paragraphs>277</Paragraphs>
  <Slides>18</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ＭＳ Ｐゴシック</vt:lpstr>
      <vt:lpstr>Arial</vt:lpstr>
      <vt:lpstr>Calibri</vt:lpstr>
      <vt:lpstr>Courier New</vt:lpstr>
      <vt:lpstr>Times New Roman</vt:lpstr>
      <vt:lpstr>Office Theme</vt:lpstr>
      <vt:lpstr>Document</vt:lpstr>
      <vt:lpstr>Distributed Coexistence Methods Recommended for 802.11ah and 802.15.4g in Sub-1 GHz Band</vt:lpstr>
      <vt:lpstr>Introduction</vt:lpstr>
      <vt:lpstr>How To Identify Existence of Other Network</vt:lpstr>
      <vt:lpstr>Channel Switching by 802.11ah/802.15.4g Network </vt:lpstr>
      <vt:lpstr>Distributed Beamforming and TX Delay by 802.11ah</vt:lpstr>
      <vt:lpstr>α-Fairness based ED-CCA by 802.11ah</vt:lpstr>
      <vt:lpstr>Q-Learning based CSMA/CA by 802.11ah</vt:lpstr>
      <vt:lpstr>Prediction Based Transmission Control by 802.11ah</vt:lpstr>
      <vt:lpstr>Distributed Coexistence by 802.15.4g</vt:lpstr>
      <vt:lpstr>Impact of 802.15.4g Packet Size on Packet Delivery Rate</vt:lpstr>
      <vt:lpstr>Observations on Packet Delivery Rate w.r.t 802.15.4g Packet Size Variation</vt:lpstr>
      <vt:lpstr>Impact of 802.15.4g Packet Size on Packet Latency</vt:lpstr>
      <vt:lpstr>Observations on Packet Latency w.r.t 802.15.4g Packet Size Variation</vt:lpstr>
      <vt:lpstr>Impact of 802.11ah Packet Size on Packet Delivery Rate</vt:lpstr>
      <vt:lpstr>Observations on Packet Delivery Rate w.r.t 802.11ah Packet Size Variation</vt:lpstr>
      <vt:lpstr>Impact of 802.11ah Packet Size on Packet Latency</vt:lpstr>
      <vt:lpstr>Observations on Packet Latency w.r.t 802.11ah Packet Size Variation</vt:lpstr>
      <vt:lpstr>Summary on Packet size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275</cp:revision>
  <cp:lastPrinted>2014-11-08T20:15:38Z</cp:lastPrinted>
  <dcterms:created xsi:type="dcterms:W3CDTF">2014-10-30T17:06:39Z</dcterms:created>
  <dcterms:modified xsi:type="dcterms:W3CDTF">2019-10-02T17:17:54Z</dcterms:modified>
</cp:coreProperties>
</file>