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312" r:id="rId4"/>
    <p:sldId id="309" r:id="rId5"/>
    <p:sldId id="308" r:id="rId6"/>
    <p:sldId id="313" r:id="rId7"/>
    <p:sldId id="314" r:id="rId8"/>
    <p:sldId id="315" r:id="rId9"/>
    <p:sldId id="316" r:id="rId1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4660"/>
  </p:normalViewPr>
  <p:slideViewPr>
    <p:cSldViewPr>
      <p:cViewPr varScale="1">
        <p:scale>
          <a:sx n="101" d="100"/>
          <a:sy n="101" d="100"/>
        </p:scale>
        <p:origin x="636" y="10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454" y="114"/>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76262"/>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dirty="0" smtClean="0"/>
              <a:t>Yuki Nagai et al,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dirty="0" smtClean="0"/>
              <a:t>Jianlin Guo et al,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802.19-19/0059r1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smtClean="0"/>
              <a:t>Distributed Coexistence Methods </a:t>
            </a:r>
            <a:r>
              <a:rPr lang="en-US" sz="2400" dirty="0"/>
              <a:t>Recommended for </a:t>
            </a:r>
            <a:r>
              <a:rPr lang="en-US" sz="2400" dirty="0" smtClean="0"/>
              <a:t>802.11ah </a:t>
            </a:r>
            <a:r>
              <a:rPr lang="en-US" sz="2400" dirty="0"/>
              <a:t>and 802.15.4g </a:t>
            </a:r>
            <a:r>
              <a:rPr lang="en-US" sz="2400" dirty="0" smtClean="0"/>
              <a:t>in Sub-1 GHz Band</a:t>
            </a:r>
            <a:endParaRPr lang="en-GB" sz="2400" dirty="0"/>
          </a:p>
        </p:txBody>
      </p:sp>
      <p:sp>
        <p:nvSpPr>
          <p:cNvPr id="3074" name="Rectangle 2"/>
          <p:cNvSpPr>
            <a:spLocks noGrp="1" noChangeArrowheads="1"/>
          </p:cNvSpPr>
          <p:nvPr>
            <p:ph idx="1"/>
          </p:nvPr>
        </p:nvSpPr>
        <p:spPr>
          <a:xfrm>
            <a:off x="731520" y="1722098"/>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solidFill>
                  <a:schemeClr val="tx1"/>
                </a:solidFill>
              </a:rPr>
              <a:t>Date:</a:t>
            </a:r>
            <a:r>
              <a:rPr lang="en-GB" sz="2133" b="0" dirty="0" smtClean="0">
                <a:solidFill>
                  <a:schemeClr val="tx1"/>
                </a:solidFill>
              </a:rPr>
              <a:t> 2019-08-28</a:t>
            </a:r>
            <a:endParaRPr lang="en-GB" sz="2133" b="0" dirty="0">
              <a:solidFill>
                <a:schemeClr val="tx1"/>
              </a:solidFill>
            </a:endParaRPr>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6245834"/>
              </p:ext>
            </p:extLst>
          </p:nvPr>
        </p:nvGraphicFramePr>
        <p:xfrm>
          <a:off x="554038" y="2578100"/>
          <a:ext cx="8651875" cy="3813175"/>
        </p:xfrm>
        <a:graphic>
          <a:graphicData uri="http://schemas.openxmlformats.org/presentationml/2006/ole">
            <mc:AlternateContent xmlns:mc="http://schemas.openxmlformats.org/markup-compatibility/2006">
              <mc:Choice xmlns:v="urn:schemas-microsoft-com:vml" Requires="v">
                <p:oleObj spid="_x0000_s3330" name="Document" r:id="rId4" imgW="8273167" imgH="3650841" progId="Word.Document.8">
                  <p:embed/>
                </p:oleObj>
              </mc:Choice>
              <mc:Fallback>
                <p:oleObj name="Document" r:id="rId4" imgW="8273167" imgH="3650841" progId="Word.Document.8">
                  <p:embed/>
                  <p:pic>
                    <p:nvPicPr>
                      <p:cNvPr id="0" name="Picture 3"/>
                      <p:cNvPicPr>
                        <a:picLocks noChangeAspect="1" noChangeArrowheads="1"/>
                      </p:cNvPicPr>
                      <p:nvPr/>
                    </p:nvPicPr>
                    <p:blipFill>
                      <a:blip r:embed="rId5"/>
                      <a:srcRect/>
                      <a:stretch>
                        <a:fillRect/>
                      </a:stretch>
                    </p:blipFill>
                    <p:spPr bwMode="auto">
                      <a:xfrm>
                        <a:off x="554038" y="2578100"/>
                        <a:ext cx="8651875" cy="381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207084"/>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Introduction</a:t>
            </a:r>
            <a:endParaRPr lang="en-GB" dirty="0"/>
          </a:p>
        </p:txBody>
      </p:sp>
      <p:sp>
        <p:nvSpPr>
          <p:cNvPr id="4098" name="Rectangle 2"/>
          <p:cNvSpPr>
            <a:spLocks noGrp="1" noChangeArrowheads="1"/>
          </p:cNvSpPr>
          <p:nvPr>
            <p:ph idx="1"/>
          </p:nvPr>
        </p:nvSpPr>
        <p:spPr>
          <a:xfrm>
            <a:off x="731520" y="2113280"/>
            <a:ext cx="8290560" cy="4793828"/>
          </a:xfrm>
          <a:ln/>
        </p:spPr>
        <p:txBody>
          <a:bodyPr/>
          <a:lstStyle/>
          <a:p>
            <a:r>
              <a:rPr lang="en-US" dirty="0" smtClean="0"/>
              <a:t>This document aims to propose distributed coexistence mechanisms for 802.11ah and 802.15.4g</a:t>
            </a:r>
          </a:p>
          <a:p>
            <a:pPr marL="0" indent="0">
              <a:buNone/>
            </a:pPr>
            <a:endParaRPr lang="en-US"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solidFill>
                  <a:schemeClr val="tx1"/>
                </a:solidFill>
              </a:rPr>
              <a:t>This document assumes that no coordination between 802.11ah network and 802.15.4g network, each network or device performs distributed coexistence control</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solidFill>
                  <a:schemeClr val="tx1"/>
                </a:solidFill>
              </a:rPr>
              <a:t>Network level</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solidFill>
                  <a:schemeClr val="tx1"/>
                </a:solidFill>
              </a:rPr>
              <a:t>Device level, with or without network assistance </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solidFill>
                <a:schemeClr val="tx1"/>
              </a:solidFill>
            </a:endParaRPr>
          </a:p>
          <a:p>
            <a:r>
              <a:rPr lang="en-US" dirty="0"/>
              <a:t>These methods are intended for Section 8 of the Recommended Practice being developed 802.19.3 TG</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a:solidFill>
                  <a:schemeClr val="tx1"/>
                </a:solidFill>
              </a:rPr>
              <a:t>Based on Table of Content  in document #</a:t>
            </a:r>
            <a:r>
              <a:rPr lang="en-GB" dirty="0" smtClean="0">
                <a:solidFill>
                  <a:schemeClr val="tx1"/>
                </a:solidFill>
              </a:rPr>
              <a:t>19-19/0035r3</a:t>
            </a:r>
            <a:endParaRPr lang="en-GB"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8"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How To Identify Existence of Other Network</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Without a coordinator, it is not obvious for an 802.11ah network/802.15.4g network to be aware of existence of 802.15.4g network/802.11ah network</a:t>
            </a:r>
          </a:p>
          <a:p>
            <a:endParaRPr lang="en-US" sz="2000" dirty="0" smtClean="0"/>
          </a:p>
          <a:p>
            <a:r>
              <a:rPr lang="en-US" sz="2000" dirty="0" smtClean="0"/>
              <a:t>However, using energy detection, an 802.11ah STA/802.15.4g node can detect if a non-802.11ah/non-802.15.4g system exist</a:t>
            </a:r>
            <a:endParaRPr lang="en-US" sz="2000" dirty="0"/>
          </a:p>
          <a:p>
            <a:pPr lvl="1"/>
            <a:endParaRPr lang="en-US" sz="1600" dirty="0"/>
          </a:p>
          <a:p>
            <a:r>
              <a:rPr lang="en-US" sz="2000" dirty="0" smtClean="0"/>
              <a:t>There might be other method for this purpose, e.g.,</a:t>
            </a:r>
            <a:endParaRPr lang="en-US" sz="2000" dirty="0"/>
          </a:p>
          <a:p>
            <a:pPr lvl="1"/>
            <a:r>
              <a:rPr lang="en-US" sz="1800" dirty="0" smtClean="0"/>
              <a:t>The ratio of channel occupancy time by its own network and total channel busy time</a:t>
            </a:r>
          </a:p>
          <a:p>
            <a:pPr lvl="1"/>
            <a:r>
              <a:rPr lang="en-US" sz="1800" dirty="0"/>
              <a:t>Input from network</a:t>
            </a:r>
          </a:p>
          <a:p>
            <a:pPr lvl="1"/>
            <a:r>
              <a:rPr lang="en-US" sz="1800" dirty="0" smtClean="0"/>
              <a:t>???</a:t>
            </a:r>
            <a:endParaRPr lang="en-US" sz="18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1625735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Channel Hopping by 802.11ah or 802.15.4g Network</a:t>
            </a:r>
            <a:r>
              <a:rPr lang="en-US" sz="2400" dirty="0"/>
              <a:t/>
            </a:r>
            <a:br>
              <a:rPr lang="en-US" sz="2400" dirty="0"/>
            </a:b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802.11ah STAs/802.15.4g nodes report their observation to AP/PANC, e.g.,</a:t>
            </a:r>
          </a:p>
          <a:p>
            <a:pPr lvl="1"/>
            <a:r>
              <a:rPr lang="en-US" sz="1800" dirty="0" smtClean="0"/>
              <a:t>Number of ED detection above ED threshold in a time period (for 802.15.4g, if ED is employed)</a:t>
            </a:r>
          </a:p>
          <a:p>
            <a:pPr lvl="1"/>
            <a:r>
              <a:rPr lang="en-US" sz="1800" dirty="0" smtClean="0"/>
              <a:t>Packet delivery ratio (# of ACK/# of TX attempts)</a:t>
            </a:r>
          </a:p>
          <a:p>
            <a:pPr lvl="1"/>
            <a:r>
              <a:rPr lang="en-US" sz="1800" dirty="0" smtClean="0"/>
              <a:t>Packet latency (from TX process start time to ACK receiving time)</a:t>
            </a:r>
          </a:p>
          <a:p>
            <a:pPr lvl="1"/>
            <a:endParaRPr lang="en-US" sz="800" dirty="0" smtClean="0"/>
          </a:p>
          <a:p>
            <a:r>
              <a:rPr lang="en-US" sz="2000" dirty="0" smtClean="0"/>
              <a:t>802.11ah AP/802.15.4g PANC makes assessment based on reports and decides if channel hopping is necessary</a:t>
            </a:r>
          </a:p>
          <a:p>
            <a:endParaRPr lang="en-US" sz="800" dirty="0" smtClean="0"/>
          </a:p>
          <a:p>
            <a:r>
              <a:rPr lang="en-US" sz="2000" dirty="0" smtClean="0"/>
              <a:t>If decision is YES, 802.11ah AP/802.15.4g PANC scans other channels to assess the feasibility </a:t>
            </a:r>
          </a:p>
          <a:p>
            <a:pPr lvl="1"/>
            <a:r>
              <a:rPr lang="en-US" sz="1800" dirty="0" smtClean="0"/>
              <a:t>If better channel is available, 802.11ah AP/802.15.4g PANC informs its network for channel switching</a:t>
            </a:r>
          </a:p>
          <a:p>
            <a:pPr lvl="1"/>
            <a:endParaRPr lang="en-US" sz="800" dirty="0" smtClean="0"/>
          </a:p>
          <a:p>
            <a:r>
              <a:rPr lang="en-US" sz="2200" dirty="0" smtClean="0"/>
              <a:t>802.11ah STAs/802.15.4g nodes may also do channel scanning and report information to 802.11ah AP/802.15.4g PANC</a:t>
            </a:r>
          </a:p>
          <a:p>
            <a:pPr lvl="1"/>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4104825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Distributed Beamforming and TX Delay by 802.11ah</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sz="2200" dirty="0" err="1"/>
              <a:t>Sectorized</a:t>
            </a:r>
            <a:r>
              <a:rPr lang="en-US" sz="2200" dirty="0"/>
              <a:t> beamforming</a:t>
            </a:r>
          </a:p>
          <a:p>
            <a:pPr lvl="1"/>
            <a:r>
              <a:rPr lang="en-US" sz="1800" dirty="0"/>
              <a:t>An 802.11ah STA can perform this operation if it knows 802.15.4g network deployment</a:t>
            </a:r>
          </a:p>
          <a:p>
            <a:endParaRPr lang="en-US" sz="2200" dirty="0" smtClean="0"/>
          </a:p>
          <a:p>
            <a:r>
              <a:rPr lang="en-US" sz="2200" dirty="0" smtClean="0"/>
              <a:t>Defer transmission for a particular interval</a:t>
            </a:r>
          </a:p>
          <a:p>
            <a:pPr lvl="1"/>
            <a:r>
              <a:rPr lang="en-US" sz="1800" dirty="0" smtClean="0"/>
              <a:t>This is the most practical method to be executed by individual 802.11ah STA</a:t>
            </a:r>
          </a:p>
          <a:p>
            <a:pPr lvl="1"/>
            <a:r>
              <a:rPr lang="en-US" sz="1800" dirty="0" smtClean="0"/>
              <a:t>If an 802.11ah STA is certain existence of non-802.11ah system, it can use this approach for coexistence control.</a:t>
            </a:r>
          </a:p>
          <a:p>
            <a:pPr lvl="1"/>
            <a:endParaRPr lang="en-US" sz="1800" dirty="0"/>
          </a:p>
          <a:p>
            <a:pPr lvl="1"/>
            <a:endParaRPr lang="en-US" sz="1800" dirty="0"/>
          </a:p>
          <a:p>
            <a:endParaRPr lang="en-US" sz="22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4045166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l-GR" sz="2400" dirty="0"/>
              <a:t>α-</a:t>
            </a:r>
            <a:r>
              <a:rPr lang="en-US" sz="2400" dirty="0"/>
              <a:t>F</a:t>
            </a:r>
            <a:r>
              <a:rPr lang="en-GB" sz="2400" dirty="0" err="1"/>
              <a:t>airness</a:t>
            </a:r>
            <a:r>
              <a:rPr lang="en-GB" sz="2400" dirty="0"/>
              <a:t> based </a:t>
            </a:r>
            <a:r>
              <a:rPr lang="en-GB" sz="2400" dirty="0" smtClean="0"/>
              <a:t>ED-CCA by</a:t>
            </a:r>
            <a:r>
              <a:rPr lang="en-US" sz="2400" dirty="0" smtClean="0"/>
              <a:t> 802.11ah</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l-GR" sz="2000" dirty="0"/>
              <a:t>α-</a:t>
            </a:r>
            <a:r>
              <a:rPr lang="en-US" sz="2000" dirty="0"/>
              <a:t>Fairness based ED-CCA was presented in document #19-18/0027r1</a:t>
            </a:r>
          </a:p>
          <a:p>
            <a:endParaRPr lang="en-US" sz="2000" dirty="0" smtClean="0"/>
          </a:p>
          <a:p>
            <a:r>
              <a:rPr lang="en-US" sz="2000" dirty="0" smtClean="0"/>
              <a:t>Mitigate interference </a:t>
            </a:r>
            <a:r>
              <a:rPr lang="en-US" sz="2000" dirty="0"/>
              <a:t>by </a:t>
            </a:r>
            <a:r>
              <a:rPr lang="en-US" sz="2000" dirty="0" smtClean="0"/>
              <a:t>higher </a:t>
            </a:r>
            <a:r>
              <a:rPr lang="en-US" sz="2000" dirty="0"/>
              <a:t>ED </a:t>
            </a:r>
            <a:r>
              <a:rPr lang="en-US" sz="2000" dirty="0" smtClean="0"/>
              <a:t>threshold </a:t>
            </a:r>
            <a:r>
              <a:rPr lang="en-US" sz="2000" dirty="0"/>
              <a:t>of 802.11ah</a:t>
            </a:r>
            <a:endParaRPr lang="en-US" sz="2000"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2000"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t>If </a:t>
            </a:r>
            <a:r>
              <a:rPr lang="en-GB" sz="2000" dirty="0"/>
              <a:t>the energy level detected by 802.11ah falls in </a:t>
            </a:r>
            <a:r>
              <a:rPr lang="en-GB" sz="2000" dirty="0" smtClean="0"/>
              <a:t>[</a:t>
            </a:r>
            <a:r>
              <a:rPr lang="en-GB" sz="2000" dirty="0"/>
              <a:t>802.15.4g Receiver Sensitivity, 802.11ah ED Threshold]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a:t>Should 802.11ah ED-CCA report idle or busy?</a:t>
            </a:r>
          </a:p>
          <a:p>
            <a:pPr lvl="2">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600" dirty="0"/>
              <a:t>From 802.15.4g perspective, it should report busy if the energy source is 802.15.4g and reports idle otherwise</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a:t>Problem is that 802.11ah may not be able to identify the source of the energy, which could be</a:t>
            </a:r>
          </a:p>
          <a:p>
            <a:pPr lvl="2">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600" dirty="0"/>
              <a:t>802.15.4g </a:t>
            </a:r>
            <a:r>
              <a:rPr lang="en-GB" sz="1600" dirty="0" smtClean="0"/>
              <a:t>node, </a:t>
            </a:r>
            <a:r>
              <a:rPr lang="en-GB" sz="1600" dirty="0"/>
              <a:t>far away </a:t>
            </a:r>
            <a:r>
              <a:rPr lang="en-GB" sz="1600" dirty="0" smtClean="0"/>
              <a:t>802.11an STA or </a:t>
            </a:r>
            <a:r>
              <a:rPr lang="en-GB" sz="1600" dirty="0"/>
              <a:t>other </a:t>
            </a:r>
            <a:r>
              <a:rPr lang="en-GB" sz="1600" dirty="0" smtClean="0"/>
              <a:t>device</a:t>
            </a:r>
            <a:endParaRPr lang="en-GB" sz="1600"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l-GR" sz="2000" dirty="0" smtClean="0"/>
              <a:t>α-</a:t>
            </a:r>
            <a:r>
              <a:rPr lang="en-US" sz="2000" dirty="0"/>
              <a:t>F</a:t>
            </a:r>
            <a:r>
              <a:rPr lang="en-GB" sz="2000" dirty="0" err="1"/>
              <a:t>airness</a:t>
            </a:r>
            <a:r>
              <a:rPr lang="en-GB" sz="2000" dirty="0"/>
              <a:t> based ED-CCA</a:t>
            </a:r>
            <a:endParaRPr lang="en-US" sz="2000" dirty="0"/>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sz="1800" dirty="0" smtClean="0"/>
              <a:t>If </a:t>
            </a:r>
            <a:r>
              <a:rPr lang="en-US" sz="1800" dirty="0"/>
              <a:t>the detected energy level is </a:t>
            </a:r>
            <a:r>
              <a:rPr lang="en-US" sz="1800" dirty="0" smtClean="0"/>
              <a:t>within </a:t>
            </a:r>
            <a:r>
              <a:rPr lang="en-US" sz="1800" dirty="0"/>
              <a:t>[802.15.4g Receiver Sensitivity, 802.11ah ED Threshold], </a:t>
            </a:r>
            <a:r>
              <a:rPr lang="en-US" sz="1800" dirty="0" smtClean="0"/>
              <a:t>802.11ah </a:t>
            </a:r>
            <a:r>
              <a:rPr lang="en-US" sz="1800" dirty="0"/>
              <a:t>ED-CCA reports channel status based on a probability </a:t>
            </a:r>
            <a:r>
              <a:rPr lang="en-US" sz="1800" dirty="0" smtClean="0"/>
              <a:t>generated </a:t>
            </a:r>
            <a:r>
              <a:rPr lang="en-US" sz="1800" dirty="0"/>
              <a:t>by the </a:t>
            </a:r>
            <a:r>
              <a:rPr lang="el-GR" sz="1800" dirty="0" smtClean="0"/>
              <a:t>α-</a:t>
            </a:r>
            <a:r>
              <a:rPr lang="en-US" sz="1800" dirty="0" smtClean="0"/>
              <a:t>F</a:t>
            </a:r>
            <a:r>
              <a:rPr lang="en-GB" sz="1800" dirty="0" err="1" smtClean="0"/>
              <a:t>airness</a:t>
            </a:r>
            <a:r>
              <a:rPr lang="en-GB" sz="1800" dirty="0" smtClean="0"/>
              <a:t> technique.</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sz="12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3870276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a:t>Q-Learning based </a:t>
            </a:r>
            <a:r>
              <a:rPr lang="en-US" sz="2400" dirty="0" smtClean="0"/>
              <a:t>CSMA/CA by 802.11ah</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a:t>Q-Learning based CSMA/CA was presented in document #19-18/0027r1</a:t>
            </a:r>
          </a:p>
          <a:p>
            <a:endParaRPr lang="en-US" sz="2000" dirty="0" smtClean="0"/>
          </a:p>
          <a:p>
            <a:r>
              <a:rPr lang="en-US" sz="2000" dirty="0" smtClean="0"/>
              <a:t>Mitigate interference </a:t>
            </a:r>
            <a:r>
              <a:rPr lang="en-US" sz="2000" dirty="0"/>
              <a:t>by </a:t>
            </a:r>
            <a:r>
              <a:rPr lang="en-US" sz="2000" dirty="0" smtClean="0"/>
              <a:t>faster CSMA/CA </a:t>
            </a:r>
            <a:r>
              <a:rPr lang="en-US" sz="2000" dirty="0"/>
              <a:t>of 802.11ah</a:t>
            </a:r>
            <a:endParaRPr lang="en-US" sz="2000" dirty="0" smtClean="0"/>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sz="1800" dirty="0" smtClean="0"/>
              <a:t>When </a:t>
            </a:r>
            <a:r>
              <a:rPr lang="en-US" sz="1800" dirty="0" err="1"/>
              <a:t>backoff</a:t>
            </a:r>
            <a:r>
              <a:rPr lang="en-US" sz="1800" dirty="0"/>
              <a:t> counter (BC) reaches to 0 and 802.11ah ED-CCA reports idle channel, should 802.11ah transmit or not?</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sz="1200"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sz="2000" dirty="0"/>
              <a:t>Problem</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sz="1800" dirty="0"/>
              <a:t>802.11ah does not know if an 802.15.4g transmission </a:t>
            </a:r>
            <a:r>
              <a:rPr lang="en-US" sz="1800" dirty="0" smtClean="0"/>
              <a:t>process </a:t>
            </a:r>
            <a:r>
              <a:rPr lang="en-US" sz="1800" dirty="0"/>
              <a:t>is in progress</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sz="1800" dirty="0"/>
              <a:t>In addition, </a:t>
            </a:r>
            <a:r>
              <a:rPr lang="en-US" sz="1800" dirty="0" smtClean="0"/>
              <a:t>the </a:t>
            </a:r>
            <a:r>
              <a:rPr lang="en-US" sz="1800" dirty="0"/>
              <a:t>channel </a:t>
            </a:r>
            <a:r>
              <a:rPr lang="en-US" sz="1800" dirty="0" smtClean="0"/>
              <a:t>is idle according to 802.11ah standard</a:t>
            </a:r>
            <a:endParaRPr lang="en-US" sz="1800"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sz="1200"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sz="2000" dirty="0" smtClean="0"/>
              <a:t>Q-Learning </a:t>
            </a:r>
            <a:r>
              <a:rPr lang="en-US" sz="2000" dirty="0"/>
              <a:t>based </a:t>
            </a:r>
            <a:r>
              <a:rPr lang="en-US" sz="2000" dirty="0" smtClean="0"/>
              <a:t>CSMA/CA</a:t>
            </a:r>
            <a:endParaRPr lang="en-US" sz="2000" dirty="0"/>
          </a:p>
          <a:p>
            <a:pPr marL="1061732" lvl="2" indent="-342900">
              <a:buFont typeface="+mj-lt"/>
              <a:buAutoNum type="arabicParenR"/>
            </a:pPr>
            <a:r>
              <a:rPr lang="en-US" dirty="0"/>
              <a:t>If BC &gt; 0 or ED-CCA reports busy channel, the </a:t>
            </a:r>
            <a:r>
              <a:rPr lang="en-US" dirty="0" err="1"/>
              <a:t>backoff</a:t>
            </a:r>
            <a:r>
              <a:rPr lang="en-US" dirty="0"/>
              <a:t> process continues as specified by 802.11ah</a:t>
            </a:r>
          </a:p>
          <a:p>
            <a:pPr marL="1061732" lvl="2" indent="-342900">
              <a:buFont typeface="+mj-lt"/>
              <a:buAutoNum type="arabicParenR"/>
            </a:pPr>
            <a:r>
              <a:rPr lang="en-US" dirty="0"/>
              <a:t>If BC = 0 and ED-CCA reports idle channel, apply Q-Learning to make decision, </a:t>
            </a:r>
            <a:r>
              <a:rPr lang="en-US" dirty="0" err="1"/>
              <a:t>i.e</a:t>
            </a:r>
            <a:r>
              <a:rPr lang="en-US" dirty="0"/>
              <a:t>, transmit or </a:t>
            </a:r>
            <a:r>
              <a:rPr lang="en-US" dirty="0" smtClean="0"/>
              <a:t>re-</a:t>
            </a:r>
            <a:r>
              <a:rPr lang="en-US" dirty="0" err="1" smtClean="0"/>
              <a:t>backoff</a:t>
            </a:r>
            <a:r>
              <a:rPr lang="en-US" dirty="0" smtClean="0"/>
              <a:t> or defer some time</a:t>
            </a:r>
          </a:p>
          <a:p>
            <a:pPr marL="1061732" lvl="2" indent="-342900">
              <a:buFont typeface="+mj-lt"/>
              <a:buAutoNum type="arabicParenR"/>
            </a:pPr>
            <a:endParaRPr lang="en-US" sz="12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597738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Prediction Based Transmission Control by 802.11ah</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pPr marL="22860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The prediction based transmission </a:t>
            </a:r>
            <a:r>
              <a:rPr lang="en-US" sz="1800" kern="1200" dirty="0">
                <a:solidFill>
                  <a:prstClr val="black"/>
                </a:solidFill>
                <a:latin typeface="Arial"/>
                <a:ea typeface="ＭＳ Ｐゴシック" charset="0"/>
                <a:cs typeface="Arial"/>
              </a:rPr>
              <a:t>control was presented in </a:t>
            </a:r>
            <a:r>
              <a:rPr lang="en-US" sz="1800" dirty="0">
                <a:latin typeface="Arial" panose="020B0604020202020204" pitchFamily="34" charset="0"/>
                <a:cs typeface="Arial" panose="020B0604020202020204" pitchFamily="34" charset="0"/>
              </a:rPr>
              <a:t>document #19-18/0085r2</a:t>
            </a:r>
          </a:p>
          <a:p>
            <a:pPr marL="228600" lvl="0" indent="-228600" defTabSz="457200" eaLnBrk="0" hangingPunct="0">
              <a:spcBef>
                <a:spcPts val="0"/>
              </a:spcBef>
              <a:buClrTx/>
              <a:buSzTx/>
              <a:buFont typeface="Arial" charset="0"/>
              <a:buChar char="•"/>
            </a:pPr>
            <a:endParaRPr lang="en-US" sz="18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802.11ah </a:t>
            </a:r>
            <a:r>
              <a:rPr lang="en-US" sz="1800" kern="1200" dirty="0">
                <a:solidFill>
                  <a:prstClr val="black"/>
                </a:solidFill>
                <a:latin typeface="Arial"/>
                <a:ea typeface="ＭＳ Ｐゴシック" charset="0"/>
                <a:cs typeface="Arial"/>
              </a:rPr>
              <a:t>predicts upcoming 802.15.4g transmission time and suspends its transmission within a potential time period to avoid the predicted 802.15.4g transmission</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92100" lvl="1" indent="0" defTabSz="457200" eaLnBrk="0" hangingPunct="0">
              <a:spcBef>
                <a:spcPts val="0"/>
              </a:spcBef>
              <a:buClrTx/>
              <a:buSzTx/>
              <a:buNone/>
            </a:pPr>
            <a:endParaRPr lang="en-US" sz="1200" kern="1200" dirty="0">
              <a:solidFill>
                <a:prstClr val="black"/>
              </a:solidFill>
              <a:latin typeface="Arial"/>
              <a:ea typeface="ＭＳ Ｐゴシック" charset="0"/>
              <a:cs typeface="Arial"/>
            </a:endParaRPr>
          </a:p>
          <a:p>
            <a:pPr marL="512763" lvl="1" indent="-220663" defTabSz="457200" eaLnBrk="0" hangingPunct="0">
              <a:spcBef>
                <a:spcPts val="0"/>
              </a:spcBef>
              <a:buClrTx/>
              <a:buSzTx/>
              <a:buFont typeface="Arial" charset="0"/>
              <a:buChar char="–"/>
            </a:pPr>
            <a:endParaRPr lang="en-US" sz="1200" kern="1200" dirty="0" smtClean="0">
              <a:solidFill>
                <a:prstClr val="black"/>
              </a:solidFill>
              <a:latin typeface="Arial"/>
              <a:ea typeface="ＭＳ Ｐゴシック" charset="0"/>
              <a:cs typeface="Arial"/>
            </a:endParaRPr>
          </a:p>
          <a:p>
            <a:pPr marL="512763" lvl="1" indent="-220663" defTabSz="457200" eaLnBrk="0" hangingPunct="0">
              <a:spcBef>
                <a:spcPts val="0"/>
              </a:spcBef>
              <a:buClrTx/>
              <a:buSzTx/>
              <a:buFont typeface="Arial" charset="0"/>
              <a:buChar char="–"/>
            </a:pPr>
            <a:endParaRPr lang="en-US" sz="12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Each 802.11ah device </a:t>
            </a: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Records all detected transmission starting time</a:t>
            </a: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Delete the time corresponding to successful 802.11ah transmissions and collided 802.11ah transmissions</a:t>
            </a: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Store transmission time of 802.15.4g transmission  </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Using recorded 802.15.4g transmission time history to predict the upcoming 802.15.4g transmission </a:t>
            </a:r>
            <a:r>
              <a:rPr lang="en-US" sz="1800" kern="1200" dirty="0" smtClean="0">
                <a:solidFill>
                  <a:prstClr val="black"/>
                </a:solidFill>
                <a:latin typeface="Arial"/>
                <a:ea typeface="ＭＳ Ｐゴシック" charset="0"/>
                <a:cs typeface="Arial"/>
              </a:rPr>
              <a:t>time</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grpSp>
        <p:nvGrpSpPr>
          <p:cNvPr id="3" name="Group 2"/>
          <p:cNvGrpSpPr/>
          <p:nvPr/>
        </p:nvGrpSpPr>
        <p:grpSpPr>
          <a:xfrm>
            <a:off x="1519858" y="3297560"/>
            <a:ext cx="6741318" cy="1527461"/>
            <a:chOff x="1096380" y="3297560"/>
            <a:chExt cx="6741318" cy="1527461"/>
          </a:xfrm>
        </p:grpSpPr>
        <p:cxnSp>
          <p:nvCxnSpPr>
            <p:cNvPr id="11" name="Straight Connector 10"/>
            <p:cNvCxnSpPr/>
            <p:nvPr/>
          </p:nvCxnSpPr>
          <p:spPr>
            <a:xfrm>
              <a:off x="1096380" y="3952267"/>
              <a:ext cx="6477000" cy="0"/>
            </a:xfrm>
            <a:prstGeom prst="line">
              <a:avLst/>
            </a:prstGeom>
            <a:ln w="19050">
              <a:solidFill>
                <a:schemeClr val="tx2"/>
              </a:solidFill>
              <a:tailEnd type="triangle"/>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flipV="1">
              <a:off x="5015964" y="3675360"/>
              <a:ext cx="0" cy="276907"/>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13" name="Left Brace 12"/>
            <p:cNvSpPr/>
            <p:nvPr/>
          </p:nvSpPr>
          <p:spPr>
            <a:xfrm rot="16200000" flipV="1">
              <a:off x="4826223" y="3637456"/>
              <a:ext cx="427655" cy="1057275"/>
            </a:xfrm>
            <a:prstGeom prst="leftBrace">
              <a:avLst/>
            </a:prstGeom>
            <a:ln>
              <a:solidFill>
                <a:srgbClr val="C00000">
                  <a:alpha val="64000"/>
                </a:srgb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TextBox 13"/>
            <p:cNvSpPr txBox="1"/>
            <p:nvPr/>
          </p:nvSpPr>
          <p:spPr>
            <a:xfrm>
              <a:off x="3840978" y="3420865"/>
              <a:ext cx="1534075" cy="307777"/>
            </a:xfrm>
            <a:prstGeom prst="rect">
              <a:avLst/>
            </a:prstGeom>
            <a:noFill/>
          </p:spPr>
          <p:txBody>
            <a:bodyPr wrap="square" rtlCol="0">
              <a:spAutoFit/>
            </a:bodyPr>
            <a:lstStyle/>
            <a:p>
              <a:pPr algn="ctr"/>
              <a:r>
                <a:rPr lang="en-US" sz="1400" b="1" dirty="0" smtClean="0"/>
                <a:t>Predicted Time</a:t>
              </a:r>
              <a:endParaRPr lang="en-US" sz="1400" b="1" dirty="0"/>
            </a:p>
          </p:txBody>
        </p:sp>
        <p:sp>
          <p:nvSpPr>
            <p:cNvPr id="15" name="TextBox 14"/>
            <p:cNvSpPr txBox="1"/>
            <p:nvPr/>
          </p:nvSpPr>
          <p:spPr>
            <a:xfrm>
              <a:off x="6460542" y="3670396"/>
              <a:ext cx="1377156" cy="307777"/>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400" b="1" dirty="0" smtClean="0">
                  <a:solidFill>
                    <a:prstClr val="black"/>
                  </a:solidFill>
                  <a:latin typeface="Arial"/>
                  <a:ea typeface="+mn-ea"/>
                </a:rPr>
                <a:t>Time</a:t>
              </a:r>
              <a:endParaRPr lang="en-US" sz="1400" b="1" dirty="0">
                <a:solidFill>
                  <a:prstClr val="black"/>
                </a:solidFill>
                <a:latin typeface="Arial"/>
                <a:ea typeface="+mn-ea"/>
              </a:endParaRPr>
            </a:p>
          </p:txBody>
        </p:sp>
        <p:sp>
          <p:nvSpPr>
            <p:cNvPr id="16" name="TextBox 15"/>
            <p:cNvSpPr txBox="1"/>
            <p:nvPr/>
          </p:nvSpPr>
          <p:spPr>
            <a:xfrm>
              <a:off x="4108930" y="4363356"/>
              <a:ext cx="1883994" cy="461665"/>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b="1" dirty="0" smtClean="0">
                  <a:solidFill>
                    <a:prstClr val="black"/>
                  </a:solidFill>
                  <a:latin typeface="Arial"/>
                  <a:ea typeface="+mn-ea"/>
                </a:rPr>
                <a:t>802.11ah transmission suspension period</a:t>
              </a:r>
              <a:endParaRPr lang="en-US" sz="2000" b="1" dirty="0">
                <a:solidFill>
                  <a:prstClr val="black"/>
                </a:solidFill>
                <a:latin typeface="Arial"/>
                <a:ea typeface="+mn-ea"/>
              </a:endParaRPr>
            </a:p>
          </p:txBody>
        </p:sp>
        <p:sp>
          <p:nvSpPr>
            <p:cNvPr id="17" name="TextBox 16"/>
            <p:cNvSpPr txBox="1"/>
            <p:nvPr/>
          </p:nvSpPr>
          <p:spPr>
            <a:xfrm>
              <a:off x="4168636" y="3297560"/>
              <a:ext cx="1716276" cy="461665"/>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b="1" dirty="0" smtClean="0">
                  <a:solidFill>
                    <a:prstClr val="black"/>
                  </a:solidFill>
                  <a:latin typeface="Arial"/>
                  <a:ea typeface="+mn-ea"/>
                </a:rPr>
                <a:t>Predicted 802.15.4g transmission time</a:t>
              </a:r>
              <a:endParaRPr lang="en-US" sz="2000" b="1" dirty="0">
                <a:solidFill>
                  <a:prstClr val="black"/>
                </a:solidFill>
                <a:latin typeface="Arial"/>
                <a:ea typeface="+mn-ea"/>
              </a:endParaRPr>
            </a:p>
          </p:txBody>
        </p:sp>
        <p:cxnSp>
          <p:nvCxnSpPr>
            <p:cNvPr id="18" name="Straight Arrow Connector 17"/>
            <p:cNvCxnSpPr/>
            <p:nvPr/>
          </p:nvCxnSpPr>
          <p:spPr>
            <a:xfrm flipV="1">
              <a:off x="2675704" y="3690653"/>
              <a:ext cx="0" cy="276907"/>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1992620" y="3416605"/>
              <a:ext cx="1372012"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b="1" dirty="0" smtClean="0">
                  <a:solidFill>
                    <a:prstClr val="black"/>
                  </a:solidFill>
                  <a:latin typeface="Arial"/>
                  <a:ea typeface="+mn-ea"/>
                </a:rPr>
                <a:t>Current time</a:t>
              </a:r>
              <a:endParaRPr lang="en-US" sz="2000" b="1" dirty="0">
                <a:solidFill>
                  <a:prstClr val="black"/>
                </a:solidFill>
                <a:latin typeface="Arial"/>
                <a:ea typeface="+mn-ea"/>
              </a:endParaRPr>
            </a:p>
          </p:txBody>
        </p:sp>
      </p:grpSp>
    </p:spTree>
    <p:extLst>
      <p:ext uri="{BB962C8B-B14F-4D97-AF65-F5344CB8AC3E}">
        <p14:creationId xmlns:p14="http://schemas.microsoft.com/office/powerpoint/2010/main" val="2410932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Distributed Coexistence by 802.15.4g</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Change </a:t>
            </a:r>
            <a:r>
              <a:rPr lang="en-US" sz="1800" kern="1200" dirty="0" err="1" smtClean="0">
                <a:solidFill>
                  <a:prstClr val="black"/>
                </a:solidFill>
                <a:latin typeface="Arial"/>
                <a:ea typeface="ＭＳ Ｐゴシック" charset="0"/>
                <a:cs typeface="Arial"/>
              </a:rPr>
              <a:t>backoff</a:t>
            </a:r>
            <a:r>
              <a:rPr lang="en-US" sz="1800" kern="1200" dirty="0" smtClean="0">
                <a:solidFill>
                  <a:prstClr val="black"/>
                </a:solidFill>
                <a:latin typeface="Arial"/>
                <a:ea typeface="ＭＳ Ｐゴシック" charset="0"/>
                <a:cs typeface="Arial"/>
              </a:rPr>
              <a:t> parameters</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Change transmission power</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Change frame size</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a:t>
            </a: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36177026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41617</TotalTime>
  <Words>871</Words>
  <Application>Microsoft Office PowerPoint</Application>
  <PresentationFormat>Custom</PresentationFormat>
  <Paragraphs>131</Paragraphs>
  <Slides>9</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8" baseType="lpstr">
      <vt:lpstr>Arial Unicode MS</vt:lpstr>
      <vt:lpstr>MS Gothic</vt:lpstr>
      <vt:lpstr>ＭＳ Ｐゴシック</vt:lpstr>
      <vt:lpstr>Arial</vt:lpstr>
      <vt:lpstr>Calibri</vt:lpstr>
      <vt:lpstr>Courier New</vt:lpstr>
      <vt:lpstr>Times New Roman</vt:lpstr>
      <vt:lpstr>Office Theme</vt:lpstr>
      <vt:lpstr>Document</vt:lpstr>
      <vt:lpstr>Distributed Coexistence Methods Recommended for 802.11ah and 802.15.4g in Sub-1 GHz Band</vt:lpstr>
      <vt:lpstr>Introduction</vt:lpstr>
      <vt:lpstr>How To Identify Existence of Other Network</vt:lpstr>
      <vt:lpstr>Channel Hopping by 802.11ah or 802.15.4g Network </vt:lpstr>
      <vt:lpstr>Distributed Beamforming and TX Delay by 802.11ah</vt:lpstr>
      <vt:lpstr>α-Fairness based ED-CCA by 802.11ah</vt:lpstr>
      <vt:lpstr>Q-Learning based CSMA/CA by 802.11ah</vt:lpstr>
      <vt:lpstr>Prediction Based Transmission Control by 802.11ah</vt:lpstr>
      <vt:lpstr>Distributed Coexistence by 802.15.4g</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256</cp:revision>
  <cp:lastPrinted>2014-11-08T20:15:38Z</cp:lastPrinted>
  <dcterms:created xsi:type="dcterms:W3CDTF">2014-10-30T17:06:39Z</dcterms:created>
  <dcterms:modified xsi:type="dcterms:W3CDTF">2019-09-12T18:43:01Z</dcterms:modified>
</cp:coreProperties>
</file>