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318" r:id="rId4"/>
    <p:sldId id="310" r:id="rId5"/>
    <p:sldId id="315" r:id="rId6"/>
    <p:sldId id="316" r:id="rId7"/>
    <p:sldId id="323" r:id="rId8"/>
    <p:sldId id="317" r:id="rId9"/>
    <p:sldId id="320" r:id="rId10"/>
    <p:sldId id="319" r:id="rId11"/>
    <p:sldId id="321" r:id="rId12"/>
    <p:sldId id="322" r:id="rId1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93" d="100"/>
          <a:sy n="93" d="100"/>
        </p:scale>
        <p:origin x="96" y="27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1602" y="114"/>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76262"/>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Jianlin 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802.19-19/0056r1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smtClean="0"/>
              <a:t>Coexistence Architecture </a:t>
            </a:r>
            <a:r>
              <a:rPr lang="en-US" sz="2400" dirty="0"/>
              <a:t>Recommended for </a:t>
            </a:r>
            <a:r>
              <a:rPr lang="en-US" sz="2400" dirty="0" smtClean="0"/>
              <a:t>802.11ah </a:t>
            </a:r>
            <a:r>
              <a:rPr lang="en-US" sz="2400" dirty="0"/>
              <a:t>and 802.15.4g </a:t>
            </a:r>
            <a:r>
              <a:rPr lang="en-US" sz="2400" dirty="0" smtClean="0"/>
              <a:t>in Sub-1 GHz Band</a:t>
            </a:r>
            <a:endParaRPr lang="en-GB" sz="2400" dirty="0"/>
          </a:p>
        </p:txBody>
      </p:sp>
      <p:sp>
        <p:nvSpPr>
          <p:cNvPr id="3074" name="Rectangle 2"/>
          <p:cNvSpPr>
            <a:spLocks noGrp="1" noChangeArrowheads="1"/>
          </p:cNvSpPr>
          <p:nvPr>
            <p:ph idx="1"/>
          </p:nvPr>
        </p:nvSpPr>
        <p:spPr>
          <a:xfrm>
            <a:off x="731520" y="1722098"/>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a:t>
            </a:r>
            <a:r>
              <a:rPr lang="en-GB" sz="2133" b="0" dirty="0" smtClean="0">
                <a:solidFill>
                  <a:schemeClr val="tx1"/>
                </a:solidFill>
              </a:rPr>
              <a:t>2019-08-15</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46492803"/>
              </p:ext>
            </p:extLst>
          </p:nvPr>
        </p:nvGraphicFramePr>
        <p:xfrm>
          <a:off x="554038" y="2578100"/>
          <a:ext cx="8651875" cy="3813175"/>
        </p:xfrm>
        <a:graphic>
          <a:graphicData uri="http://schemas.openxmlformats.org/presentationml/2006/ole">
            <mc:AlternateContent xmlns:mc="http://schemas.openxmlformats.org/markup-compatibility/2006">
              <mc:Choice xmlns:v="urn:schemas-microsoft-com:vml" Requires="v">
                <p:oleObj spid="_x0000_s3359" name="Document" r:id="rId4" imgW="8273167" imgH="3655527" progId="Word.Document.8">
                  <p:embed/>
                </p:oleObj>
              </mc:Choice>
              <mc:Fallback>
                <p:oleObj name="Document" r:id="rId4" imgW="8273167" imgH="3655527" progId="Word.Document.8">
                  <p:embed/>
                  <p:pic>
                    <p:nvPicPr>
                      <p:cNvPr id="0" name="Picture 3"/>
                      <p:cNvPicPr>
                        <a:picLocks noChangeAspect="1" noChangeArrowheads="1"/>
                      </p:cNvPicPr>
                      <p:nvPr/>
                    </p:nvPicPr>
                    <p:blipFill>
                      <a:blip r:embed="rId5"/>
                      <a:srcRect/>
                      <a:stretch>
                        <a:fillRect/>
                      </a:stretch>
                    </p:blipFill>
                    <p:spPr bwMode="auto">
                      <a:xfrm>
                        <a:off x="554038" y="2578100"/>
                        <a:ext cx="8651875" cy="381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207084"/>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Coexistence </a:t>
            </a:r>
            <a:r>
              <a:rPr lang="en-US" sz="2400" dirty="0" smtClean="0"/>
              <a:t>Architecture Based On Level of Operation</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pSp>
        <p:nvGrpSpPr>
          <p:cNvPr id="8" name="Group 7"/>
          <p:cNvGrpSpPr/>
          <p:nvPr/>
        </p:nvGrpSpPr>
        <p:grpSpPr>
          <a:xfrm>
            <a:off x="1066801" y="3800512"/>
            <a:ext cx="7353297" cy="2377368"/>
            <a:chOff x="1066801" y="3800512"/>
            <a:chExt cx="7353297" cy="2377368"/>
          </a:xfrm>
        </p:grpSpPr>
        <p:sp>
          <p:nvSpPr>
            <p:cNvPr id="16" name="Flowchart: Process 15"/>
            <p:cNvSpPr/>
            <p:nvPr/>
          </p:nvSpPr>
          <p:spPr>
            <a:xfrm>
              <a:off x="3325917" y="3800512"/>
              <a:ext cx="2667007" cy="46619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Sub-1 GHz Band Coexistence</a:t>
              </a:r>
              <a:endParaRPr lang="en-US" sz="1600" b="1" baseline="-25000" dirty="0">
                <a:solidFill>
                  <a:schemeClr val="tx1"/>
                </a:solidFill>
                <a:latin typeface="Calibri" panose="020F0502020204030204" pitchFamily="34" charset="0"/>
              </a:endParaRPr>
            </a:p>
          </p:txBody>
        </p:sp>
        <p:cxnSp>
          <p:nvCxnSpPr>
            <p:cNvPr id="17" name="Straight Arrow Connector 16"/>
            <p:cNvCxnSpPr/>
            <p:nvPr/>
          </p:nvCxnSpPr>
          <p:spPr>
            <a:xfrm>
              <a:off x="4648200" y="4275699"/>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18" name="Flowchart: Process 17"/>
            <p:cNvSpPr/>
            <p:nvPr/>
          </p:nvSpPr>
          <p:spPr>
            <a:xfrm>
              <a:off x="1066801" y="5693703"/>
              <a:ext cx="1948415" cy="48417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Distributed network coexistence</a:t>
              </a:r>
              <a:endParaRPr lang="en-US" sz="1600" b="1" dirty="0">
                <a:solidFill>
                  <a:schemeClr val="tx1"/>
                </a:solidFill>
                <a:latin typeface="Calibri" panose="020F0502020204030204" pitchFamily="34" charset="0"/>
              </a:endParaRPr>
            </a:p>
          </p:txBody>
        </p:sp>
        <p:cxnSp>
          <p:nvCxnSpPr>
            <p:cNvPr id="19" name="Straight Arrow Connector 18"/>
            <p:cNvCxnSpPr/>
            <p:nvPr/>
          </p:nvCxnSpPr>
          <p:spPr>
            <a:xfrm>
              <a:off x="6096000" y="5471687"/>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6096000" y="5465104"/>
              <a:ext cx="1337084"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a:off x="7433084" y="5456114"/>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25" name="Flowchart: Process 24"/>
            <p:cNvSpPr/>
            <p:nvPr/>
          </p:nvSpPr>
          <p:spPr>
            <a:xfrm>
              <a:off x="6667502" y="5693704"/>
              <a:ext cx="1752596" cy="48417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Distributed device coexistence</a:t>
              </a:r>
              <a:endParaRPr lang="en-US" sz="1600" b="1" dirty="0">
                <a:solidFill>
                  <a:schemeClr val="tx1"/>
                </a:solidFill>
                <a:latin typeface="Calibri" panose="020F0502020204030204" pitchFamily="34" charset="0"/>
              </a:endParaRPr>
            </a:p>
          </p:txBody>
        </p:sp>
        <p:cxnSp>
          <p:nvCxnSpPr>
            <p:cNvPr id="26" name="Straight Arrow Connector 25"/>
            <p:cNvCxnSpPr/>
            <p:nvPr/>
          </p:nvCxnSpPr>
          <p:spPr>
            <a:xfrm>
              <a:off x="2667000" y="4504299"/>
              <a:ext cx="3886200"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a:off x="2667000" y="4504299"/>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28" name="Flowchart: Process 27"/>
            <p:cNvSpPr/>
            <p:nvPr/>
          </p:nvSpPr>
          <p:spPr>
            <a:xfrm>
              <a:off x="1456420" y="4762084"/>
              <a:ext cx="2433464" cy="456433"/>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Network level </a:t>
              </a:r>
              <a:r>
                <a:rPr lang="en-US" sz="1600" b="1" dirty="0" smtClean="0">
                  <a:solidFill>
                    <a:schemeClr val="tx1"/>
                  </a:solidFill>
                  <a:latin typeface="Calibri" panose="020F0502020204030204" pitchFamily="34" charset="0"/>
                </a:rPr>
                <a:t>coexistence</a:t>
              </a:r>
              <a:endParaRPr lang="en-US" sz="1600" b="1" baseline="-25000" dirty="0">
                <a:solidFill>
                  <a:schemeClr val="tx1"/>
                </a:solidFill>
                <a:latin typeface="Calibri" panose="020F0502020204030204" pitchFamily="34" charset="0"/>
              </a:endParaRPr>
            </a:p>
          </p:txBody>
        </p:sp>
        <p:sp>
          <p:nvSpPr>
            <p:cNvPr id="29" name="Flowchart: Process 28"/>
            <p:cNvSpPr/>
            <p:nvPr/>
          </p:nvSpPr>
          <p:spPr>
            <a:xfrm>
              <a:off x="5465440" y="4741889"/>
              <a:ext cx="2219672" cy="47662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Device level </a:t>
              </a:r>
              <a:r>
                <a:rPr lang="en-US" sz="1600" b="1" dirty="0" smtClean="0">
                  <a:solidFill>
                    <a:schemeClr val="tx1"/>
                  </a:solidFill>
                  <a:latin typeface="Calibri" panose="020F0502020204030204" pitchFamily="34" charset="0"/>
                </a:rPr>
                <a:t>coexistence</a:t>
              </a:r>
              <a:endParaRPr lang="en-US" sz="1600" b="1" baseline="-25000" dirty="0">
                <a:solidFill>
                  <a:schemeClr val="tx1"/>
                </a:solidFill>
                <a:latin typeface="Calibri" panose="020F0502020204030204" pitchFamily="34" charset="0"/>
              </a:endParaRPr>
            </a:p>
          </p:txBody>
        </p:sp>
        <p:cxnSp>
          <p:nvCxnSpPr>
            <p:cNvPr id="30" name="Straight Arrow Connector 29"/>
            <p:cNvCxnSpPr/>
            <p:nvPr/>
          </p:nvCxnSpPr>
          <p:spPr>
            <a:xfrm>
              <a:off x="6553200" y="4504299"/>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31" name="Flowchart: Process 30"/>
            <p:cNvSpPr/>
            <p:nvPr/>
          </p:nvSpPr>
          <p:spPr>
            <a:xfrm>
              <a:off x="5244407" y="5702693"/>
              <a:ext cx="1270693" cy="47518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Centralized coexistence</a:t>
              </a:r>
              <a:endParaRPr lang="en-US" sz="1600" b="1" baseline="-25000" dirty="0">
                <a:solidFill>
                  <a:schemeClr val="tx1"/>
                </a:solidFill>
                <a:latin typeface="Calibri" panose="020F0502020204030204" pitchFamily="34" charset="0"/>
              </a:endParaRPr>
            </a:p>
          </p:txBody>
        </p:sp>
        <p:cxnSp>
          <p:nvCxnSpPr>
            <p:cNvPr id="32" name="Straight Arrow Connector 31"/>
            <p:cNvCxnSpPr/>
            <p:nvPr/>
          </p:nvCxnSpPr>
          <p:spPr>
            <a:xfrm>
              <a:off x="6553200" y="5227514"/>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34" name="Flowchart: Process 33"/>
            <p:cNvSpPr/>
            <p:nvPr/>
          </p:nvSpPr>
          <p:spPr>
            <a:xfrm>
              <a:off x="3167618" y="5702693"/>
              <a:ext cx="1977146" cy="47518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Cooperated network coexistence  </a:t>
              </a:r>
              <a:endParaRPr lang="en-US" sz="1600" b="1" baseline="-25000" dirty="0">
                <a:solidFill>
                  <a:schemeClr val="tx1"/>
                </a:solidFill>
                <a:latin typeface="Calibri" panose="020F0502020204030204" pitchFamily="34" charset="0"/>
              </a:endParaRPr>
            </a:p>
          </p:txBody>
        </p:sp>
        <p:cxnSp>
          <p:nvCxnSpPr>
            <p:cNvPr id="35" name="Straight Arrow Connector 34"/>
            <p:cNvCxnSpPr/>
            <p:nvPr/>
          </p:nvCxnSpPr>
          <p:spPr>
            <a:xfrm>
              <a:off x="2068488" y="5465103"/>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flipV="1">
              <a:off x="2068488" y="5465101"/>
              <a:ext cx="3564396" cy="3"/>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4192724" y="5465104"/>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a:off x="2667000" y="5218516"/>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59" name="Straight Arrow Connector 58"/>
            <p:cNvCxnSpPr/>
            <p:nvPr/>
          </p:nvCxnSpPr>
          <p:spPr>
            <a:xfrm>
              <a:off x="5632884" y="5471687"/>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grpSp>
      <p:sp>
        <p:nvSpPr>
          <p:cNvPr id="45" name="Content Placeholder 2"/>
          <p:cNvSpPr>
            <a:spLocks noGrp="1"/>
          </p:cNvSpPr>
          <p:nvPr>
            <p:ph idx="1"/>
          </p:nvPr>
        </p:nvSpPr>
        <p:spPr>
          <a:xfrm>
            <a:off x="731520" y="1524000"/>
            <a:ext cx="8288868" cy="5383108"/>
          </a:xfrm>
        </p:spPr>
        <p:txBody>
          <a:bodyPr/>
          <a:lstStyle/>
          <a:p>
            <a:r>
              <a:rPr lang="en-US" sz="2000" dirty="0" smtClean="0"/>
              <a:t>Coexistence can be performed at network level or device level</a:t>
            </a:r>
          </a:p>
          <a:p>
            <a:pPr lvl="1"/>
            <a:r>
              <a:rPr lang="en-US" sz="1800" dirty="0" smtClean="0"/>
              <a:t>Network level coexistence requires all devices in a network to perform same coexistence operation, e.g., channel switching</a:t>
            </a:r>
          </a:p>
          <a:p>
            <a:pPr lvl="1"/>
            <a:r>
              <a:rPr lang="en-US" sz="1800" dirty="0" smtClean="0"/>
              <a:t>Device level coexistence does not need all devices in a network to perform same coexistence operation. Coexistence operation is perform by a group of devices or a single device, e.g., deferring transmission </a:t>
            </a:r>
            <a:endParaRPr lang="en-US" sz="1600" dirty="0" smtClean="0"/>
          </a:p>
        </p:txBody>
      </p:sp>
    </p:spTree>
    <p:extLst>
      <p:ext uri="{BB962C8B-B14F-4D97-AF65-F5344CB8AC3E}">
        <p14:creationId xmlns:p14="http://schemas.microsoft.com/office/powerpoint/2010/main" val="1664414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Select </a:t>
            </a:r>
            <a:r>
              <a:rPr lang="en-US" sz="2400" dirty="0" smtClean="0"/>
              <a:t>Coexistence </a:t>
            </a:r>
            <a:r>
              <a:rPr lang="en-US" sz="2400" dirty="0" smtClean="0"/>
              <a:t>Methods </a:t>
            </a:r>
            <a:r>
              <a:rPr lang="en-US" sz="2400" dirty="0" smtClean="0"/>
              <a:t>by 802.11ah</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
        <p:nvSpPr>
          <p:cNvPr id="31" name="Content Placeholder 2"/>
          <p:cNvSpPr>
            <a:spLocks noGrp="1"/>
          </p:cNvSpPr>
          <p:nvPr>
            <p:ph idx="1"/>
          </p:nvPr>
        </p:nvSpPr>
        <p:spPr>
          <a:xfrm>
            <a:off x="731520" y="1524000"/>
            <a:ext cx="8288868" cy="5383108"/>
          </a:xfrm>
        </p:spPr>
        <p:txBody>
          <a:bodyPr/>
          <a:lstStyle/>
          <a:p>
            <a:r>
              <a:rPr lang="en-US" sz="2000" dirty="0" smtClean="0"/>
              <a:t>There are multiple coexistence methods available for an 802.11ah network/device</a:t>
            </a:r>
          </a:p>
          <a:p>
            <a:pPr lvl="1"/>
            <a:r>
              <a:rPr lang="en-US" sz="1800" dirty="0" smtClean="0"/>
              <a:t>Coexistence operation selection </a:t>
            </a:r>
            <a:r>
              <a:rPr lang="en-US" sz="1800" dirty="0"/>
              <a:t>is important </a:t>
            </a:r>
            <a:r>
              <a:rPr lang="en-US" sz="1800" dirty="0" smtClean="0"/>
              <a:t>for an 802.11ah network/device</a:t>
            </a:r>
          </a:p>
          <a:p>
            <a:pPr lvl="1"/>
            <a:r>
              <a:rPr lang="en-US" sz="1800" dirty="0" smtClean="0"/>
              <a:t>This figure shows a way </a:t>
            </a:r>
            <a:r>
              <a:rPr lang="en-US" sz="1800" dirty="0" smtClean="0"/>
              <a:t>for selection</a:t>
            </a:r>
            <a:r>
              <a:rPr lang="en-US" sz="1800" dirty="0" smtClean="0"/>
              <a:t> </a:t>
            </a:r>
            <a:endParaRPr lang="en-US" sz="1600" dirty="0" smtClean="0"/>
          </a:p>
        </p:txBody>
      </p:sp>
      <p:sp>
        <p:nvSpPr>
          <p:cNvPr id="16" name="Flowchart: Process 15"/>
          <p:cNvSpPr/>
          <p:nvPr/>
        </p:nvSpPr>
        <p:spPr>
          <a:xfrm>
            <a:off x="3592779" y="2910755"/>
            <a:ext cx="2153929" cy="46619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Coexistence Operation</a:t>
            </a:r>
            <a:endParaRPr lang="en-US" sz="1600" b="1" baseline="-25000" dirty="0">
              <a:solidFill>
                <a:schemeClr val="tx1"/>
              </a:solidFill>
              <a:latin typeface="Calibri" panose="020F0502020204030204" pitchFamily="34" charset="0"/>
            </a:endParaRPr>
          </a:p>
        </p:txBody>
      </p:sp>
      <p:cxnSp>
        <p:nvCxnSpPr>
          <p:cNvPr id="17" name="Straight Arrow Connector 16"/>
          <p:cNvCxnSpPr/>
          <p:nvPr/>
        </p:nvCxnSpPr>
        <p:spPr>
          <a:xfrm>
            <a:off x="4648200" y="3384252"/>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a:off x="1240396" y="5357337"/>
            <a:ext cx="7515157"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a:off x="4641647" y="4437850"/>
            <a:ext cx="0" cy="27432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a:off x="1596784" y="5357337"/>
            <a:ext cx="0" cy="4572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p:nvPr/>
        </p:nvCxnSpPr>
        <p:spPr>
          <a:xfrm>
            <a:off x="4648200" y="5050724"/>
            <a:ext cx="0" cy="306613"/>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1671080" y="4712983"/>
            <a:ext cx="1529308" cy="338554"/>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Switch channel</a:t>
            </a:r>
          </a:p>
        </p:txBody>
      </p:sp>
      <p:sp>
        <p:nvSpPr>
          <p:cNvPr id="3" name="Diamond 2"/>
          <p:cNvSpPr/>
          <p:nvPr/>
        </p:nvSpPr>
        <p:spPr bwMode="auto">
          <a:xfrm>
            <a:off x="2841712" y="3621843"/>
            <a:ext cx="3612976" cy="824826"/>
          </a:xfrm>
          <a:prstGeom prst="diamond">
            <a:avLst/>
          </a:prstGeom>
          <a:noFill/>
          <a:ln w="19050"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smtClean="0">
                <a:solidFill>
                  <a:schemeClr val="tx1"/>
                </a:solidFill>
                <a:latin typeface="Calibri" panose="020F0502020204030204" pitchFamily="34" charset="0"/>
              </a:rPr>
              <a:t>I</a:t>
            </a:r>
            <a:r>
              <a:rPr kumimoji="0" lang="en-US" sz="1600" b="1" i="0" u="none" strike="noStrike" cap="none" normalizeH="0" baseline="0" dirty="0" smtClean="0">
                <a:ln>
                  <a:noFill/>
                </a:ln>
                <a:solidFill>
                  <a:schemeClr val="tx1"/>
                </a:solidFill>
                <a:effectLst/>
                <a:latin typeface="Calibri" panose="020F0502020204030204" pitchFamily="34" charset="0"/>
              </a:rPr>
              <a:t>s channel hopping a    feasible solution</a:t>
            </a:r>
          </a:p>
        </p:txBody>
      </p:sp>
      <p:cxnSp>
        <p:nvCxnSpPr>
          <p:cNvPr id="6" name="Elbow Connector 5"/>
          <p:cNvCxnSpPr>
            <a:stCxn id="3" idx="1"/>
            <a:endCxn id="54" idx="0"/>
          </p:cNvCxnSpPr>
          <p:nvPr/>
        </p:nvCxnSpPr>
        <p:spPr bwMode="auto">
          <a:xfrm rot="10800000" flipV="1">
            <a:off x="2435734" y="4034255"/>
            <a:ext cx="405978" cy="678727"/>
          </a:xfrm>
          <a:prstGeom prst="bentConnector2">
            <a:avLst/>
          </a:prstGeom>
          <a:solidFill>
            <a:srgbClr val="00B8FF"/>
          </a:solidFill>
          <a:ln w="19050" cap="flat" cmpd="sng" algn="ctr">
            <a:solidFill>
              <a:schemeClr val="tx1"/>
            </a:solidFill>
            <a:prstDash val="solid"/>
            <a:round/>
            <a:headEnd type="none" w="med" len="med"/>
            <a:tailEnd type="triangle" w="med" len="med"/>
          </a:ln>
          <a:effectLst/>
        </p:spPr>
      </p:cxnSp>
      <p:sp>
        <p:nvSpPr>
          <p:cNvPr id="40" name="TextBox 39"/>
          <p:cNvSpPr txBox="1"/>
          <p:nvPr/>
        </p:nvSpPr>
        <p:spPr>
          <a:xfrm>
            <a:off x="2298451" y="3752341"/>
            <a:ext cx="680542"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Yes</a:t>
            </a:r>
          </a:p>
        </p:txBody>
      </p:sp>
      <p:sp>
        <p:nvSpPr>
          <p:cNvPr id="45" name="TextBox 44"/>
          <p:cNvSpPr txBox="1"/>
          <p:nvPr/>
        </p:nvSpPr>
        <p:spPr>
          <a:xfrm>
            <a:off x="3440070" y="4712170"/>
            <a:ext cx="2427337" cy="338554"/>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Select coexistence method</a:t>
            </a:r>
          </a:p>
        </p:txBody>
      </p:sp>
      <p:sp>
        <p:nvSpPr>
          <p:cNvPr id="46" name="TextBox 45"/>
          <p:cNvSpPr txBox="1"/>
          <p:nvPr/>
        </p:nvSpPr>
        <p:spPr>
          <a:xfrm>
            <a:off x="4607085" y="4373615"/>
            <a:ext cx="454763"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No</a:t>
            </a:r>
          </a:p>
        </p:txBody>
      </p:sp>
      <p:sp>
        <p:nvSpPr>
          <p:cNvPr id="47" name="TextBox 46"/>
          <p:cNvSpPr txBox="1"/>
          <p:nvPr/>
        </p:nvSpPr>
        <p:spPr>
          <a:xfrm>
            <a:off x="1007262" y="5814537"/>
            <a:ext cx="1120100"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RAW scheduling</a:t>
            </a:r>
            <a:endParaRPr lang="en-US" sz="1600" b="1" dirty="0" smtClean="0">
              <a:solidFill>
                <a:schemeClr val="tx1"/>
              </a:solidFill>
              <a:latin typeface="Calibri" panose="020F0502020204030204" pitchFamily="34" charset="0"/>
              <a:cs typeface="Calibri" panose="020F0502020204030204" pitchFamily="34" charset="0"/>
            </a:endParaRPr>
          </a:p>
        </p:txBody>
      </p:sp>
      <p:sp>
        <p:nvSpPr>
          <p:cNvPr id="48" name="TextBox 47"/>
          <p:cNvSpPr txBox="1"/>
          <p:nvPr/>
        </p:nvSpPr>
        <p:spPr>
          <a:xfrm>
            <a:off x="2208320" y="5814537"/>
            <a:ext cx="1008682"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Beam</a:t>
            </a:r>
          </a:p>
          <a:p>
            <a:pPr algn="ctr"/>
            <a:r>
              <a:rPr lang="en-US" sz="1600" b="1" dirty="0" smtClean="0">
                <a:solidFill>
                  <a:schemeClr val="tx1"/>
                </a:solidFill>
                <a:latin typeface="Calibri" panose="020F0502020204030204" pitchFamily="34" charset="0"/>
                <a:cs typeface="Calibri" panose="020F0502020204030204" pitchFamily="34" charset="0"/>
              </a:rPr>
              <a:t>forming</a:t>
            </a:r>
            <a:endParaRPr lang="en-US" sz="1600" b="1" dirty="0" smtClean="0">
              <a:solidFill>
                <a:schemeClr val="tx1"/>
              </a:solidFill>
              <a:latin typeface="Calibri" panose="020F0502020204030204" pitchFamily="34" charset="0"/>
              <a:cs typeface="Calibri" panose="020F0502020204030204" pitchFamily="34" charset="0"/>
            </a:endParaRPr>
          </a:p>
        </p:txBody>
      </p:sp>
      <p:sp>
        <p:nvSpPr>
          <p:cNvPr id="49" name="TextBox 48"/>
          <p:cNvSpPr txBox="1"/>
          <p:nvPr/>
        </p:nvSpPr>
        <p:spPr>
          <a:xfrm>
            <a:off x="4516760" y="5814537"/>
            <a:ext cx="689375"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Defer TX</a:t>
            </a:r>
          </a:p>
        </p:txBody>
      </p:sp>
      <p:sp>
        <p:nvSpPr>
          <p:cNvPr id="50" name="TextBox 49"/>
          <p:cNvSpPr txBox="1"/>
          <p:nvPr/>
        </p:nvSpPr>
        <p:spPr>
          <a:xfrm>
            <a:off x="5324052" y="5814537"/>
            <a:ext cx="941402" cy="584775"/>
          </a:xfrm>
          <a:prstGeom prst="rect">
            <a:avLst/>
          </a:prstGeom>
          <a:noFill/>
          <a:ln w="19050">
            <a:solidFill>
              <a:schemeClr val="tx1"/>
            </a:solidFill>
          </a:ln>
        </p:spPr>
        <p:txBody>
          <a:bodyPr wrap="square" rtlCol="0">
            <a:spAutoFit/>
          </a:bodyPr>
          <a:lstStyle/>
          <a:p>
            <a:pPr algn="ctr"/>
            <a:r>
              <a:rPr lang="el-GR" sz="1600" b="1" dirty="0" smtClean="0">
                <a:solidFill>
                  <a:schemeClr val="tx1"/>
                </a:solidFill>
                <a:latin typeface="Calibri" panose="020F0502020204030204" pitchFamily="34" charset="0"/>
                <a:cs typeface="Calibri" panose="020F0502020204030204" pitchFamily="34" charset="0"/>
              </a:rPr>
              <a:t>α</a:t>
            </a:r>
            <a:r>
              <a:rPr lang="en-US" sz="1600" b="1" dirty="0" smtClean="0">
                <a:solidFill>
                  <a:schemeClr val="tx1"/>
                </a:solidFill>
                <a:latin typeface="Calibri" panose="020F0502020204030204" pitchFamily="34" charset="0"/>
                <a:cs typeface="Calibri" panose="020F0502020204030204" pitchFamily="34" charset="0"/>
              </a:rPr>
              <a:t>-fair ED-CCA</a:t>
            </a:r>
          </a:p>
        </p:txBody>
      </p:sp>
      <p:sp>
        <p:nvSpPr>
          <p:cNvPr id="51" name="TextBox 50"/>
          <p:cNvSpPr txBox="1"/>
          <p:nvPr/>
        </p:nvSpPr>
        <p:spPr>
          <a:xfrm>
            <a:off x="6431764" y="5814537"/>
            <a:ext cx="1113749"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Q-Learning </a:t>
            </a:r>
            <a:r>
              <a:rPr lang="en-US" sz="1600" b="1" dirty="0" err="1" smtClean="0">
                <a:solidFill>
                  <a:schemeClr val="tx1"/>
                </a:solidFill>
                <a:latin typeface="Calibri" panose="020F0502020204030204" pitchFamily="34" charset="0"/>
                <a:cs typeface="Calibri" panose="020F0502020204030204" pitchFamily="34" charset="0"/>
              </a:rPr>
              <a:t>backoff</a:t>
            </a:r>
            <a:endParaRPr lang="en-US" sz="1600" b="1" dirty="0" smtClean="0">
              <a:solidFill>
                <a:schemeClr val="tx1"/>
              </a:solidFill>
              <a:latin typeface="Calibri" panose="020F0502020204030204" pitchFamily="34" charset="0"/>
              <a:cs typeface="Calibri" panose="020F0502020204030204" pitchFamily="34" charset="0"/>
            </a:endParaRPr>
          </a:p>
        </p:txBody>
      </p:sp>
      <p:cxnSp>
        <p:nvCxnSpPr>
          <p:cNvPr id="56" name="Straight Arrow Connector 55"/>
          <p:cNvCxnSpPr/>
          <p:nvPr/>
        </p:nvCxnSpPr>
        <p:spPr>
          <a:xfrm>
            <a:off x="2752564" y="5344761"/>
            <a:ext cx="0" cy="4572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a:off x="3760676" y="5373928"/>
            <a:ext cx="0" cy="4572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a:off x="5828512" y="5357337"/>
            <a:ext cx="0" cy="4572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a:off x="7023618" y="5373928"/>
            <a:ext cx="0" cy="4572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a:off x="8206524" y="5357337"/>
            <a:ext cx="0" cy="4572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66" name="TextBox 65"/>
          <p:cNvSpPr txBox="1"/>
          <p:nvPr/>
        </p:nvSpPr>
        <p:spPr>
          <a:xfrm>
            <a:off x="7636952" y="5814537"/>
            <a:ext cx="1118602"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Change frame size</a:t>
            </a:r>
            <a:endParaRPr lang="en-US" sz="1600" b="1" dirty="0" smtClean="0">
              <a:solidFill>
                <a:schemeClr val="tx1"/>
              </a:solidFill>
              <a:latin typeface="Calibri" panose="020F0502020204030204" pitchFamily="34" charset="0"/>
              <a:cs typeface="Calibri" panose="020F0502020204030204" pitchFamily="34" charset="0"/>
            </a:endParaRPr>
          </a:p>
        </p:txBody>
      </p:sp>
      <p:sp>
        <p:nvSpPr>
          <p:cNvPr id="67" name="Rectangular Callout 66"/>
          <p:cNvSpPr/>
          <p:nvPr/>
        </p:nvSpPr>
        <p:spPr bwMode="auto">
          <a:xfrm>
            <a:off x="6028928" y="2896989"/>
            <a:ext cx="2360292" cy="855352"/>
          </a:xfrm>
          <a:prstGeom prst="wedgeRectCallout">
            <a:avLst>
              <a:gd name="adj1" fmla="val -61528"/>
              <a:gd name="adj2" fmla="val 63325"/>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smtClean="0">
                <a:ln>
                  <a:noFill/>
                </a:ln>
                <a:solidFill>
                  <a:schemeClr val="tx1"/>
                </a:solidFill>
                <a:effectLst/>
                <a:latin typeface="Calibri" panose="020F0502020204030204" pitchFamily="34" charset="0"/>
              </a:rPr>
              <a:t>Network support channel hopping &amp; a better channel is available</a:t>
            </a:r>
          </a:p>
        </p:txBody>
      </p:sp>
      <p:sp>
        <p:nvSpPr>
          <p:cNvPr id="5" name="Left Brace 4"/>
          <p:cNvSpPr/>
          <p:nvPr/>
        </p:nvSpPr>
        <p:spPr bwMode="auto">
          <a:xfrm rot="16200000">
            <a:off x="2516302" y="5473563"/>
            <a:ext cx="324036" cy="2164717"/>
          </a:xfrm>
          <a:prstGeom prst="leftBrac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 name="Left Brace 32"/>
          <p:cNvSpPr/>
          <p:nvPr/>
        </p:nvSpPr>
        <p:spPr bwMode="auto">
          <a:xfrm rot="16200000">
            <a:off x="6278209" y="4797919"/>
            <a:ext cx="324036" cy="3532593"/>
          </a:xfrm>
          <a:prstGeom prst="leftBrac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 name="TextBox 33"/>
          <p:cNvSpPr txBox="1"/>
          <p:nvPr/>
        </p:nvSpPr>
        <p:spPr>
          <a:xfrm>
            <a:off x="1464602" y="6611920"/>
            <a:ext cx="2427436"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Need network assistance</a:t>
            </a:r>
            <a:endParaRPr lang="en-US" sz="1600" b="1" dirty="0" smtClean="0">
              <a:solidFill>
                <a:schemeClr val="tx1"/>
              </a:solidFill>
              <a:latin typeface="Calibri" panose="020F0502020204030204" pitchFamily="34" charset="0"/>
              <a:cs typeface="Calibri" panose="020F0502020204030204" pitchFamily="34" charset="0"/>
            </a:endParaRPr>
          </a:p>
        </p:txBody>
      </p:sp>
      <p:sp>
        <p:nvSpPr>
          <p:cNvPr id="35" name="TextBox 34"/>
          <p:cNvSpPr txBox="1"/>
          <p:nvPr/>
        </p:nvSpPr>
        <p:spPr>
          <a:xfrm>
            <a:off x="5110077" y="6611920"/>
            <a:ext cx="2902665"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Do not need network assistance</a:t>
            </a:r>
            <a:endParaRPr lang="en-US" sz="1600" b="1" dirty="0" smtClean="0">
              <a:solidFill>
                <a:schemeClr val="tx1"/>
              </a:solidFill>
              <a:latin typeface="Calibri" panose="020F0502020204030204" pitchFamily="34" charset="0"/>
              <a:cs typeface="Calibri" panose="020F0502020204030204" pitchFamily="34" charset="0"/>
            </a:endParaRPr>
          </a:p>
        </p:txBody>
      </p:sp>
      <p:sp>
        <p:nvSpPr>
          <p:cNvPr id="37" name="TextBox 36"/>
          <p:cNvSpPr txBox="1"/>
          <p:nvPr/>
        </p:nvSpPr>
        <p:spPr>
          <a:xfrm>
            <a:off x="3266372" y="5814537"/>
            <a:ext cx="1034364"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Change PHY rate</a:t>
            </a:r>
            <a:endParaRPr lang="en-US" sz="1600" b="1" dirty="0" smtClean="0">
              <a:solidFill>
                <a:schemeClr val="tx1"/>
              </a:solidFill>
              <a:latin typeface="Calibri" panose="020F0502020204030204" pitchFamily="34" charset="0"/>
              <a:cs typeface="Calibri" panose="020F0502020204030204" pitchFamily="34" charset="0"/>
            </a:endParaRPr>
          </a:p>
        </p:txBody>
      </p:sp>
      <p:cxnSp>
        <p:nvCxnSpPr>
          <p:cNvPr id="39" name="Straight Arrow Connector 38"/>
          <p:cNvCxnSpPr/>
          <p:nvPr/>
        </p:nvCxnSpPr>
        <p:spPr>
          <a:xfrm>
            <a:off x="4876800" y="5373928"/>
            <a:ext cx="0" cy="4572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72824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Select </a:t>
            </a:r>
            <a:r>
              <a:rPr lang="en-US" sz="2400" dirty="0" smtClean="0"/>
              <a:t>Coexistence Operation by 802.15.4g</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
        <p:nvSpPr>
          <p:cNvPr id="31" name="Content Placeholder 2"/>
          <p:cNvSpPr>
            <a:spLocks noGrp="1"/>
          </p:cNvSpPr>
          <p:nvPr>
            <p:ph idx="1"/>
          </p:nvPr>
        </p:nvSpPr>
        <p:spPr>
          <a:xfrm>
            <a:off x="731520" y="1425352"/>
            <a:ext cx="8288868" cy="5383108"/>
          </a:xfrm>
        </p:spPr>
        <p:txBody>
          <a:bodyPr/>
          <a:lstStyle/>
          <a:p>
            <a:r>
              <a:rPr lang="en-US" sz="2000" dirty="0" smtClean="0"/>
              <a:t>There are multiple coexistence methods available for an 802.15.4g network/device</a:t>
            </a:r>
          </a:p>
          <a:p>
            <a:pPr lvl="1"/>
            <a:r>
              <a:rPr lang="en-US" sz="1800" dirty="0" smtClean="0"/>
              <a:t>Coexistence operation selection </a:t>
            </a:r>
            <a:r>
              <a:rPr lang="en-US" sz="1800" dirty="0"/>
              <a:t>is </a:t>
            </a:r>
            <a:r>
              <a:rPr lang="en-US" sz="1800" dirty="0" smtClean="0"/>
              <a:t>also important for an 802.15.4g network/device</a:t>
            </a:r>
          </a:p>
          <a:p>
            <a:pPr lvl="1"/>
            <a:r>
              <a:rPr lang="en-US" sz="1800" dirty="0" smtClean="0"/>
              <a:t>This figure shows a way </a:t>
            </a:r>
            <a:r>
              <a:rPr lang="en-US" sz="1800" dirty="0" smtClean="0"/>
              <a:t>for selection</a:t>
            </a:r>
            <a:r>
              <a:rPr lang="en-US" sz="1800" dirty="0" smtClean="0"/>
              <a:t> </a:t>
            </a:r>
            <a:endParaRPr lang="en-US" sz="1600" dirty="0" smtClean="0"/>
          </a:p>
        </p:txBody>
      </p:sp>
      <p:sp>
        <p:nvSpPr>
          <p:cNvPr id="16" name="Flowchart: Process 15"/>
          <p:cNvSpPr/>
          <p:nvPr/>
        </p:nvSpPr>
        <p:spPr>
          <a:xfrm>
            <a:off x="3592779" y="3060934"/>
            <a:ext cx="2153929" cy="46619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Coexistence Operation</a:t>
            </a:r>
            <a:endParaRPr lang="en-US" sz="1600" b="1" baseline="-25000" dirty="0">
              <a:solidFill>
                <a:schemeClr val="tx1"/>
              </a:solidFill>
              <a:latin typeface="Calibri" panose="020F0502020204030204" pitchFamily="34" charset="0"/>
            </a:endParaRPr>
          </a:p>
        </p:txBody>
      </p:sp>
      <p:cxnSp>
        <p:nvCxnSpPr>
          <p:cNvPr id="17" name="Straight Arrow Connector 16"/>
          <p:cNvCxnSpPr/>
          <p:nvPr/>
        </p:nvCxnSpPr>
        <p:spPr>
          <a:xfrm>
            <a:off x="4648200" y="3534431"/>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a:off x="1804811" y="5485092"/>
            <a:ext cx="6602531" cy="9848"/>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a:off x="4648200" y="4596848"/>
            <a:ext cx="0" cy="27432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p:nvPr/>
        </p:nvCxnSpPr>
        <p:spPr>
          <a:xfrm>
            <a:off x="4648200" y="5200903"/>
            <a:ext cx="0" cy="306613"/>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1671080" y="4863162"/>
            <a:ext cx="1529308" cy="338554"/>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Switch channel</a:t>
            </a:r>
          </a:p>
        </p:txBody>
      </p:sp>
      <p:sp>
        <p:nvSpPr>
          <p:cNvPr id="3" name="Diamond 2"/>
          <p:cNvSpPr/>
          <p:nvPr/>
        </p:nvSpPr>
        <p:spPr bwMode="auto">
          <a:xfrm>
            <a:off x="2841712" y="3772022"/>
            <a:ext cx="3612976" cy="824826"/>
          </a:xfrm>
          <a:prstGeom prst="diamond">
            <a:avLst/>
          </a:prstGeom>
          <a:noFill/>
          <a:ln w="19050"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smtClean="0">
                <a:solidFill>
                  <a:schemeClr val="tx1"/>
                </a:solidFill>
                <a:latin typeface="Calibri" panose="020F0502020204030204" pitchFamily="34" charset="0"/>
              </a:rPr>
              <a:t>I</a:t>
            </a:r>
            <a:r>
              <a:rPr kumimoji="0" lang="en-US" sz="1600" b="1" i="0" u="none" strike="noStrike" cap="none" normalizeH="0" baseline="0" dirty="0" smtClean="0">
                <a:ln>
                  <a:noFill/>
                </a:ln>
                <a:solidFill>
                  <a:schemeClr val="tx1"/>
                </a:solidFill>
                <a:effectLst/>
                <a:latin typeface="Calibri" panose="020F0502020204030204" pitchFamily="34" charset="0"/>
              </a:rPr>
              <a:t>s channel hopping a    feasible solution</a:t>
            </a:r>
          </a:p>
        </p:txBody>
      </p:sp>
      <p:cxnSp>
        <p:nvCxnSpPr>
          <p:cNvPr id="6" name="Elbow Connector 5"/>
          <p:cNvCxnSpPr>
            <a:stCxn id="3" idx="1"/>
            <a:endCxn id="54" idx="0"/>
          </p:cNvCxnSpPr>
          <p:nvPr/>
        </p:nvCxnSpPr>
        <p:spPr bwMode="auto">
          <a:xfrm rot="10800000" flipV="1">
            <a:off x="2435734" y="4184434"/>
            <a:ext cx="405978" cy="678727"/>
          </a:xfrm>
          <a:prstGeom prst="bentConnector2">
            <a:avLst/>
          </a:prstGeom>
          <a:solidFill>
            <a:srgbClr val="00B8FF"/>
          </a:solidFill>
          <a:ln w="19050" cap="flat" cmpd="sng" algn="ctr">
            <a:solidFill>
              <a:schemeClr val="tx1"/>
            </a:solidFill>
            <a:prstDash val="solid"/>
            <a:round/>
            <a:headEnd type="none" w="med" len="med"/>
            <a:tailEnd type="triangle" w="med" len="med"/>
          </a:ln>
          <a:effectLst/>
        </p:spPr>
      </p:cxnSp>
      <p:sp>
        <p:nvSpPr>
          <p:cNvPr id="40" name="TextBox 39"/>
          <p:cNvSpPr txBox="1"/>
          <p:nvPr/>
        </p:nvSpPr>
        <p:spPr>
          <a:xfrm>
            <a:off x="2291817" y="3877331"/>
            <a:ext cx="680542"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Yes</a:t>
            </a:r>
          </a:p>
        </p:txBody>
      </p:sp>
      <p:sp>
        <p:nvSpPr>
          <p:cNvPr id="45" name="TextBox 44"/>
          <p:cNvSpPr txBox="1"/>
          <p:nvPr/>
        </p:nvSpPr>
        <p:spPr>
          <a:xfrm>
            <a:off x="3440070" y="4862349"/>
            <a:ext cx="2427337" cy="338554"/>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Select coexistence method</a:t>
            </a:r>
          </a:p>
        </p:txBody>
      </p:sp>
      <p:sp>
        <p:nvSpPr>
          <p:cNvPr id="46" name="TextBox 45"/>
          <p:cNvSpPr txBox="1"/>
          <p:nvPr/>
        </p:nvSpPr>
        <p:spPr>
          <a:xfrm>
            <a:off x="4613969" y="4539274"/>
            <a:ext cx="440996"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No</a:t>
            </a:r>
          </a:p>
        </p:txBody>
      </p:sp>
      <p:sp>
        <p:nvSpPr>
          <p:cNvPr id="48" name="TextBox 47"/>
          <p:cNvSpPr txBox="1"/>
          <p:nvPr/>
        </p:nvSpPr>
        <p:spPr>
          <a:xfrm>
            <a:off x="2669700" y="5797743"/>
            <a:ext cx="1556274"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802.11ah RAW coordination</a:t>
            </a:r>
            <a:endParaRPr lang="en-US" sz="1600" b="1" dirty="0" smtClean="0">
              <a:solidFill>
                <a:schemeClr val="tx1"/>
              </a:solidFill>
              <a:latin typeface="Calibri" panose="020F0502020204030204" pitchFamily="34" charset="0"/>
              <a:cs typeface="Calibri" panose="020F0502020204030204" pitchFamily="34" charset="0"/>
            </a:endParaRPr>
          </a:p>
        </p:txBody>
      </p:sp>
      <p:sp>
        <p:nvSpPr>
          <p:cNvPr id="51" name="TextBox 50"/>
          <p:cNvSpPr txBox="1"/>
          <p:nvPr/>
        </p:nvSpPr>
        <p:spPr>
          <a:xfrm>
            <a:off x="5563892" y="5797729"/>
            <a:ext cx="1737978"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Change CSMA/CA </a:t>
            </a:r>
            <a:r>
              <a:rPr lang="en-US" sz="1600" b="1" dirty="0" smtClean="0">
                <a:solidFill>
                  <a:schemeClr val="tx1"/>
                </a:solidFill>
                <a:latin typeface="Calibri" panose="020F0502020204030204" pitchFamily="34" charset="0"/>
                <a:cs typeface="Calibri" panose="020F0502020204030204" pitchFamily="34" charset="0"/>
              </a:rPr>
              <a:t>parameter</a:t>
            </a:r>
            <a:endParaRPr lang="en-US" sz="1600" b="1" dirty="0" smtClean="0">
              <a:solidFill>
                <a:schemeClr val="tx1"/>
              </a:solidFill>
              <a:latin typeface="Calibri" panose="020F0502020204030204" pitchFamily="34" charset="0"/>
              <a:cs typeface="Calibri" panose="020F0502020204030204" pitchFamily="34" charset="0"/>
            </a:endParaRPr>
          </a:p>
        </p:txBody>
      </p:sp>
      <p:cxnSp>
        <p:nvCxnSpPr>
          <p:cNvPr id="56" name="Straight Arrow Connector 55"/>
          <p:cNvCxnSpPr/>
          <p:nvPr/>
        </p:nvCxnSpPr>
        <p:spPr>
          <a:xfrm>
            <a:off x="3440070" y="5523816"/>
            <a:ext cx="0" cy="27432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a:off x="6474347" y="5507516"/>
            <a:ext cx="0" cy="27432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a:off x="7950511" y="5507516"/>
            <a:ext cx="0" cy="27432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66" name="TextBox 65"/>
          <p:cNvSpPr txBox="1"/>
          <p:nvPr/>
        </p:nvSpPr>
        <p:spPr>
          <a:xfrm>
            <a:off x="7401408" y="5797728"/>
            <a:ext cx="1183804"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Change frame size</a:t>
            </a:r>
            <a:endParaRPr lang="en-US" sz="1600" b="1" dirty="0" smtClean="0">
              <a:solidFill>
                <a:schemeClr val="tx1"/>
              </a:solidFill>
              <a:latin typeface="Calibri" panose="020F0502020204030204" pitchFamily="34" charset="0"/>
              <a:cs typeface="Calibri" panose="020F0502020204030204" pitchFamily="34" charset="0"/>
            </a:endParaRPr>
          </a:p>
        </p:txBody>
      </p:sp>
      <p:sp>
        <p:nvSpPr>
          <p:cNvPr id="5" name="Rectangular Callout 4"/>
          <p:cNvSpPr/>
          <p:nvPr/>
        </p:nvSpPr>
        <p:spPr bwMode="auto">
          <a:xfrm>
            <a:off x="6047050" y="3073898"/>
            <a:ext cx="2360292" cy="855352"/>
          </a:xfrm>
          <a:prstGeom prst="wedgeRectCallout">
            <a:avLst>
              <a:gd name="adj1" fmla="val -64140"/>
              <a:gd name="adj2" fmla="val 59722"/>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smtClean="0">
                <a:ln>
                  <a:noFill/>
                </a:ln>
                <a:solidFill>
                  <a:schemeClr val="tx1"/>
                </a:solidFill>
                <a:effectLst/>
                <a:latin typeface="Calibri" panose="020F0502020204030204" pitchFamily="34" charset="0"/>
              </a:rPr>
              <a:t>Network support channel hopping &amp; a better channel is available</a:t>
            </a:r>
          </a:p>
        </p:txBody>
      </p:sp>
      <p:sp>
        <p:nvSpPr>
          <p:cNvPr id="25" name="Left Brace 24"/>
          <p:cNvSpPr/>
          <p:nvPr/>
        </p:nvSpPr>
        <p:spPr bwMode="auto">
          <a:xfrm rot="-5400000">
            <a:off x="3202864" y="5146256"/>
            <a:ext cx="298937" cy="2760905"/>
          </a:xfrm>
          <a:prstGeom prst="leftBrac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 name="Left Brace 27"/>
          <p:cNvSpPr/>
          <p:nvPr/>
        </p:nvSpPr>
        <p:spPr bwMode="auto">
          <a:xfrm rot="-5400000">
            <a:off x="6920787" y="5621573"/>
            <a:ext cx="257394" cy="1802057"/>
          </a:xfrm>
          <a:prstGeom prst="leftBrac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TextBox 28"/>
          <p:cNvSpPr txBox="1"/>
          <p:nvPr/>
        </p:nvSpPr>
        <p:spPr>
          <a:xfrm>
            <a:off x="1804811" y="6559406"/>
            <a:ext cx="2427436"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Need network assistance</a:t>
            </a:r>
            <a:endParaRPr lang="en-US" sz="1600" b="1" dirty="0" smtClean="0">
              <a:solidFill>
                <a:schemeClr val="tx1"/>
              </a:solidFill>
              <a:latin typeface="Calibri" panose="020F0502020204030204" pitchFamily="34" charset="0"/>
              <a:cs typeface="Calibri" panose="020F0502020204030204" pitchFamily="34" charset="0"/>
            </a:endParaRPr>
          </a:p>
        </p:txBody>
      </p:sp>
      <p:sp>
        <p:nvSpPr>
          <p:cNvPr id="30" name="TextBox 29"/>
          <p:cNvSpPr txBox="1"/>
          <p:nvPr/>
        </p:nvSpPr>
        <p:spPr>
          <a:xfrm>
            <a:off x="5659914" y="6569563"/>
            <a:ext cx="2902665" cy="338554"/>
          </a:xfrm>
          <a:prstGeom prst="rect">
            <a:avLst/>
          </a:prstGeom>
          <a:noFill/>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Do not need network assistance</a:t>
            </a:r>
            <a:endParaRPr lang="en-US" sz="1600" b="1" dirty="0" smtClean="0">
              <a:solidFill>
                <a:schemeClr val="tx1"/>
              </a:solidFill>
              <a:latin typeface="Calibri" panose="020F0502020204030204" pitchFamily="34" charset="0"/>
              <a:cs typeface="Calibri" panose="020F0502020204030204" pitchFamily="34" charset="0"/>
            </a:endParaRPr>
          </a:p>
        </p:txBody>
      </p:sp>
      <p:sp>
        <p:nvSpPr>
          <p:cNvPr id="32" name="TextBox 31"/>
          <p:cNvSpPr txBox="1"/>
          <p:nvPr/>
        </p:nvSpPr>
        <p:spPr>
          <a:xfrm>
            <a:off x="1204392" y="5809128"/>
            <a:ext cx="1401402" cy="584775"/>
          </a:xfrm>
          <a:prstGeom prst="rect">
            <a:avLst/>
          </a:prstGeom>
          <a:noFill/>
          <a:ln w="19050">
            <a:solidFill>
              <a:schemeClr val="tx1"/>
            </a:solidFill>
          </a:ln>
        </p:spPr>
        <p:txBody>
          <a:bodyPr wrap="square" rtlCol="0">
            <a:spAutoFit/>
          </a:bodyPr>
          <a:lstStyle/>
          <a:p>
            <a:pPr algn="ctr"/>
            <a:r>
              <a:rPr lang="en-US" sz="1600" b="1" dirty="0" err="1" smtClean="0">
                <a:solidFill>
                  <a:schemeClr val="tx1"/>
                </a:solidFill>
                <a:latin typeface="Calibri" panose="020F0502020204030204" pitchFamily="34" charset="0"/>
                <a:cs typeface="Calibri" panose="020F0502020204030204" pitchFamily="34" charset="0"/>
              </a:rPr>
              <a:t>Superframe</a:t>
            </a:r>
            <a:r>
              <a:rPr lang="en-US" sz="1600" b="1" dirty="0" smtClean="0">
                <a:solidFill>
                  <a:schemeClr val="tx1"/>
                </a:solidFill>
                <a:latin typeface="Calibri" panose="020F0502020204030204" pitchFamily="34" charset="0"/>
                <a:cs typeface="Calibri" panose="020F0502020204030204" pitchFamily="34" charset="0"/>
              </a:rPr>
              <a:t> structuring </a:t>
            </a:r>
          </a:p>
        </p:txBody>
      </p:sp>
      <p:cxnSp>
        <p:nvCxnSpPr>
          <p:cNvPr id="35" name="Straight Arrow Connector 34"/>
          <p:cNvCxnSpPr/>
          <p:nvPr/>
        </p:nvCxnSpPr>
        <p:spPr>
          <a:xfrm>
            <a:off x="1971880" y="5521954"/>
            <a:ext cx="0" cy="27432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4311242" y="5786358"/>
            <a:ext cx="1183804" cy="584775"/>
          </a:xfrm>
          <a:prstGeom prst="rect">
            <a:avLst/>
          </a:prstGeom>
          <a:noFill/>
          <a:ln w="19050">
            <a:solidFill>
              <a:schemeClr val="tx1"/>
            </a:solidFill>
          </a:ln>
        </p:spPr>
        <p:txBody>
          <a:bodyPr wrap="square" rtlCol="0">
            <a:spAutoFit/>
          </a:bodyPr>
          <a:lstStyle/>
          <a:p>
            <a:pPr algn="ctr"/>
            <a:r>
              <a:rPr lang="en-US" sz="1600" b="1" dirty="0" smtClean="0">
                <a:solidFill>
                  <a:schemeClr val="tx1"/>
                </a:solidFill>
                <a:latin typeface="Calibri" panose="020F0502020204030204" pitchFamily="34" charset="0"/>
                <a:cs typeface="Calibri" panose="020F0502020204030204" pitchFamily="34" charset="0"/>
              </a:rPr>
              <a:t>Change PHY rate</a:t>
            </a:r>
            <a:endParaRPr lang="en-US" sz="1600" b="1" dirty="0" smtClean="0">
              <a:solidFill>
                <a:schemeClr val="tx1"/>
              </a:solidFill>
              <a:latin typeface="Calibri" panose="020F0502020204030204" pitchFamily="34" charset="0"/>
              <a:cs typeface="Calibri" panose="020F0502020204030204" pitchFamily="34" charset="0"/>
            </a:endParaRPr>
          </a:p>
        </p:txBody>
      </p:sp>
      <p:cxnSp>
        <p:nvCxnSpPr>
          <p:cNvPr id="39" name="Straight Arrow Connector 38"/>
          <p:cNvCxnSpPr/>
          <p:nvPr/>
        </p:nvCxnSpPr>
        <p:spPr>
          <a:xfrm>
            <a:off x="4903144" y="5496147"/>
            <a:ext cx="0" cy="27432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44959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Introduction</a:t>
            </a:r>
            <a:endParaRPr lang="en-GB" dirty="0"/>
          </a:p>
        </p:txBody>
      </p:sp>
      <p:sp>
        <p:nvSpPr>
          <p:cNvPr id="4098" name="Rectangle 2"/>
          <p:cNvSpPr>
            <a:spLocks noGrp="1" noChangeArrowheads="1"/>
          </p:cNvSpPr>
          <p:nvPr>
            <p:ph idx="1"/>
          </p:nvPr>
        </p:nvSpPr>
        <p:spPr>
          <a:xfrm>
            <a:off x="731520" y="2113280"/>
            <a:ext cx="8290560" cy="4793828"/>
          </a:xfrm>
          <a:ln/>
        </p:spPr>
        <p:txBody>
          <a:bodyPr/>
          <a:lstStyle/>
          <a:p>
            <a:r>
              <a:rPr lang="en-US" dirty="0" smtClean="0"/>
              <a:t>This document aims to propose coexistence architecture for 802.11ah and 802.15.4g </a:t>
            </a:r>
            <a:endParaRPr lang="en-US" dirty="0" smtClean="0"/>
          </a:p>
          <a:p>
            <a:endParaRPr lang="en-US" dirty="0" smtClean="0"/>
          </a:p>
          <a:p>
            <a:r>
              <a:rPr lang="en-US" dirty="0" smtClean="0"/>
              <a:t>The architecture </a:t>
            </a:r>
            <a:r>
              <a:rPr lang="en-US" dirty="0" smtClean="0"/>
              <a:t>classifies </a:t>
            </a:r>
            <a:r>
              <a:rPr lang="en-US" dirty="0" smtClean="0"/>
              <a:t>coexistence mechanisms </a:t>
            </a:r>
            <a:r>
              <a:rPr lang="en-US" dirty="0" smtClean="0"/>
              <a:t>based on</a:t>
            </a:r>
            <a:endParaRPr lang="en-US" dirty="0" smtClean="0"/>
          </a:p>
          <a:p>
            <a:pPr lvl="1"/>
            <a:r>
              <a:rPr lang="en-US" dirty="0" smtClean="0"/>
              <a:t>Network coordination</a:t>
            </a:r>
            <a:endParaRPr lang="en-US" dirty="0" smtClean="0"/>
          </a:p>
          <a:p>
            <a:pPr lvl="1"/>
            <a:r>
              <a:rPr lang="en-US" dirty="0" smtClean="0"/>
              <a:t>Level of coexistence operation</a:t>
            </a:r>
          </a:p>
          <a:p>
            <a:pPr lvl="1"/>
            <a:endParaRPr lang="en-US" dirty="0" smtClean="0"/>
          </a:p>
          <a:p>
            <a:r>
              <a:rPr lang="en-US" dirty="0" smtClean="0"/>
              <a:t>This </a:t>
            </a:r>
            <a:r>
              <a:rPr lang="en-US" dirty="0" smtClean="0"/>
              <a:t>document is intended for Section 9 of the Recommended Practice being developed by 802.19.3 TG</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Based on Table of Content  in document #19-19/0035r3</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Centralized Coexistence Operation</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53344"/>
            <a:ext cx="8288868" cy="5553764"/>
          </a:xfrm>
        </p:spPr>
        <p:txBody>
          <a:bodyPr/>
          <a:lstStyle/>
          <a:p>
            <a:r>
              <a:rPr lang="en-US" sz="2000" dirty="0" smtClean="0"/>
              <a:t>Assume a coordinator can communicate with both 802.11ah network and </a:t>
            </a:r>
            <a:r>
              <a:rPr lang="en-US" sz="2000" dirty="0"/>
              <a:t>802.15.4g </a:t>
            </a:r>
            <a:r>
              <a:rPr lang="en-US" sz="2000" dirty="0" smtClean="0"/>
              <a:t>network</a:t>
            </a:r>
          </a:p>
          <a:p>
            <a:pPr lvl="1"/>
            <a:r>
              <a:rPr lang="en-US" sz="1800" dirty="0" smtClean="0"/>
              <a:t>Collect </a:t>
            </a:r>
            <a:r>
              <a:rPr lang="en-US" sz="1800" dirty="0" smtClean="0"/>
              <a:t>information from networks</a:t>
            </a:r>
          </a:p>
          <a:p>
            <a:pPr lvl="1"/>
            <a:r>
              <a:rPr lang="en-US" sz="1800" dirty="0" smtClean="0"/>
              <a:t>Analyze information</a:t>
            </a:r>
          </a:p>
          <a:p>
            <a:pPr lvl="1"/>
            <a:r>
              <a:rPr lang="en-US" sz="1800" dirty="0" smtClean="0"/>
              <a:t>Make decision</a:t>
            </a:r>
            <a:endParaRPr lang="en-US" sz="1800" dirty="0"/>
          </a:p>
          <a:p>
            <a:endParaRPr lang="en-US" sz="1200" dirty="0" smtClean="0"/>
          </a:p>
          <a:p>
            <a:r>
              <a:rPr lang="en-US" sz="2000" dirty="0" smtClean="0"/>
              <a:t>Coordinator makes decision on coexistence operation</a:t>
            </a:r>
          </a:p>
          <a:p>
            <a:endParaRPr lang="en-US" sz="1200" dirty="0" smtClean="0"/>
          </a:p>
          <a:p>
            <a:r>
              <a:rPr lang="en-US" sz="2000" dirty="0" smtClean="0"/>
              <a:t>Coordinator instructs networks to perform coexistence operations</a:t>
            </a:r>
          </a:p>
          <a:p>
            <a:pPr lvl="1"/>
            <a:r>
              <a:rPr lang="en-US" sz="1800" dirty="0" smtClean="0"/>
              <a:t>Channel switching</a:t>
            </a:r>
          </a:p>
          <a:p>
            <a:pPr lvl="1"/>
            <a:r>
              <a:rPr lang="en-US" sz="1800" dirty="0" smtClean="0"/>
              <a:t>Beamforming</a:t>
            </a:r>
          </a:p>
          <a:p>
            <a:pPr lvl="1"/>
            <a:r>
              <a:rPr lang="en-US" sz="1800" dirty="0" smtClean="0"/>
              <a:t>RAW scheduling</a:t>
            </a:r>
          </a:p>
          <a:p>
            <a:pPr lvl="1"/>
            <a:r>
              <a:rPr lang="en-US" sz="1800" dirty="0" err="1" smtClean="0"/>
              <a:t>Superframe</a:t>
            </a:r>
            <a:r>
              <a:rPr lang="en-US" sz="1800" dirty="0" smtClean="0"/>
              <a:t> structuring</a:t>
            </a:r>
          </a:p>
          <a:p>
            <a:pPr lvl="1"/>
            <a:r>
              <a:rPr lang="en-US" sz="1800" dirty="0" smtClean="0"/>
              <a:t>Etc.</a:t>
            </a:r>
          </a:p>
          <a:p>
            <a:pPr lvl="1"/>
            <a:endParaRPr lang="en-US" sz="1200" dirty="0" smtClean="0"/>
          </a:p>
          <a:p>
            <a:r>
              <a:rPr lang="en-US" sz="2000" dirty="0" smtClean="0"/>
              <a:t>Coordinator can instruct a network or a group of devices or a single device to perform a coexistence operation</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3571558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Cooperated/Collaborated Coexistence Operation</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a:t>Assume a coordinator can communicate with both 802.11ah network and 802.15.4g network</a:t>
            </a:r>
          </a:p>
          <a:p>
            <a:pPr lvl="1"/>
            <a:r>
              <a:rPr lang="en-US" sz="1800" dirty="0" smtClean="0"/>
              <a:t>Collect </a:t>
            </a:r>
            <a:r>
              <a:rPr lang="en-US" sz="1800" dirty="0"/>
              <a:t>information from networks</a:t>
            </a:r>
          </a:p>
          <a:p>
            <a:pPr lvl="1"/>
            <a:r>
              <a:rPr lang="en-US" sz="1800" dirty="0" smtClean="0"/>
              <a:t>Relay information between networks so that 802.11ah </a:t>
            </a:r>
            <a:r>
              <a:rPr lang="en-US" sz="1800" dirty="0"/>
              <a:t>network is aware of 802.15.4g </a:t>
            </a:r>
            <a:r>
              <a:rPr lang="en-US" sz="1800" dirty="0" smtClean="0"/>
              <a:t>network and 802.15.4g </a:t>
            </a:r>
            <a:r>
              <a:rPr lang="en-US" sz="1800" dirty="0"/>
              <a:t>network is aware of 802.11ah </a:t>
            </a:r>
            <a:r>
              <a:rPr lang="en-US" sz="1800" dirty="0" smtClean="0"/>
              <a:t>network</a:t>
            </a:r>
            <a:endParaRPr lang="en-US" sz="1800" dirty="0"/>
          </a:p>
          <a:p>
            <a:endParaRPr lang="en-US" sz="2000" dirty="0" smtClean="0"/>
          </a:p>
          <a:p>
            <a:r>
              <a:rPr lang="en-US" sz="2000" dirty="0" smtClean="0"/>
              <a:t>Coexistence </a:t>
            </a:r>
            <a:r>
              <a:rPr lang="en-US" sz="2000" dirty="0"/>
              <a:t>operation </a:t>
            </a:r>
            <a:r>
              <a:rPr lang="en-US" sz="2000" dirty="0" smtClean="0"/>
              <a:t>is </a:t>
            </a:r>
            <a:r>
              <a:rPr lang="en-US" sz="2000" dirty="0"/>
              <a:t>performed </a:t>
            </a:r>
            <a:r>
              <a:rPr lang="en-US" sz="2000" dirty="0" smtClean="0"/>
              <a:t>spontaneously </a:t>
            </a:r>
            <a:r>
              <a:rPr lang="en-US" sz="2000" dirty="0"/>
              <a:t>by a </a:t>
            </a:r>
            <a:r>
              <a:rPr lang="en-US" sz="2000" dirty="0" smtClean="0"/>
              <a:t>network without instruction from coordinator</a:t>
            </a:r>
            <a:endParaRPr lang="en-US" sz="2000" dirty="0"/>
          </a:p>
          <a:p>
            <a:endParaRPr lang="en-US" sz="2000" dirty="0" smtClean="0"/>
          </a:p>
          <a:p>
            <a:r>
              <a:rPr lang="en-US" sz="2000" dirty="0" smtClean="0"/>
              <a:t>However, network </a:t>
            </a:r>
            <a:r>
              <a:rPr lang="en-US" sz="2000" dirty="0" smtClean="0"/>
              <a:t>perform </a:t>
            </a:r>
            <a:r>
              <a:rPr lang="en-US" sz="2000" dirty="0" smtClean="0"/>
              <a:t>cooperated (or collaborated) operation in the sense of </a:t>
            </a:r>
          </a:p>
          <a:p>
            <a:pPr lvl="1"/>
            <a:r>
              <a:rPr lang="en-US" sz="1800" dirty="0" smtClean="0"/>
              <a:t>A network informs other network about coexistence operation performed, e.g., channel switching and RAW scheduling</a:t>
            </a:r>
          </a:p>
          <a:p>
            <a:pPr lvl="1"/>
            <a:r>
              <a:rPr lang="en-US" sz="1800" dirty="0" smtClean="0"/>
              <a:t>Other network then makes </a:t>
            </a:r>
            <a:r>
              <a:rPr lang="en-US" sz="1800" dirty="0"/>
              <a:t>decision based on information </a:t>
            </a:r>
            <a:r>
              <a:rPr lang="en-US" sz="1800" dirty="0" smtClean="0"/>
              <a:t>received</a:t>
            </a:r>
            <a:endParaRPr lang="en-US" sz="12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141674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Distributed Network </a:t>
            </a:r>
            <a:r>
              <a:rPr lang="en-US" sz="2400" dirty="0" smtClean="0"/>
              <a:t>Coexistence </a:t>
            </a:r>
            <a:r>
              <a:rPr lang="en-US" sz="2400" dirty="0" smtClean="0"/>
              <a:t>Operation</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Network level coexistence operation </a:t>
            </a:r>
            <a:r>
              <a:rPr lang="en-US" sz="2000" dirty="0"/>
              <a:t>performed independently by </a:t>
            </a:r>
            <a:r>
              <a:rPr lang="en-US" sz="2000" dirty="0" smtClean="0"/>
              <a:t>a network</a:t>
            </a:r>
          </a:p>
          <a:p>
            <a:pPr lvl="1"/>
            <a:r>
              <a:rPr lang="en-US" sz="1600" dirty="0" smtClean="0"/>
              <a:t>There is no coordinator</a:t>
            </a:r>
            <a:endParaRPr lang="en-US" sz="1600" dirty="0"/>
          </a:p>
          <a:p>
            <a:pPr lvl="1"/>
            <a:r>
              <a:rPr lang="en-US" sz="1600" dirty="0" smtClean="0"/>
              <a:t>A network is aware of external interference, but is not aware of source of the interference</a:t>
            </a:r>
          </a:p>
          <a:p>
            <a:pPr lvl="1"/>
            <a:r>
              <a:rPr lang="en-US" sz="1600" dirty="0" smtClean="0"/>
              <a:t>All devices, i.e., STAs or nodes, in a network perform same operation</a:t>
            </a:r>
          </a:p>
          <a:p>
            <a:pPr lvl="1"/>
            <a:endParaRPr lang="en-US" sz="1200" dirty="0" smtClean="0"/>
          </a:p>
          <a:p>
            <a:r>
              <a:rPr lang="en-US" sz="2000" dirty="0" smtClean="0"/>
              <a:t>802.11ah network </a:t>
            </a:r>
            <a:r>
              <a:rPr lang="en-US" sz="2000" dirty="0"/>
              <a:t>can </a:t>
            </a:r>
            <a:r>
              <a:rPr lang="en-US" sz="2000" dirty="0" smtClean="0"/>
              <a:t>perform following coexistence operations</a:t>
            </a:r>
          </a:p>
          <a:p>
            <a:pPr lvl="1"/>
            <a:r>
              <a:rPr lang="en-US" sz="1800" dirty="0" smtClean="0"/>
              <a:t>Channel switching</a:t>
            </a:r>
          </a:p>
          <a:p>
            <a:pPr lvl="1"/>
            <a:r>
              <a:rPr lang="en-US" sz="1800" dirty="0" smtClean="0"/>
              <a:t>RAW scheduling</a:t>
            </a:r>
          </a:p>
          <a:p>
            <a:pPr lvl="1"/>
            <a:r>
              <a:rPr lang="en-US" sz="1800" dirty="0" smtClean="0"/>
              <a:t>Beamforming</a:t>
            </a:r>
          </a:p>
          <a:p>
            <a:pPr lvl="1"/>
            <a:endParaRPr lang="en-US" sz="1200" dirty="0" smtClean="0"/>
          </a:p>
          <a:p>
            <a:r>
              <a:rPr lang="en-US" sz="2000" dirty="0" smtClean="0"/>
              <a:t>802.15.4g network </a:t>
            </a:r>
            <a:r>
              <a:rPr lang="en-US" sz="2000" dirty="0"/>
              <a:t>can </a:t>
            </a:r>
            <a:r>
              <a:rPr lang="en-US" sz="2000" dirty="0" smtClean="0"/>
              <a:t>perform </a:t>
            </a:r>
            <a:r>
              <a:rPr lang="en-US" sz="2000" dirty="0"/>
              <a:t>following </a:t>
            </a:r>
            <a:r>
              <a:rPr lang="en-US" sz="2000" dirty="0" smtClean="0"/>
              <a:t>coexistence operations</a:t>
            </a:r>
            <a:endParaRPr lang="en-US" sz="2000" dirty="0"/>
          </a:p>
          <a:p>
            <a:pPr lvl="1"/>
            <a:r>
              <a:rPr lang="en-US" sz="1800" dirty="0"/>
              <a:t>Channel switching</a:t>
            </a:r>
          </a:p>
          <a:p>
            <a:pPr lvl="1"/>
            <a:r>
              <a:rPr lang="en-US" sz="1800" dirty="0" err="1" smtClean="0"/>
              <a:t>Superframe</a:t>
            </a:r>
            <a:r>
              <a:rPr lang="en-US" sz="1800" dirty="0" smtClean="0"/>
              <a:t> </a:t>
            </a:r>
            <a:r>
              <a:rPr lang="en-US" sz="1800" dirty="0" smtClean="0"/>
              <a:t>structuring </a:t>
            </a:r>
            <a:endParaRPr lang="en-US" sz="1800" dirty="0" smtClean="0"/>
          </a:p>
          <a:p>
            <a:pPr lvl="1"/>
            <a:endParaRPr lang="en-US" sz="1200" dirty="0" smtClean="0"/>
          </a:p>
          <a:p>
            <a:r>
              <a:rPr lang="en-US" sz="2000" dirty="0" smtClean="0"/>
              <a:t>To decide an operation, a network can use all information available</a:t>
            </a:r>
            <a:endParaRPr lang="en-US" sz="20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694895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Distributed Device </a:t>
            </a:r>
            <a:r>
              <a:rPr lang="en-US" sz="2400" dirty="0" smtClean="0"/>
              <a:t>Coexistence </a:t>
            </a:r>
            <a:r>
              <a:rPr lang="en-US" sz="2400" dirty="0" smtClean="0"/>
              <a:t>Operation</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1800" dirty="0" smtClean="0"/>
              <a:t>Device level coexistence operation </a:t>
            </a:r>
            <a:r>
              <a:rPr lang="en-US" sz="1800" dirty="0"/>
              <a:t>performed independently by a </a:t>
            </a:r>
            <a:r>
              <a:rPr lang="en-US" sz="1800" dirty="0" smtClean="0"/>
              <a:t>STA/Node</a:t>
            </a:r>
            <a:endParaRPr lang="en-US" sz="1800" dirty="0" smtClean="0"/>
          </a:p>
          <a:p>
            <a:pPr lvl="1"/>
            <a:r>
              <a:rPr lang="en-US" sz="1600" dirty="0" smtClean="0"/>
              <a:t>There might be a coordinator</a:t>
            </a:r>
            <a:endParaRPr lang="en-US" sz="1600" dirty="0"/>
          </a:p>
          <a:p>
            <a:pPr lvl="1"/>
            <a:r>
              <a:rPr lang="en-US" sz="1600" dirty="0" smtClean="0"/>
              <a:t>A network might be aware of other network</a:t>
            </a:r>
          </a:p>
          <a:p>
            <a:r>
              <a:rPr lang="en-US" sz="1800" dirty="0" smtClean="0"/>
              <a:t>802.11ah STA </a:t>
            </a:r>
            <a:r>
              <a:rPr lang="en-US" sz="1800" dirty="0"/>
              <a:t>can </a:t>
            </a:r>
            <a:r>
              <a:rPr lang="en-US" sz="1800" dirty="0" smtClean="0"/>
              <a:t>perform following coexistence operations</a:t>
            </a:r>
          </a:p>
          <a:p>
            <a:pPr lvl="1"/>
            <a:r>
              <a:rPr lang="en-US" sz="1600" dirty="0" smtClean="0"/>
              <a:t>Transmission deferring such as prediction </a:t>
            </a:r>
            <a:r>
              <a:rPr lang="en-US" sz="1600" dirty="0"/>
              <a:t>based transmission control</a:t>
            </a:r>
            <a:endParaRPr lang="en-US" sz="1600" dirty="0" smtClean="0"/>
          </a:p>
          <a:p>
            <a:pPr lvl="1"/>
            <a:r>
              <a:rPr lang="en-US" sz="1600" dirty="0" smtClean="0"/>
              <a:t>α-Fairness ED-CCA</a:t>
            </a:r>
          </a:p>
          <a:p>
            <a:pPr lvl="1"/>
            <a:r>
              <a:rPr lang="en-US" sz="1600" dirty="0" smtClean="0"/>
              <a:t>Q-Learning based </a:t>
            </a:r>
            <a:r>
              <a:rPr lang="en-US" sz="1600" dirty="0" err="1" smtClean="0"/>
              <a:t>backoff</a:t>
            </a:r>
            <a:endParaRPr lang="en-US" sz="1600" dirty="0" smtClean="0"/>
          </a:p>
          <a:p>
            <a:pPr lvl="1"/>
            <a:r>
              <a:rPr lang="en-US" sz="1600" dirty="0" smtClean="0"/>
              <a:t>Etc.</a:t>
            </a:r>
          </a:p>
          <a:p>
            <a:r>
              <a:rPr lang="en-US" sz="1800" dirty="0" smtClean="0"/>
              <a:t>802.15.4g network </a:t>
            </a:r>
            <a:r>
              <a:rPr lang="en-US" sz="1800" dirty="0"/>
              <a:t>can </a:t>
            </a:r>
            <a:r>
              <a:rPr lang="en-US" sz="1800" dirty="0" smtClean="0"/>
              <a:t>perform </a:t>
            </a:r>
            <a:r>
              <a:rPr lang="en-US" sz="1800" dirty="0"/>
              <a:t>following </a:t>
            </a:r>
            <a:r>
              <a:rPr lang="en-US" sz="1800" dirty="0" smtClean="0"/>
              <a:t>coexistence operations</a:t>
            </a:r>
            <a:endParaRPr lang="en-US" sz="1800" dirty="0"/>
          </a:p>
          <a:p>
            <a:pPr lvl="1"/>
            <a:r>
              <a:rPr lang="en-US" sz="1600" dirty="0" smtClean="0"/>
              <a:t>Change </a:t>
            </a:r>
            <a:r>
              <a:rPr lang="en-US" sz="1600" dirty="0" err="1" smtClean="0"/>
              <a:t>backoff</a:t>
            </a:r>
            <a:r>
              <a:rPr lang="en-US" sz="1600" dirty="0" smtClean="0"/>
              <a:t> parameters</a:t>
            </a:r>
            <a:endParaRPr lang="en-US" sz="1600" dirty="0"/>
          </a:p>
          <a:p>
            <a:pPr lvl="1"/>
            <a:r>
              <a:rPr lang="en-US" sz="1600" dirty="0" smtClean="0"/>
              <a:t>Change packet size</a:t>
            </a:r>
            <a:endParaRPr lang="en-US" sz="1600" dirty="0" smtClean="0"/>
          </a:p>
          <a:p>
            <a:pPr lvl="1"/>
            <a:r>
              <a:rPr lang="en-US" sz="1600" dirty="0" smtClean="0"/>
              <a:t>Etc.</a:t>
            </a:r>
          </a:p>
          <a:p>
            <a:r>
              <a:rPr lang="en-US" sz="1800" dirty="0" smtClean="0"/>
              <a:t>To decide an operation, a device can use all information available</a:t>
            </a:r>
          </a:p>
          <a:p>
            <a:pPr lvl="1"/>
            <a:r>
              <a:rPr lang="en-US" sz="1600" dirty="0" smtClean="0"/>
              <a:t>Its own observations, e.g., ED detection ratio</a:t>
            </a:r>
          </a:p>
          <a:p>
            <a:pPr lvl="1"/>
            <a:r>
              <a:rPr lang="en-US" sz="1600" dirty="0" smtClean="0"/>
              <a:t>Information received from network, e.g., network performance of other network</a:t>
            </a:r>
            <a:endParaRPr lang="en-US" sz="16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433886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Coexistence </a:t>
            </a:r>
            <a:r>
              <a:rPr lang="en-US" sz="2400" dirty="0" smtClean="0"/>
              <a:t>Architecture Based On Network Coordination</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pSp>
        <p:nvGrpSpPr>
          <p:cNvPr id="3" name="Group 2"/>
          <p:cNvGrpSpPr/>
          <p:nvPr/>
        </p:nvGrpSpPr>
        <p:grpSpPr>
          <a:xfrm>
            <a:off x="1234383" y="3883719"/>
            <a:ext cx="7185715" cy="2366169"/>
            <a:chOff x="1234383" y="3883719"/>
            <a:chExt cx="7185715" cy="2366169"/>
          </a:xfrm>
        </p:grpSpPr>
        <p:sp>
          <p:nvSpPr>
            <p:cNvPr id="16" name="Flowchart: Process 15"/>
            <p:cNvSpPr/>
            <p:nvPr/>
          </p:nvSpPr>
          <p:spPr>
            <a:xfrm>
              <a:off x="3314696" y="3883719"/>
              <a:ext cx="2667007" cy="46619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Sub-1 GHz Band Coexistence</a:t>
              </a:r>
              <a:endParaRPr lang="en-US" sz="1600" b="1" baseline="-25000" dirty="0">
                <a:solidFill>
                  <a:schemeClr val="tx1"/>
                </a:solidFill>
                <a:latin typeface="Calibri" panose="020F0502020204030204" pitchFamily="34" charset="0"/>
              </a:endParaRPr>
            </a:p>
          </p:txBody>
        </p:sp>
        <p:cxnSp>
          <p:nvCxnSpPr>
            <p:cNvPr id="17" name="Straight Arrow Connector 16"/>
            <p:cNvCxnSpPr/>
            <p:nvPr/>
          </p:nvCxnSpPr>
          <p:spPr>
            <a:xfrm>
              <a:off x="4648200" y="4347707"/>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18" name="Flowchart: Process 17"/>
            <p:cNvSpPr/>
            <p:nvPr/>
          </p:nvSpPr>
          <p:spPr>
            <a:xfrm>
              <a:off x="4654880" y="5756722"/>
              <a:ext cx="1948415" cy="48417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Distributed network coexistence</a:t>
              </a:r>
              <a:endParaRPr lang="en-US" sz="1600" b="1" dirty="0">
                <a:solidFill>
                  <a:schemeClr val="tx1"/>
                </a:solidFill>
                <a:latin typeface="Calibri" panose="020F0502020204030204" pitchFamily="34" charset="0"/>
              </a:endParaRPr>
            </a:p>
          </p:txBody>
        </p:sp>
        <p:cxnSp>
          <p:nvCxnSpPr>
            <p:cNvPr id="19" name="Straight Arrow Connector 18"/>
            <p:cNvCxnSpPr/>
            <p:nvPr/>
          </p:nvCxnSpPr>
          <p:spPr>
            <a:xfrm>
              <a:off x="5596880" y="5528122"/>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5596880" y="5528122"/>
              <a:ext cx="1836204"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a:off x="7433084" y="5528122"/>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25" name="Flowchart: Process 24"/>
            <p:cNvSpPr/>
            <p:nvPr/>
          </p:nvSpPr>
          <p:spPr>
            <a:xfrm>
              <a:off x="6667502" y="5765712"/>
              <a:ext cx="1752596" cy="48417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Distributed device coexistence</a:t>
              </a:r>
              <a:endParaRPr lang="en-US" sz="1600" b="1" dirty="0">
                <a:solidFill>
                  <a:schemeClr val="tx1"/>
                </a:solidFill>
                <a:latin typeface="Calibri" panose="020F0502020204030204" pitchFamily="34" charset="0"/>
              </a:endParaRPr>
            </a:p>
          </p:txBody>
        </p:sp>
        <p:cxnSp>
          <p:nvCxnSpPr>
            <p:cNvPr id="26" name="Straight Arrow Connector 25"/>
            <p:cNvCxnSpPr/>
            <p:nvPr/>
          </p:nvCxnSpPr>
          <p:spPr>
            <a:xfrm>
              <a:off x="2667000" y="4576307"/>
              <a:ext cx="3886200"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a:off x="2667000" y="4576307"/>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28" name="Flowchart: Process 27"/>
            <p:cNvSpPr/>
            <p:nvPr/>
          </p:nvSpPr>
          <p:spPr>
            <a:xfrm>
              <a:off x="1564432" y="4834092"/>
              <a:ext cx="2253444" cy="456433"/>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Coordinated coexistence</a:t>
              </a:r>
              <a:endParaRPr lang="en-US" sz="1600" b="1" baseline="-25000" dirty="0">
                <a:solidFill>
                  <a:schemeClr val="tx1"/>
                </a:solidFill>
                <a:latin typeface="Calibri" panose="020F0502020204030204" pitchFamily="34" charset="0"/>
              </a:endParaRPr>
            </a:p>
          </p:txBody>
        </p:sp>
        <p:sp>
          <p:nvSpPr>
            <p:cNvPr id="29" name="Flowchart: Process 28"/>
            <p:cNvSpPr/>
            <p:nvPr/>
          </p:nvSpPr>
          <p:spPr>
            <a:xfrm>
              <a:off x="5452864" y="4813897"/>
              <a:ext cx="2183668" cy="47662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Distributed coexistence</a:t>
              </a:r>
              <a:endParaRPr lang="en-US" sz="1600" b="1" baseline="-25000" dirty="0">
                <a:solidFill>
                  <a:schemeClr val="tx1"/>
                </a:solidFill>
                <a:latin typeface="Calibri" panose="020F0502020204030204" pitchFamily="34" charset="0"/>
              </a:endParaRPr>
            </a:p>
          </p:txBody>
        </p:sp>
        <p:cxnSp>
          <p:nvCxnSpPr>
            <p:cNvPr id="30" name="Straight Arrow Connector 29"/>
            <p:cNvCxnSpPr/>
            <p:nvPr/>
          </p:nvCxnSpPr>
          <p:spPr>
            <a:xfrm>
              <a:off x="6553200" y="4576307"/>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31" name="Flowchart: Process 30"/>
            <p:cNvSpPr/>
            <p:nvPr/>
          </p:nvSpPr>
          <p:spPr>
            <a:xfrm>
              <a:off x="1234383" y="5756722"/>
              <a:ext cx="1270693" cy="47518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Centralized coexistence</a:t>
              </a:r>
              <a:endParaRPr lang="en-US" sz="1600" b="1" baseline="-25000" dirty="0">
                <a:solidFill>
                  <a:schemeClr val="tx1"/>
                </a:solidFill>
                <a:latin typeface="Calibri" panose="020F0502020204030204" pitchFamily="34" charset="0"/>
              </a:endParaRPr>
            </a:p>
          </p:txBody>
        </p:sp>
        <p:cxnSp>
          <p:nvCxnSpPr>
            <p:cNvPr id="32" name="Straight Arrow Connector 31"/>
            <p:cNvCxnSpPr/>
            <p:nvPr/>
          </p:nvCxnSpPr>
          <p:spPr>
            <a:xfrm>
              <a:off x="6553200" y="5299522"/>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34" name="Flowchart: Process 33"/>
            <p:cNvSpPr/>
            <p:nvPr/>
          </p:nvSpPr>
          <p:spPr>
            <a:xfrm>
              <a:off x="2575618" y="5765712"/>
              <a:ext cx="1977146" cy="47518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Cooperated network coexistence  </a:t>
              </a:r>
              <a:endParaRPr lang="en-US" sz="1600" b="1" baseline="-25000" dirty="0">
                <a:solidFill>
                  <a:schemeClr val="tx1"/>
                </a:solidFill>
                <a:latin typeface="Calibri" panose="020F0502020204030204" pitchFamily="34" charset="0"/>
              </a:endParaRPr>
            </a:p>
          </p:txBody>
        </p:sp>
        <p:cxnSp>
          <p:nvCxnSpPr>
            <p:cNvPr id="35" name="Straight Arrow Connector 34"/>
            <p:cNvCxnSpPr/>
            <p:nvPr/>
          </p:nvCxnSpPr>
          <p:spPr>
            <a:xfrm>
              <a:off x="1905000" y="5537112"/>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a:off x="1905000" y="5537112"/>
              <a:ext cx="1676400"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3581400" y="5537112"/>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a:off x="2667000" y="5290524"/>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grpSp>
      <p:sp>
        <p:nvSpPr>
          <p:cNvPr id="39" name="Content Placeholder 2"/>
          <p:cNvSpPr>
            <a:spLocks noGrp="1"/>
          </p:cNvSpPr>
          <p:nvPr>
            <p:ph idx="1"/>
          </p:nvPr>
        </p:nvSpPr>
        <p:spPr>
          <a:xfrm>
            <a:off x="731520" y="1524000"/>
            <a:ext cx="8288868" cy="5383108"/>
          </a:xfrm>
        </p:spPr>
        <p:txBody>
          <a:bodyPr/>
          <a:lstStyle/>
          <a:p>
            <a:r>
              <a:rPr lang="en-US" sz="2000" dirty="0" smtClean="0"/>
              <a:t>Coexistence can be performed with or without coordination among involved networks</a:t>
            </a:r>
          </a:p>
          <a:p>
            <a:pPr lvl="1"/>
            <a:r>
              <a:rPr lang="en-US" sz="1800" dirty="0" smtClean="0"/>
              <a:t>Coordinated coexistence requires coordination among networks, i.e., the involved networks work collaboratively to mitigate interference</a:t>
            </a:r>
          </a:p>
          <a:p>
            <a:pPr lvl="1"/>
            <a:r>
              <a:rPr lang="en-US" sz="1800" dirty="0" smtClean="0"/>
              <a:t>Distributed coexistence does not need any coordination among from networks, i.e., each network/device performs coexistence operation independently </a:t>
            </a:r>
            <a:endParaRPr lang="en-US" sz="1600" dirty="0" smtClean="0"/>
          </a:p>
        </p:txBody>
      </p:sp>
    </p:spTree>
    <p:extLst>
      <p:ext uri="{BB962C8B-B14F-4D97-AF65-F5344CB8AC3E}">
        <p14:creationId xmlns:p14="http://schemas.microsoft.com/office/powerpoint/2010/main" val="728518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Coordinated Coexistence Architecture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Coordinator coordinates networks for coexistence</a:t>
            </a:r>
          </a:p>
          <a:p>
            <a:r>
              <a:rPr lang="en-US" sz="2000" dirty="0" smtClean="0"/>
              <a:t>Key advantages</a:t>
            </a:r>
          </a:p>
          <a:p>
            <a:pPr lvl="1"/>
            <a:r>
              <a:rPr lang="en-US" sz="1800" dirty="0" smtClean="0"/>
              <a:t>Global </a:t>
            </a:r>
            <a:r>
              <a:rPr lang="en-US" sz="1800" dirty="0" smtClean="0"/>
              <a:t>information</a:t>
            </a:r>
          </a:p>
          <a:p>
            <a:pPr lvl="1"/>
            <a:r>
              <a:rPr lang="en-US" sz="1800" dirty="0" smtClean="0"/>
              <a:t>Global optimization</a:t>
            </a:r>
          </a:p>
          <a:p>
            <a:r>
              <a:rPr lang="en-US" sz="2000" dirty="0" smtClean="0"/>
              <a:t>Key </a:t>
            </a:r>
            <a:r>
              <a:rPr lang="en-US" sz="2000" dirty="0" smtClean="0"/>
              <a:t>disadvantages</a:t>
            </a:r>
            <a:endParaRPr lang="en-US" sz="2000" dirty="0" smtClean="0"/>
          </a:p>
          <a:p>
            <a:pPr lvl="1"/>
            <a:r>
              <a:rPr lang="en-US" sz="1800" dirty="0" smtClean="0"/>
              <a:t>Coordinator availability</a:t>
            </a:r>
          </a:p>
          <a:p>
            <a:pPr lvl="1"/>
            <a:r>
              <a:rPr lang="en-US" sz="1800" dirty="0"/>
              <a:t>Information acquisition </a:t>
            </a:r>
            <a:endParaRPr lang="en-US" sz="1800" dirty="0" smtClean="0"/>
          </a:p>
          <a:p>
            <a:pPr lvl="1"/>
            <a:r>
              <a:rPr lang="en-US" sz="1800" dirty="0" smtClean="0"/>
              <a:t>Scalability</a:t>
            </a:r>
          </a:p>
          <a:p>
            <a:pPr lvl="1"/>
            <a:r>
              <a:rPr lang="en-US" sz="1800" dirty="0" smtClean="0"/>
              <a:t>Cost</a:t>
            </a:r>
            <a:endParaRPr lang="en-US" sz="1800" dirty="0" smtClean="0"/>
          </a:p>
          <a:p>
            <a:pPr marL="487693" lvl="1" indent="0">
              <a:buNone/>
            </a:pPr>
            <a:endParaRPr lang="en-US" sz="1800" dirty="0" smtClean="0"/>
          </a:p>
          <a:p>
            <a:pPr lvl="1"/>
            <a:endParaRPr lang="en-US" sz="1200" dirty="0" smtClean="0"/>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
        <p:nvSpPr>
          <p:cNvPr id="3" name="Oval 2"/>
          <p:cNvSpPr/>
          <p:nvPr/>
        </p:nvSpPr>
        <p:spPr bwMode="auto">
          <a:xfrm>
            <a:off x="2644552" y="3873624"/>
            <a:ext cx="3692423" cy="2978966"/>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 name="TextBox 4"/>
          <p:cNvSpPr txBox="1"/>
          <p:nvPr/>
        </p:nvSpPr>
        <p:spPr>
          <a:xfrm>
            <a:off x="3832684" y="4955485"/>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802.11ah network</a:t>
            </a:r>
          </a:p>
        </p:txBody>
      </p:sp>
      <p:sp>
        <p:nvSpPr>
          <p:cNvPr id="11" name="Oval 10"/>
          <p:cNvSpPr/>
          <p:nvPr/>
        </p:nvSpPr>
        <p:spPr bwMode="auto">
          <a:xfrm>
            <a:off x="5020815" y="3873624"/>
            <a:ext cx="3692423" cy="2978966"/>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 name="TextBox 11"/>
          <p:cNvSpPr txBox="1"/>
          <p:nvPr/>
        </p:nvSpPr>
        <p:spPr>
          <a:xfrm>
            <a:off x="6413803" y="4984560"/>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802.15.4gnetwork</a:t>
            </a:r>
          </a:p>
        </p:txBody>
      </p:sp>
      <p:sp>
        <p:nvSpPr>
          <p:cNvPr id="16" name="Flowchart: Process 15"/>
          <p:cNvSpPr/>
          <p:nvPr/>
        </p:nvSpPr>
        <p:spPr>
          <a:xfrm>
            <a:off x="5020815" y="3158430"/>
            <a:ext cx="1419436" cy="46619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Coordinator</a:t>
            </a:r>
            <a:endParaRPr lang="en-US" sz="1600" b="1" baseline="-25000" dirty="0">
              <a:solidFill>
                <a:schemeClr val="tx1"/>
              </a:solidFill>
              <a:latin typeface="Calibri" panose="020F0502020204030204" pitchFamily="34" charset="0"/>
            </a:endParaRPr>
          </a:p>
        </p:txBody>
      </p:sp>
      <p:cxnSp>
        <p:nvCxnSpPr>
          <p:cNvPr id="17" name="Elbow Connector 16"/>
          <p:cNvCxnSpPr>
            <a:stCxn id="16" idx="3"/>
            <a:endCxn id="11" idx="0"/>
          </p:cNvCxnSpPr>
          <p:nvPr/>
        </p:nvCxnSpPr>
        <p:spPr bwMode="auto">
          <a:xfrm>
            <a:off x="6440251" y="3391528"/>
            <a:ext cx="426776" cy="482096"/>
          </a:xfrm>
          <a:prstGeom prst="bentConnector2">
            <a:avLst/>
          </a:prstGeom>
          <a:solidFill>
            <a:srgbClr val="00B8FF"/>
          </a:solidFill>
          <a:ln w="19050" cap="flat" cmpd="sng" algn="ctr">
            <a:solidFill>
              <a:schemeClr val="tx1"/>
            </a:solidFill>
            <a:prstDash val="solid"/>
            <a:round/>
            <a:headEnd type="triangle" w="med" len="med"/>
            <a:tailEnd type="triangle" w="med" len="med"/>
          </a:ln>
          <a:effectLst/>
        </p:spPr>
      </p:cxnSp>
      <p:cxnSp>
        <p:nvCxnSpPr>
          <p:cNvPr id="19" name="Elbow Connector 18"/>
          <p:cNvCxnSpPr>
            <a:stCxn id="16" idx="1"/>
            <a:endCxn id="3" idx="0"/>
          </p:cNvCxnSpPr>
          <p:nvPr/>
        </p:nvCxnSpPr>
        <p:spPr bwMode="auto">
          <a:xfrm rot="10800000" flipV="1">
            <a:off x="4490765" y="3391528"/>
            <a:ext cx="530051" cy="482096"/>
          </a:xfrm>
          <a:prstGeom prst="bentConnector2">
            <a:avLst/>
          </a:prstGeom>
          <a:solidFill>
            <a:srgbClr val="00B8FF"/>
          </a:solidFill>
          <a:ln w="19050" cap="flat" cmpd="sng" algn="ctr">
            <a:solidFill>
              <a:schemeClr val="tx1"/>
            </a:solidFill>
            <a:prstDash val="solid"/>
            <a:round/>
            <a:headEnd type="triangle" w="med" len="med"/>
            <a:tailEnd type="triangle" w="med" len="med"/>
          </a:ln>
          <a:effectLst/>
        </p:spPr>
      </p:cxnSp>
    </p:spTree>
    <p:extLst>
      <p:ext uri="{BB962C8B-B14F-4D97-AF65-F5344CB8AC3E}">
        <p14:creationId xmlns:p14="http://schemas.microsoft.com/office/powerpoint/2010/main" val="534356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Distributed Coexistence Architecture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Key advantages</a:t>
            </a:r>
          </a:p>
          <a:p>
            <a:pPr lvl="1"/>
            <a:r>
              <a:rPr lang="en-US" sz="1800" dirty="0" smtClean="0"/>
              <a:t>Easy to implement</a:t>
            </a:r>
          </a:p>
          <a:p>
            <a:pPr lvl="1"/>
            <a:r>
              <a:rPr lang="en-US" sz="1800" dirty="0" smtClean="0"/>
              <a:t>Low </a:t>
            </a:r>
            <a:r>
              <a:rPr lang="en-US" sz="1800" dirty="0" smtClean="0"/>
              <a:t>communication overhead</a:t>
            </a:r>
            <a:endParaRPr lang="en-US" sz="1800" dirty="0" smtClean="0"/>
          </a:p>
          <a:p>
            <a:pPr lvl="1"/>
            <a:r>
              <a:rPr lang="en-US" sz="1800" dirty="0" smtClean="0"/>
              <a:t>Flexibility</a:t>
            </a:r>
          </a:p>
          <a:p>
            <a:r>
              <a:rPr lang="en-US" sz="2000" dirty="0" smtClean="0"/>
              <a:t>Key disadvantages</a:t>
            </a:r>
            <a:endParaRPr lang="en-US" sz="2000" dirty="0" smtClean="0"/>
          </a:p>
          <a:p>
            <a:pPr lvl="1"/>
            <a:r>
              <a:rPr lang="en-US" sz="1800" dirty="0" smtClean="0"/>
              <a:t>Local information based</a:t>
            </a:r>
            <a:endParaRPr lang="en-US" sz="1800" dirty="0"/>
          </a:p>
          <a:p>
            <a:pPr lvl="1"/>
            <a:r>
              <a:rPr lang="en-US" sz="1800" dirty="0" smtClean="0"/>
              <a:t>Local solution</a:t>
            </a:r>
          </a:p>
          <a:p>
            <a:pPr marL="487693" lvl="1" indent="0">
              <a:buNone/>
            </a:pPr>
            <a:endParaRPr lang="en-US" sz="1800" dirty="0" smtClean="0"/>
          </a:p>
          <a:p>
            <a:pPr lvl="1"/>
            <a:endParaRPr lang="en-US" sz="1200" dirty="0" smtClean="0"/>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
        <p:nvSpPr>
          <p:cNvPr id="3" name="Oval 2"/>
          <p:cNvSpPr/>
          <p:nvPr/>
        </p:nvSpPr>
        <p:spPr bwMode="auto">
          <a:xfrm>
            <a:off x="2464532" y="3873624"/>
            <a:ext cx="3692423" cy="2978966"/>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 name="TextBox 4"/>
          <p:cNvSpPr txBox="1"/>
          <p:nvPr/>
        </p:nvSpPr>
        <p:spPr>
          <a:xfrm>
            <a:off x="3652664" y="4955485"/>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802.11ah network</a:t>
            </a:r>
          </a:p>
        </p:txBody>
      </p:sp>
      <p:sp>
        <p:nvSpPr>
          <p:cNvPr id="11" name="Oval 10"/>
          <p:cNvSpPr/>
          <p:nvPr/>
        </p:nvSpPr>
        <p:spPr bwMode="auto">
          <a:xfrm>
            <a:off x="4840795" y="3873624"/>
            <a:ext cx="3692423" cy="2978966"/>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 name="TextBox 11"/>
          <p:cNvSpPr txBox="1"/>
          <p:nvPr/>
        </p:nvSpPr>
        <p:spPr>
          <a:xfrm>
            <a:off x="6233783" y="4984560"/>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802.15.4gnetwork</a:t>
            </a:r>
          </a:p>
        </p:txBody>
      </p:sp>
    </p:spTree>
    <p:extLst>
      <p:ext uri="{BB962C8B-B14F-4D97-AF65-F5344CB8AC3E}">
        <p14:creationId xmlns:p14="http://schemas.microsoft.com/office/powerpoint/2010/main" val="15832236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17232</TotalTime>
  <Words>950</Words>
  <Application>Microsoft Office PowerPoint</Application>
  <PresentationFormat>Custom</PresentationFormat>
  <Paragraphs>201</Paragraphs>
  <Slides>12</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Arial Unicode MS</vt:lpstr>
      <vt:lpstr>MS Gothic</vt:lpstr>
      <vt:lpstr>Arial</vt:lpstr>
      <vt:lpstr>Calibri</vt:lpstr>
      <vt:lpstr>Courier New</vt:lpstr>
      <vt:lpstr>Times New Roman</vt:lpstr>
      <vt:lpstr>Office Theme</vt:lpstr>
      <vt:lpstr>Microsoft Word 97 - 2003 Document</vt:lpstr>
      <vt:lpstr>Coexistence Architecture Recommended for 802.11ah and 802.15.4g in Sub-1 GHz Band</vt:lpstr>
      <vt:lpstr>Introduction</vt:lpstr>
      <vt:lpstr>Centralized Coexistence Operation</vt:lpstr>
      <vt:lpstr>Cooperated/Collaborated Coexistence Operation</vt:lpstr>
      <vt:lpstr>Distributed Network Coexistence Operation</vt:lpstr>
      <vt:lpstr>Distributed Device Coexistence Operation</vt:lpstr>
      <vt:lpstr>Coexistence Architecture Based On Network Coordination</vt:lpstr>
      <vt:lpstr>Coordinated Coexistence Architecture</vt:lpstr>
      <vt:lpstr>Distributed Coexistence Architecture</vt:lpstr>
      <vt:lpstr>Coexistence Architecture Based On Level of Operation</vt:lpstr>
      <vt:lpstr>Select Coexistence Methods by 802.11ah</vt:lpstr>
      <vt:lpstr>Select Coexistence Operation by 802.15.4g</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306</cp:revision>
  <cp:lastPrinted>2014-11-08T20:15:38Z</cp:lastPrinted>
  <dcterms:created xsi:type="dcterms:W3CDTF">2014-10-30T17:06:39Z</dcterms:created>
  <dcterms:modified xsi:type="dcterms:W3CDTF">2019-08-15T13:50:35Z</dcterms:modified>
</cp:coreProperties>
</file>