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91" r:id="rId3"/>
    <p:sldId id="288" r:id="rId4"/>
    <p:sldId id="269" r:id="rId5"/>
    <p:sldId id="290" r:id="rId6"/>
    <p:sldId id="296" r:id="rId7"/>
    <p:sldId id="297" r:id="rId8"/>
    <p:sldId id="295" r:id="rId9"/>
    <p:sldId id="293" r:id="rId10"/>
    <p:sldId id="281" r:id="rId11"/>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127" autoAdjust="0"/>
  </p:normalViewPr>
  <p:slideViewPr>
    <p:cSldViewPr>
      <p:cViewPr varScale="1">
        <p:scale>
          <a:sx n="81" d="100"/>
          <a:sy n="81" d="100"/>
        </p:scale>
        <p:origin x="1380" y="84"/>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7/18/2019</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Benjamin Rolfe BCA/MERL</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smtClean="0"/>
              <a:t>July 2019</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smtClean="0"/>
              <a:t>July 2019</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Benjamin Rolfe BCA/MERL</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802.19-19/0051r01</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9/dcn/19/19-19-0040-01-0003-july-task-group-agenda.xlsx"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July 2019</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smtClean="0"/>
              <a:t>Benjamin Rolfe BCA/MERL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53101" y="76200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smtClean="0"/>
              <a:t>May 2019 Sub 1 GHz Task Group</a:t>
            </a:r>
            <a:endParaRPr lang="en-GB" sz="3600"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2019-05-13</a:t>
            </a:r>
            <a:endParaRPr lang="en-GB" sz="2133" b="0" dirty="0"/>
          </a:p>
        </p:txBody>
      </p:sp>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5" name="Object 3"/>
          <p:cNvGraphicFramePr>
            <a:graphicFrameLocks noChangeAspect="1"/>
          </p:cNvGraphicFramePr>
          <p:nvPr>
            <p:extLst>
              <p:ext uri="{D42A27DB-BD31-4B8C-83A1-F6EECF244321}">
                <p14:modId xmlns:p14="http://schemas.microsoft.com/office/powerpoint/2010/main" val="4102675500"/>
              </p:ext>
            </p:extLst>
          </p:nvPr>
        </p:nvGraphicFramePr>
        <p:xfrm>
          <a:off x="384175" y="2517775"/>
          <a:ext cx="9104313" cy="4824413"/>
        </p:xfrm>
        <a:graphic>
          <a:graphicData uri="http://schemas.openxmlformats.org/presentationml/2006/ole">
            <mc:AlternateContent xmlns:mc="http://schemas.openxmlformats.org/markup-compatibility/2006">
              <mc:Choice xmlns:v="urn:schemas-microsoft-com:vml" Requires="v">
                <p:oleObj spid="_x0000_s3289" name="Document" r:id="rId4" imgW="8840549" imgH="4695020" progId="Word.Document.8">
                  <p:embed/>
                </p:oleObj>
              </mc:Choice>
              <mc:Fallback>
                <p:oleObj name="Document" r:id="rId4" imgW="8840549" imgH="4695020" progId="Word.Document.8">
                  <p:embed/>
                  <p:pic>
                    <p:nvPicPr>
                      <p:cNvPr id="0" name=""/>
                      <p:cNvPicPr>
                        <a:picLocks noChangeAspect="1" noChangeArrowheads="1"/>
                      </p:cNvPicPr>
                      <p:nvPr/>
                    </p:nvPicPr>
                    <p:blipFill>
                      <a:blip r:embed="rId5"/>
                      <a:srcRect/>
                      <a:stretch>
                        <a:fillRect/>
                      </a:stretch>
                    </p:blipFill>
                    <p:spPr bwMode="auto">
                      <a:xfrm>
                        <a:off x="384175" y="2517775"/>
                        <a:ext cx="9104313" cy="4824413"/>
                      </a:xfrm>
                      <a:prstGeom prst="rect">
                        <a:avLst/>
                      </a:prstGeom>
                      <a:noFill/>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43373" y="896227"/>
            <a:ext cx="8288868" cy="2077718"/>
          </a:xfrm>
        </p:spPr>
        <p:txBody>
          <a:bodyPr/>
          <a:lstStyle/>
          <a:p>
            <a:pPr marL="0" indent="0">
              <a:buNone/>
            </a:pPr>
            <a:r>
              <a:rPr lang="en-US" b="0" dirty="0"/>
              <a:t>coexistence</a:t>
            </a:r>
          </a:p>
          <a:p>
            <a:pPr marL="0" indent="0">
              <a:buNone/>
            </a:pPr>
            <a:r>
              <a:rPr lang="en-US" b="0" i="1" dirty="0" smtClean="0"/>
              <a:t>noun</a:t>
            </a:r>
            <a:endParaRPr lang="en-US" b="0" dirty="0"/>
          </a:p>
          <a:p>
            <a:r>
              <a:rPr lang="en-US" b="0" dirty="0" smtClean="0"/>
              <a:t>the </a:t>
            </a:r>
            <a:r>
              <a:rPr lang="en-US" b="0" dirty="0"/>
              <a:t>state or fact of living or existing at the same time or in the same place.</a:t>
            </a:r>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00934" y="2980146"/>
            <a:ext cx="3637806" cy="2430054"/>
          </a:xfrm>
          <a:prstGeom prst="rect">
            <a:avLst/>
          </a:prstGeom>
        </p:spPr>
      </p:pic>
      <p:pic>
        <p:nvPicPr>
          <p:cNvPr id="12" name="Content Placeholder 6"/>
          <p:cNvPicPr>
            <a:picLocks noChangeAspect="1"/>
          </p:cNvPicPr>
          <p:nvPr/>
        </p:nvPicPr>
        <p:blipFill>
          <a:blip r:embed="rId3"/>
          <a:stretch>
            <a:fillRect/>
          </a:stretch>
        </p:blipFill>
        <p:spPr bwMode="auto">
          <a:xfrm>
            <a:off x="659352" y="2995022"/>
            <a:ext cx="4293648" cy="2415177"/>
          </a:xfrm>
          <a:prstGeom prst="rect">
            <a:avLst/>
          </a:prstGeom>
          <a:noFill/>
          <a:ln w="9525">
            <a:noFill/>
            <a:round/>
            <a:headEnd/>
            <a:tailEnd/>
          </a:ln>
          <a:effectLst/>
        </p:spPr>
      </p:pic>
      <p:sp>
        <p:nvSpPr>
          <p:cNvPr id="13" name="TextBox 12"/>
          <p:cNvSpPr txBox="1"/>
          <p:nvPr/>
        </p:nvSpPr>
        <p:spPr>
          <a:xfrm>
            <a:off x="743373" y="5638800"/>
            <a:ext cx="3904827" cy="873188"/>
          </a:xfrm>
          <a:prstGeom prst="rect">
            <a:avLst/>
          </a:prstGeom>
          <a:noFill/>
        </p:spPr>
        <p:txBody>
          <a:bodyPr wrap="square" rtlCol="0">
            <a:spAutoFit/>
          </a:bodyPr>
          <a:lstStyle/>
          <a:p>
            <a:r>
              <a:rPr lang="en-US" dirty="0" smtClean="0">
                <a:solidFill>
                  <a:schemeClr val="tx1"/>
                </a:solidFill>
              </a:rPr>
              <a:t>Good Coexistence =&gt; rapidly growing opportunity</a:t>
            </a:r>
            <a:endParaRPr lang="en-US" dirty="0">
              <a:solidFill>
                <a:schemeClr val="tx1"/>
              </a:solidFill>
            </a:endParaRPr>
          </a:p>
        </p:txBody>
      </p:sp>
      <p:sp>
        <p:nvSpPr>
          <p:cNvPr id="14" name="TextBox 13"/>
          <p:cNvSpPr txBox="1"/>
          <p:nvPr/>
        </p:nvSpPr>
        <p:spPr>
          <a:xfrm>
            <a:off x="5604177" y="5638800"/>
            <a:ext cx="3904827" cy="873188"/>
          </a:xfrm>
          <a:prstGeom prst="rect">
            <a:avLst/>
          </a:prstGeom>
          <a:noFill/>
        </p:spPr>
        <p:txBody>
          <a:bodyPr wrap="square" rtlCol="0">
            <a:spAutoFit/>
          </a:bodyPr>
          <a:lstStyle/>
          <a:p>
            <a:r>
              <a:rPr lang="en-US" dirty="0" smtClean="0">
                <a:solidFill>
                  <a:schemeClr val="tx1"/>
                </a:solidFill>
              </a:rPr>
              <a:t>Poor Coexistence =&gt;  missed opportunity</a:t>
            </a:r>
            <a:endParaRPr lang="en-US" dirty="0">
              <a:solidFill>
                <a:schemeClr val="tx1"/>
              </a:solidFill>
            </a:endParaRPr>
          </a:p>
        </p:txBody>
      </p:sp>
    </p:spTree>
    <p:extLst>
      <p:ext uri="{BB962C8B-B14F-4D97-AF65-F5344CB8AC3E}">
        <p14:creationId xmlns:p14="http://schemas.microsoft.com/office/powerpoint/2010/main" val="20040919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Organization</a:t>
            </a:r>
            <a:endParaRPr lang="en-US" dirty="0"/>
          </a:p>
        </p:txBody>
      </p:sp>
      <p:sp>
        <p:nvSpPr>
          <p:cNvPr id="3" name="Content Placeholder 2"/>
          <p:cNvSpPr>
            <a:spLocks noGrp="1"/>
          </p:cNvSpPr>
          <p:nvPr>
            <p:ph idx="1"/>
          </p:nvPr>
        </p:nvSpPr>
        <p:spPr/>
        <p:txBody>
          <a:bodyPr/>
          <a:lstStyle/>
          <a:p>
            <a:r>
              <a:rPr lang="en-US" dirty="0" smtClean="0"/>
              <a:t>Chair: Ben Rolfe</a:t>
            </a:r>
          </a:p>
          <a:p>
            <a:r>
              <a:rPr lang="en-US" dirty="0" smtClean="0"/>
              <a:t>Recording secretary: Harry </a:t>
            </a:r>
            <a:r>
              <a:rPr lang="en-US" dirty="0" err="1" smtClean="0"/>
              <a:t>Bims</a:t>
            </a:r>
            <a:r>
              <a:rPr lang="en-US" dirty="0" smtClean="0"/>
              <a:t> (acting)</a:t>
            </a:r>
          </a:p>
          <a:p>
            <a:r>
              <a:rPr lang="en-US" dirty="0" smtClean="0"/>
              <a:t>Vice Chair: </a:t>
            </a:r>
            <a:r>
              <a:rPr lang="en-US" dirty="0" err="1" smtClean="0"/>
              <a:t>Shoichi</a:t>
            </a:r>
            <a:r>
              <a:rPr lang="en-US" dirty="0" smtClean="0"/>
              <a:t> Kitazawa</a:t>
            </a:r>
          </a:p>
          <a:p>
            <a:r>
              <a:rPr lang="en-US" dirty="0" smtClean="0"/>
              <a:t>Technical Editor: </a:t>
            </a:r>
            <a:r>
              <a:rPr lang="en-US" dirty="0" err="1" smtClean="0"/>
              <a:t>Jianlin</a:t>
            </a:r>
            <a:r>
              <a:rPr lang="en-US" dirty="0" smtClean="0"/>
              <a:t> </a:t>
            </a:r>
            <a:r>
              <a:rPr lang="en-US" dirty="0" err="1" smtClean="0"/>
              <a:t>Guo</a:t>
            </a:r>
            <a:endParaRPr lang="en-US" dirty="0"/>
          </a:p>
          <a:p>
            <a:endParaRPr lang="en-US" dirty="0" smtClean="0"/>
          </a:p>
          <a:p>
            <a:pPr marL="0" indent="0">
              <a:buNone/>
            </a:pPr>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0853732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pPr marL="0" indent="0">
              <a:buNone/>
            </a:pPr>
            <a:r>
              <a:rPr lang="en-US" dirty="0"/>
              <a:t>TG3 Agenda:</a:t>
            </a:r>
          </a:p>
          <a:p>
            <a:r>
              <a:rPr lang="en-US" dirty="0">
                <a:hlinkClick r:id="rId2"/>
              </a:rPr>
              <a:t>https://mentor.ieee.org/802.19/dcn/19/19-19-0040-04-0003-july-task-group-agenda.xlsx </a:t>
            </a:r>
            <a:endParaRPr lang="en-US" dirty="0" smtClean="0"/>
          </a:p>
          <a:p>
            <a:pPr marL="0" indent="0">
              <a:buNone/>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637543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3373" y="671765"/>
            <a:ext cx="8288868" cy="716278"/>
          </a:xfrm>
        </p:spPr>
        <p:txBody>
          <a:bodyPr/>
          <a:lstStyle/>
          <a:p>
            <a:r>
              <a:rPr lang="en-US" sz="3600" dirty="0" smtClean="0"/>
              <a:t>Closing Report</a:t>
            </a:r>
            <a:endParaRPr lang="en-US" sz="36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
        <p:nvSpPr>
          <p:cNvPr id="7" name="TextBox 6"/>
          <p:cNvSpPr txBox="1"/>
          <p:nvPr/>
        </p:nvSpPr>
        <p:spPr>
          <a:xfrm>
            <a:off x="1066800" y="1981200"/>
            <a:ext cx="5744650" cy="1077218"/>
          </a:xfrm>
          <a:prstGeom prst="rect">
            <a:avLst/>
          </a:prstGeom>
          <a:noFill/>
        </p:spPr>
        <p:txBody>
          <a:bodyPr wrap="none" rtlCol="0">
            <a:spAutoFit/>
          </a:bodyPr>
          <a:lstStyle/>
          <a:p>
            <a:pPr marL="457200" indent="-457200">
              <a:buFont typeface="Arial" panose="020B0604020202020204" pitchFamily="34" charset="0"/>
              <a:buChar char="•"/>
            </a:pPr>
            <a:r>
              <a:rPr lang="en-US" sz="3200" dirty="0" smtClean="0">
                <a:solidFill>
                  <a:schemeClr val="accent2">
                    <a:lumMod val="75000"/>
                  </a:schemeClr>
                </a:solidFill>
              </a:rPr>
              <a:t>We had 3 meeting slots</a:t>
            </a:r>
          </a:p>
          <a:p>
            <a:pPr marL="457200" indent="-457200">
              <a:buFont typeface="Arial" panose="020B0604020202020204" pitchFamily="34" charset="0"/>
              <a:buChar char="•"/>
            </a:pPr>
            <a:r>
              <a:rPr lang="en-US" sz="3200" dirty="0" smtClean="0">
                <a:solidFill>
                  <a:schemeClr val="accent2">
                    <a:lumMod val="75000"/>
                  </a:schemeClr>
                </a:solidFill>
              </a:rPr>
              <a:t>We met our meeting objectives</a:t>
            </a:r>
          </a:p>
        </p:txBody>
      </p:sp>
    </p:spTree>
    <p:extLst>
      <p:ext uri="{BB962C8B-B14F-4D97-AF65-F5344CB8AC3E}">
        <p14:creationId xmlns:p14="http://schemas.microsoft.com/office/powerpoint/2010/main" val="237640896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Goals</a:t>
            </a:r>
            <a:endParaRPr lang="en-US" dirty="0"/>
          </a:p>
        </p:txBody>
      </p:sp>
      <p:sp>
        <p:nvSpPr>
          <p:cNvPr id="3" name="Content Placeholder 2"/>
          <p:cNvSpPr>
            <a:spLocks noGrp="1"/>
          </p:cNvSpPr>
          <p:nvPr>
            <p:ph idx="1"/>
          </p:nvPr>
        </p:nvSpPr>
        <p:spPr>
          <a:xfrm>
            <a:off x="731520" y="1834221"/>
            <a:ext cx="8288868" cy="4753183"/>
          </a:xfrm>
        </p:spPr>
        <p:txBody>
          <a:bodyPr/>
          <a:lstStyle/>
          <a:p>
            <a:pPr>
              <a:buFont typeface="Wingdings" panose="05000000000000000000" pitchFamily="2" charset="2"/>
              <a:buChar char="ü"/>
            </a:pPr>
            <a:r>
              <a:rPr lang="en-US" dirty="0" smtClean="0"/>
              <a:t>Begin Draft Development</a:t>
            </a:r>
          </a:p>
          <a:p>
            <a:pPr lvl="1">
              <a:buFont typeface="Wingdings" panose="05000000000000000000" pitchFamily="2" charset="2"/>
              <a:buChar char="ü"/>
            </a:pPr>
            <a:r>
              <a:rPr lang="en-US" dirty="0" smtClean="0"/>
              <a:t>Review contributions so far</a:t>
            </a:r>
          </a:p>
          <a:p>
            <a:pPr lvl="1">
              <a:buFont typeface="Wingdings" panose="05000000000000000000" pitchFamily="2" charset="2"/>
              <a:buChar char="ü"/>
            </a:pPr>
            <a:r>
              <a:rPr lang="en-US" dirty="0"/>
              <a:t>Review draft outline and drafting plan</a:t>
            </a:r>
          </a:p>
          <a:p>
            <a:pPr lvl="1">
              <a:buFont typeface="Wingdings" panose="05000000000000000000" pitchFamily="2" charset="2"/>
              <a:buChar char="ü"/>
            </a:pPr>
            <a:r>
              <a:rPr lang="en-US" dirty="0"/>
              <a:t>Revise guidelines for proposals CFP drafting</a:t>
            </a:r>
          </a:p>
          <a:p>
            <a:pPr>
              <a:buFont typeface="Wingdings" panose="05000000000000000000" pitchFamily="2" charset="2"/>
              <a:buChar char="ü"/>
            </a:pPr>
            <a:r>
              <a:rPr lang="en-US" dirty="0"/>
              <a:t>Usage scenarios </a:t>
            </a:r>
            <a:r>
              <a:rPr lang="en-US" dirty="0" smtClean="0"/>
              <a:t>discussion</a:t>
            </a:r>
          </a:p>
          <a:p>
            <a:pPr lvl="1">
              <a:buFont typeface="Wingdings" panose="05000000000000000000" pitchFamily="2" charset="2"/>
              <a:buChar char="ü"/>
            </a:pPr>
            <a:r>
              <a:rPr lang="en-US" dirty="0"/>
              <a:t>Report on outreach efforts</a:t>
            </a:r>
          </a:p>
          <a:p>
            <a:pPr lvl="1">
              <a:buFont typeface="Wingdings" panose="05000000000000000000" pitchFamily="2" charset="2"/>
              <a:buChar char="ü"/>
            </a:pPr>
            <a:r>
              <a:rPr lang="en-US" dirty="0"/>
              <a:t>Hear contributions on use cases</a:t>
            </a:r>
          </a:p>
          <a:p>
            <a:pPr lvl="1">
              <a:buFont typeface="Wingdings" panose="05000000000000000000" pitchFamily="2" charset="2"/>
              <a:buChar char="ü"/>
            </a:pPr>
            <a:r>
              <a:rPr lang="en-US" dirty="0"/>
              <a:t>Begin drafting use case document </a:t>
            </a:r>
          </a:p>
          <a:p>
            <a:pPr>
              <a:buFont typeface="Wingdings" panose="05000000000000000000" pitchFamily="2" charset="2"/>
              <a:buChar char="ü"/>
            </a:pPr>
            <a:r>
              <a:rPr lang="en-US" dirty="0" smtClean="0"/>
              <a:t>Updates on </a:t>
            </a:r>
            <a:r>
              <a:rPr lang="en-US" sz="2133" dirty="0"/>
              <a:t>situation</a:t>
            </a:r>
            <a:r>
              <a:rPr lang="en-US" dirty="0" smtClean="0"/>
              <a:t> in Japan</a:t>
            </a:r>
          </a:p>
          <a:p>
            <a:pPr>
              <a:buFont typeface="Wingdings" panose="05000000000000000000" pitchFamily="2" charset="2"/>
              <a:buChar char="ü"/>
            </a:pPr>
            <a:r>
              <a:rPr lang="en-US" dirty="0" smtClean="0"/>
              <a:t>Update on simulation tools and results</a:t>
            </a:r>
          </a:p>
          <a:p>
            <a:pPr>
              <a:buFont typeface="Wingdings" panose="05000000000000000000" pitchFamily="2" charset="2"/>
              <a:buChar char="ü"/>
            </a:pPr>
            <a:r>
              <a:rPr lang="en-US" dirty="0" smtClean="0"/>
              <a:t>Next steps</a:t>
            </a:r>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1081961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 Motion to approve 0039r1</a:t>
            </a:r>
            <a:endParaRPr lang="en-US" dirty="0"/>
          </a:p>
        </p:txBody>
      </p:sp>
      <p:sp>
        <p:nvSpPr>
          <p:cNvPr id="3" name="Content Placeholder 2"/>
          <p:cNvSpPr>
            <a:spLocks noGrp="1"/>
          </p:cNvSpPr>
          <p:nvPr>
            <p:ph idx="1"/>
          </p:nvPr>
        </p:nvSpPr>
        <p:spPr/>
        <p:txBody>
          <a:bodyPr/>
          <a:lstStyle/>
          <a:p>
            <a:pPr marL="0" indent="0">
              <a:buNone/>
            </a:pPr>
            <a:r>
              <a:rPr lang="en-US" dirty="0"/>
              <a:t>TG3 approves document # P802.19-19/0039r1, Informal Liaison request to the Wi-Fi alliance, to forward to the Working Group for approval, with editorial changes as the WG chair may deem needed.</a:t>
            </a:r>
          </a:p>
          <a:p>
            <a:pPr marL="0" indent="0">
              <a:buNone/>
            </a:pPr>
            <a:r>
              <a:rPr lang="en-US" dirty="0"/>
              <a:t>Moved by: </a:t>
            </a:r>
            <a:r>
              <a:rPr lang="en-US" dirty="0" err="1"/>
              <a:t>Jianlin</a:t>
            </a:r>
            <a:r>
              <a:rPr lang="en-US" dirty="0"/>
              <a:t> </a:t>
            </a:r>
            <a:r>
              <a:rPr lang="en-US" dirty="0" err="1"/>
              <a:t>Guo</a:t>
            </a:r>
            <a:endParaRPr lang="en-US" dirty="0"/>
          </a:p>
          <a:p>
            <a:pPr marL="0" indent="0">
              <a:buNone/>
            </a:pPr>
            <a:r>
              <a:rPr lang="en-US" dirty="0"/>
              <a:t>Second by: </a:t>
            </a:r>
            <a:r>
              <a:rPr lang="en-US" dirty="0" err="1"/>
              <a:t>Shoichi</a:t>
            </a:r>
            <a:r>
              <a:rPr lang="en-US" dirty="0"/>
              <a:t> Kitazawa</a:t>
            </a:r>
          </a:p>
          <a:p>
            <a:pPr marL="0" indent="0">
              <a:buNone/>
            </a:pPr>
            <a:r>
              <a:rPr lang="en-US" dirty="0"/>
              <a:t>Following neither discussion nor objection motion carries by unanimous consent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13236452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Working Group Motion to approve Document # 0039r1</a:t>
            </a:r>
            <a:endParaRPr lang="en-US" dirty="0"/>
          </a:p>
        </p:txBody>
      </p:sp>
      <p:sp>
        <p:nvSpPr>
          <p:cNvPr id="3" name="Content Placeholder 2"/>
          <p:cNvSpPr>
            <a:spLocks noGrp="1"/>
          </p:cNvSpPr>
          <p:nvPr>
            <p:ph idx="1"/>
          </p:nvPr>
        </p:nvSpPr>
        <p:spPr/>
        <p:txBody>
          <a:bodyPr/>
          <a:lstStyle/>
          <a:p>
            <a:pPr marL="0" indent="0">
              <a:buNone/>
            </a:pPr>
            <a:r>
              <a:rPr lang="en-US" dirty="0"/>
              <a:t>TG3 approves document # P802.19-19/0039r1, Informal Liaison request to the Wi-Fi alliance, to forward to the Working Group for approval, with editorial changes as the WG chair may deem needed.</a:t>
            </a:r>
          </a:p>
          <a:p>
            <a:pPr marL="0" indent="0">
              <a:buNone/>
            </a:pPr>
            <a:r>
              <a:rPr lang="en-US" dirty="0"/>
              <a:t>Moved by: </a:t>
            </a:r>
            <a:r>
              <a:rPr lang="en-US" dirty="0" err="1"/>
              <a:t>Shoichi</a:t>
            </a:r>
            <a:r>
              <a:rPr lang="en-US" dirty="0"/>
              <a:t> </a:t>
            </a:r>
            <a:r>
              <a:rPr lang="en-US" dirty="0" smtClean="0"/>
              <a:t>Kitazawa</a:t>
            </a:r>
          </a:p>
          <a:p>
            <a:pPr marL="0" indent="0">
              <a:buNone/>
            </a:pPr>
            <a:r>
              <a:rPr lang="en-US" dirty="0" smtClean="0"/>
              <a:t>Second </a:t>
            </a:r>
            <a:r>
              <a:rPr lang="en-US" dirty="0"/>
              <a:t>by</a:t>
            </a:r>
            <a:r>
              <a:rPr lang="en-US" dirty="0" smtClean="0"/>
              <a:t>: </a:t>
            </a:r>
            <a:r>
              <a:rPr lang="en-US" dirty="0" err="1"/>
              <a:t>Jianlin</a:t>
            </a:r>
            <a:r>
              <a:rPr lang="en-US" dirty="0"/>
              <a:t> </a:t>
            </a:r>
            <a:r>
              <a:rPr lang="en-US" dirty="0" err="1"/>
              <a:t>Guo</a:t>
            </a:r>
            <a:endParaRPr lang="en-US" dirty="0"/>
          </a:p>
          <a:p>
            <a:pPr marL="0" indent="0">
              <a:buNone/>
            </a:pPr>
            <a:endParaRPr lang="en-US" dirty="0" smtClean="0"/>
          </a:p>
          <a:p>
            <a:pPr marL="0" indent="0">
              <a:buNone/>
            </a:pPr>
            <a:r>
              <a:rPr lang="en-US" altLang="ja-JP" dirty="0" smtClean="0"/>
              <a:t>Y/N/A:5/0/2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725214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Telecon</a:t>
            </a:r>
            <a:r>
              <a:rPr lang="en-US" dirty="0" smtClean="0"/>
              <a:t> Schedule</a:t>
            </a:r>
            <a:endParaRPr lang="en-US" dirty="0"/>
          </a:p>
        </p:txBody>
      </p:sp>
      <p:sp>
        <p:nvSpPr>
          <p:cNvPr id="3" name="Content Placeholder 2"/>
          <p:cNvSpPr>
            <a:spLocks noGrp="1"/>
          </p:cNvSpPr>
          <p:nvPr>
            <p:ph idx="1"/>
          </p:nvPr>
        </p:nvSpPr>
        <p:spPr>
          <a:xfrm>
            <a:off x="731520" y="2057400"/>
            <a:ext cx="8288868" cy="4387427"/>
          </a:xfrm>
        </p:spPr>
        <p:txBody>
          <a:bodyPr>
            <a:normAutofit/>
          </a:bodyPr>
          <a:lstStyle/>
          <a:p>
            <a:pPr marL="975386" lvl="2" indent="0">
              <a:buNone/>
            </a:pPr>
            <a:r>
              <a:rPr lang="en-US" sz="2400" dirty="0" smtClean="0"/>
              <a:t>Bi-weekly </a:t>
            </a:r>
            <a:r>
              <a:rPr lang="en-US" sz="2400" dirty="0"/>
              <a:t>commencing  on </a:t>
            </a:r>
            <a:r>
              <a:rPr lang="en-US" sz="2400" dirty="0" smtClean="0"/>
              <a:t>31-July</a:t>
            </a:r>
          </a:p>
          <a:p>
            <a:pPr marL="975386" lvl="2" indent="0">
              <a:buNone/>
            </a:pPr>
            <a:r>
              <a:rPr lang="en-US" sz="2400" dirty="0" smtClean="0"/>
              <a:t>3pm </a:t>
            </a:r>
            <a:r>
              <a:rPr lang="en-US" sz="2400" dirty="0"/>
              <a:t>Pacific </a:t>
            </a:r>
            <a:r>
              <a:rPr lang="en-US" sz="2400" dirty="0" smtClean="0"/>
              <a:t>Time (US)</a:t>
            </a:r>
          </a:p>
          <a:p>
            <a:pPr marL="975386" lvl="2" indent="0">
              <a:buNone/>
            </a:pPr>
            <a:r>
              <a:rPr lang="en-US" sz="2400" dirty="0" smtClean="0"/>
              <a:t>6pm Eastern Time (US)</a:t>
            </a:r>
          </a:p>
          <a:p>
            <a:pPr marL="975386" lvl="2" indent="0">
              <a:buNone/>
            </a:pPr>
            <a:r>
              <a:rPr lang="en-US" sz="2400" dirty="0" smtClean="0"/>
              <a:t>12am Central European Time</a:t>
            </a:r>
          </a:p>
          <a:p>
            <a:pPr marL="975386" lvl="2" indent="0">
              <a:buNone/>
            </a:pPr>
            <a:r>
              <a:rPr lang="en-US" sz="2400" dirty="0" smtClean="0"/>
              <a:t>7am  Japan Time</a:t>
            </a:r>
            <a:endParaRPr lang="en-US" sz="2400" dirty="0"/>
          </a:p>
          <a:p>
            <a:pPr marL="975386" lvl="2" indent="0">
              <a:buNone/>
            </a:pPr>
            <a:endParaRPr lang="en-US" sz="240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3882744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Soliciting Proposals</a:t>
            </a:r>
            <a:endParaRPr lang="en-US" dirty="0"/>
          </a:p>
        </p:txBody>
      </p:sp>
      <p:sp>
        <p:nvSpPr>
          <p:cNvPr id="3" name="Content Placeholder 2"/>
          <p:cNvSpPr>
            <a:spLocks noGrp="1"/>
          </p:cNvSpPr>
          <p:nvPr>
            <p:ph idx="1"/>
          </p:nvPr>
        </p:nvSpPr>
        <p:spPr>
          <a:xfrm>
            <a:off x="731520" y="1952417"/>
            <a:ext cx="8288868" cy="4753183"/>
          </a:xfrm>
        </p:spPr>
        <p:txBody>
          <a:bodyPr/>
          <a:lstStyle/>
          <a:p>
            <a:r>
              <a:rPr lang="en-US" dirty="0" smtClean="0"/>
              <a:t>Will renew call for proposals an contributions	</a:t>
            </a:r>
          </a:p>
          <a:p>
            <a:pPr marL="487693" lvl="1" indent="0">
              <a:buNone/>
            </a:pPr>
            <a:r>
              <a:rPr lang="en-US" sz="2773" b="1" i="1" u="sng" dirty="0" smtClean="0">
                <a:solidFill>
                  <a:srgbClr val="FF0000"/>
                </a:solidFill>
              </a:rPr>
              <a:t>Will broadcast on 802.11 and 802.15 reflectors</a:t>
            </a:r>
            <a:endParaRPr lang="en-US" sz="2773" b="1" i="1" u="sng" dirty="0">
              <a:solidFill>
                <a:srgbClr val="FF0000"/>
              </a:solidFill>
            </a:endParaRPr>
          </a:p>
          <a:p>
            <a:r>
              <a:rPr lang="en-US" dirty="0" smtClean="0"/>
              <a:t>Will solicit input on Use Cases from WFA</a:t>
            </a:r>
          </a:p>
          <a:p>
            <a:pPr marL="0" indent="0">
              <a:buNone/>
            </a:pPr>
            <a:endParaRPr lang="en-US" dirty="0" smtClean="0"/>
          </a:p>
          <a:p>
            <a:pPr marL="0" indent="0">
              <a:buNone/>
            </a:pPr>
            <a:endParaRPr lang="en-US" dirty="0"/>
          </a:p>
          <a:p>
            <a:pPr marL="0" indent="0">
              <a:buNone/>
            </a:pPr>
            <a:endParaRPr lang="en-US" dirty="0"/>
          </a:p>
          <a:p>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Benjamin Rolfe BCA/MERL</a:t>
            </a:r>
            <a:endParaRPr lang="en-GB" dirty="0"/>
          </a:p>
        </p:txBody>
      </p:sp>
      <p:sp>
        <p:nvSpPr>
          <p:cNvPr id="6" name="Date Placeholder 5"/>
          <p:cNvSpPr>
            <a:spLocks noGrp="1"/>
          </p:cNvSpPr>
          <p:nvPr>
            <p:ph type="dt" idx="15"/>
          </p:nvPr>
        </p:nvSpPr>
        <p:spPr/>
        <p:txBody>
          <a:bodyPr/>
          <a:lstStyle/>
          <a:p>
            <a:r>
              <a:rPr lang="en-US" smtClean="0"/>
              <a:t>July 2019</a:t>
            </a:r>
            <a:endParaRPr lang="en-GB" dirty="0"/>
          </a:p>
        </p:txBody>
      </p:sp>
    </p:spTree>
    <p:extLst>
      <p:ext uri="{BB962C8B-B14F-4D97-AF65-F5344CB8AC3E}">
        <p14:creationId xmlns:p14="http://schemas.microsoft.com/office/powerpoint/2010/main" val="295454514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5044</TotalTime>
  <Words>433</Words>
  <Application>Microsoft Office PowerPoint</Application>
  <PresentationFormat>ユーザー設定</PresentationFormat>
  <Paragraphs>91</Paragraphs>
  <Slides>10</Slides>
  <Notes>1</Notes>
  <HiddenSlides>0</HiddenSlides>
  <MMClips>0</MMClips>
  <ScaleCrop>false</ScaleCrop>
  <HeadingPairs>
    <vt:vector size="8" baseType="variant">
      <vt:variant>
        <vt:lpstr>使用されているフォント</vt:lpstr>
      </vt:variant>
      <vt:variant>
        <vt:i4>7</vt:i4>
      </vt: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9" baseType="lpstr">
      <vt:lpstr>Arial Unicode MS</vt:lpstr>
      <vt:lpstr>MS Gothic</vt:lpstr>
      <vt:lpstr>Arial</vt:lpstr>
      <vt:lpstr>Calibri</vt:lpstr>
      <vt:lpstr>Courier New</vt:lpstr>
      <vt:lpstr>Times New Roman</vt:lpstr>
      <vt:lpstr>Wingdings</vt:lpstr>
      <vt:lpstr>Office Theme</vt:lpstr>
      <vt:lpstr>Microsoft Word 97-2003 文書</vt:lpstr>
      <vt:lpstr>May 2019 Sub 1 GHz Task Group</vt:lpstr>
      <vt:lpstr>Task Group Organization</vt:lpstr>
      <vt:lpstr>Agenda</vt:lpstr>
      <vt:lpstr>Closing Report</vt:lpstr>
      <vt:lpstr>Meeting Goals</vt:lpstr>
      <vt:lpstr>TG Motion to approve 0039r1</vt:lpstr>
      <vt:lpstr>Working Group Motion to approve Document # 0039r1</vt:lpstr>
      <vt:lpstr>Telecon Schedule</vt:lpstr>
      <vt:lpstr>Soliciting Proposals</vt:lpstr>
      <vt:lpstr>PowerPoint プレゼンテーション</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北沢 祥一</cp:lastModifiedBy>
  <cp:revision>222</cp:revision>
  <cp:lastPrinted>2015-01-08T23:35:49Z</cp:lastPrinted>
  <dcterms:created xsi:type="dcterms:W3CDTF">2014-10-30T17:06:39Z</dcterms:created>
  <dcterms:modified xsi:type="dcterms:W3CDTF">2019-07-18T14:56:37Z</dcterms:modified>
</cp:coreProperties>
</file>