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79" r:id="rId4"/>
    <p:sldId id="280" r:id="rId5"/>
    <p:sldId id="281" r:id="rId6"/>
    <p:sldId id="282" r:id="rId7"/>
    <p:sldId id="283" r:id="rId8"/>
    <p:sldId id="291" r:id="rId9"/>
    <p:sldId id="284" r:id="rId10"/>
    <p:sldId id="285" r:id="rId11"/>
    <p:sldId id="286" r:id="rId12"/>
    <p:sldId id="290" r:id="rId13"/>
    <p:sldId id="288" r:id="rId14"/>
    <p:sldId id="289" r:id="rId15"/>
    <p:sldId id="287"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4660"/>
  </p:normalViewPr>
  <p:slideViewPr>
    <p:cSldViewPr>
      <p:cViewPr varScale="1">
        <p:scale>
          <a:sx n="82" d="100"/>
          <a:sy n="82" d="100"/>
        </p:scale>
        <p:origin x="1694"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April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802.19-19/0048r0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IEEE 802.19.3 Sub-1 GHz Band System Overview</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2019-07-15</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64878637"/>
              </p:ext>
            </p:extLst>
          </p:nvPr>
        </p:nvGraphicFramePr>
        <p:xfrm>
          <a:off x="557213" y="2465388"/>
          <a:ext cx="8726487" cy="3835400"/>
        </p:xfrm>
        <a:graphic>
          <a:graphicData uri="http://schemas.openxmlformats.org/presentationml/2006/ole">
            <mc:AlternateContent xmlns:mc="http://schemas.openxmlformats.org/markup-compatibility/2006">
              <mc:Choice xmlns:v="urn:schemas-microsoft-com:vml" Requires="v">
                <p:oleObj spid="_x0000_s3312" name="Document" r:id="rId4" imgW="8273167" imgH="3636424" progId="Word.Document.8">
                  <p:embed/>
                </p:oleObj>
              </mc:Choice>
              <mc:Fallback>
                <p:oleObj name="Document" r:id="rId4" imgW="8273167" imgH="3636424" progId="Word.Document.8">
                  <p:embed/>
                  <p:pic>
                    <p:nvPicPr>
                      <p:cNvPr id="0" name="Picture 3"/>
                      <p:cNvPicPr>
                        <a:picLocks noChangeAspect="1" noChangeArrowheads="1"/>
                      </p:cNvPicPr>
                      <p:nvPr/>
                    </p:nvPicPr>
                    <p:blipFill>
                      <a:blip r:embed="rId5"/>
                      <a:srcRect/>
                      <a:stretch>
                        <a:fillRect/>
                      </a:stretch>
                    </p:blipFill>
                    <p:spPr bwMode="auto">
                      <a:xfrm>
                        <a:off x="557213" y="2465388"/>
                        <a:ext cx="8726487" cy="3835400"/>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Channel Access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CSMA/CA</a:t>
            </a:r>
          </a:p>
          <a:p>
            <a:pPr lvl="1"/>
            <a:r>
              <a:rPr lang="en-US" sz="1800" dirty="0" smtClean="0"/>
              <a:t>TDMA</a:t>
            </a:r>
          </a:p>
          <a:p>
            <a:endParaRPr lang="en-US" sz="2000" dirty="0" smtClean="0"/>
          </a:p>
          <a:p>
            <a:r>
              <a:rPr lang="en-US" sz="2000" dirty="0" smtClean="0"/>
              <a:t>802.15.4g	</a:t>
            </a:r>
          </a:p>
          <a:p>
            <a:pPr lvl="1"/>
            <a:r>
              <a:rPr lang="en-US" sz="1800" dirty="0" smtClean="0"/>
              <a:t>CSMA/CA</a:t>
            </a:r>
          </a:p>
          <a:p>
            <a:pPr lvl="1"/>
            <a:r>
              <a:rPr lang="en-US" sz="1800" dirty="0" smtClean="0"/>
              <a:t>TDMA</a:t>
            </a:r>
          </a:p>
          <a:p>
            <a:pPr lvl="1"/>
            <a:r>
              <a:rPr lang="en-US" sz="1800" dirty="0" smtClean="0"/>
              <a:t>ALOHA</a:t>
            </a:r>
          </a:p>
          <a:p>
            <a:pPr lvl="1"/>
            <a:endParaRPr lang="en-US" sz="1800" dirty="0" smtClean="0"/>
          </a:p>
          <a:p>
            <a:r>
              <a:rPr lang="en-US" sz="2000" dirty="0" err="1" smtClean="0"/>
              <a:t>LoRa</a:t>
            </a:r>
            <a:endParaRPr lang="en-US" sz="2000" dirty="0" smtClean="0"/>
          </a:p>
          <a:p>
            <a:pPr lvl="1"/>
            <a:r>
              <a:rPr lang="en-US" sz="1800" dirty="0" smtClean="0"/>
              <a:t>ALOHA</a:t>
            </a:r>
          </a:p>
          <a:p>
            <a:pPr lvl="1"/>
            <a:endParaRPr lang="en-US" sz="2200" dirty="0" smtClean="0"/>
          </a:p>
          <a:p>
            <a:r>
              <a:rPr lang="en-US" sz="2200" dirty="0" err="1" smtClean="0"/>
              <a:t>SigFox</a:t>
            </a:r>
            <a:endParaRPr lang="en-US" sz="2200" dirty="0" smtClean="0"/>
          </a:p>
          <a:p>
            <a:pPr lvl="1"/>
            <a:r>
              <a:rPr lang="en-US" dirty="0" smtClean="0"/>
              <a:t>ALOHA</a:t>
            </a:r>
          </a:p>
          <a:p>
            <a:pPr lvl="1"/>
            <a:endParaRPr lang="en-US"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044559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Coexistence Mechanism</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ED based inter-system coexistence</a:t>
            </a:r>
          </a:p>
          <a:p>
            <a:endParaRPr lang="en-US" sz="2000" dirty="0" smtClean="0"/>
          </a:p>
          <a:p>
            <a:r>
              <a:rPr lang="en-US" sz="2000" dirty="0" smtClean="0"/>
              <a:t>802.15.4g	</a:t>
            </a:r>
          </a:p>
          <a:p>
            <a:pPr lvl="1"/>
            <a:r>
              <a:rPr lang="en-US" sz="1800" dirty="0" smtClean="0"/>
              <a:t>ED based inter-system coexistence if CCA Mode 1 or CCA Mode </a:t>
            </a:r>
            <a:r>
              <a:rPr lang="en-US" sz="1800" dirty="0"/>
              <a:t>3 </a:t>
            </a:r>
            <a:r>
              <a:rPr lang="en-US" sz="1800" dirty="0" smtClean="0"/>
              <a:t>with ED is applied. Otherwise, no ED based inter-system coexistence is provided. </a:t>
            </a:r>
          </a:p>
          <a:p>
            <a:pPr lvl="2"/>
            <a:r>
              <a:rPr lang="en-US" sz="1600" dirty="0" smtClean="0"/>
              <a:t>802.15.4g allows CCA Mode 1, CCA Mode 3 and CCA Mode 4 (ALOHA))</a:t>
            </a:r>
          </a:p>
          <a:p>
            <a:pPr lvl="1"/>
            <a:r>
              <a:rPr lang="en-US" sz="1800" dirty="0" smtClean="0"/>
              <a:t>CSM based intra-system coexistence</a:t>
            </a:r>
          </a:p>
          <a:p>
            <a:pPr lvl="1"/>
            <a:endParaRPr lang="en-US" sz="2400" dirty="0" smtClean="0"/>
          </a:p>
          <a:p>
            <a:r>
              <a:rPr lang="en-US" sz="2000" dirty="0" err="1" smtClean="0"/>
              <a:t>LoRa</a:t>
            </a:r>
            <a:endParaRPr lang="en-US" sz="2000" dirty="0" smtClean="0"/>
          </a:p>
          <a:p>
            <a:pPr lvl="1"/>
            <a:r>
              <a:rPr lang="en-US" sz="1800" dirty="0" smtClean="0"/>
              <a:t>No</a:t>
            </a:r>
          </a:p>
          <a:p>
            <a:pPr lvl="1"/>
            <a:endParaRPr lang="en-US" dirty="0" smtClean="0"/>
          </a:p>
          <a:p>
            <a:r>
              <a:rPr lang="en-US" sz="2200" dirty="0" err="1" smtClean="0"/>
              <a:t>SigFox</a:t>
            </a:r>
            <a:endParaRPr lang="en-US" sz="2200" dirty="0" smtClean="0"/>
          </a:p>
          <a:p>
            <a:pPr lvl="1"/>
            <a:r>
              <a:rPr lang="en-US" sz="1800" dirty="0" smtClean="0"/>
              <a:t>No</a:t>
            </a:r>
            <a:endParaRPr lang="en-US"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035831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Network Topology</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2400" dirty="0" smtClean="0"/>
              <a:t>Star</a:t>
            </a:r>
          </a:p>
          <a:p>
            <a:pPr lvl="1"/>
            <a:r>
              <a:rPr lang="en-US" sz="2400" dirty="0" smtClean="0"/>
              <a:t>Tree</a:t>
            </a:r>
          </a:p>
          <a:p>
            <a:pPr lvl="1"/>
            <a:endParaRPr lang="en-US" sz="2000" dirty="0" smtClean="0"/>
          </a:p>
          <a:p>
            <a:r>
              <a:rPr lang="en-US" sz="2000" dirty="0" smtClean="0"/>
              <a:t>802.15.4g	</a:t>
            </a:r>
          </a:p>
          <a:p>
            <a:pPr lvl="1"/>
            <a:r>
              <a:rPr lang="en-US" sz="2400" dirty="0" smtClean="0"/>
              <a:t>Star</a:t>
            </a:r>
          </a:p>
          <a:p>
            <a:pPr lvl="1"/>
            <a:r>
              <a:rPr lang="en-US" sz="2400" dirty="0" smtClean="0"/>
              <a:t>Mesh</a:t>
            </a:r>
          </a:p>
          <a:p>
            <a:endParaRPr lang="en-US" sz="2000" dirty="0" smtClean="0"/>
          </a:p>
          <a:p>
            <a:r>
              <a:rPr lang="en-US" sz="2000" dirty="0" err="1" smtClean="0"/>
              <a:t>LoRa</a:t>
            </a:r>
            <a:endParaRPr lang="en-US" sz="2000" dirty="0" smtClean="0"/>
          </a:p>
          <a:p>
            <a:pPr lvl="1"/>
            <a:r>
              <a:rPr lang="en-US" sz="1800" dirty="0" smtClean="0"/>
              <a:t>Star</a:t>
            </a:r>
          </a:p>
          <a:p>
            <a:endParaRPr lang="en-US" sz="2000" dirty="0" smtClean="0"/>
          </a:p>
          <a:p>
            <a:r>
              <a:rPr lang="en-US" sz="2000" dirty="0" err="1" smtClean="0"/>
              <a:t>SigFox</a:t>
            </a:r>
            <a:endParaRPr lang="en-US" sz="2000" dirty="0" smtClean="0"/>
          </a:p>
          <a:p>
            <a:pPr lvl="1"/>
            <a:r>
              <a:rPr lang="en-US" sz="1800" dirty="0" smtClean="0"/>
              <a:t>Star</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721558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Use Scenarios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2400" dirty="0" smtClean="0"/>
              <a:t>Smart city</a:t>
            </a:r>
          </a:p>
          <a:p>
            <a:pPr lvl="1"/>
            <a:r>
              <a:rPr lang="en-US" sz="2400" dirty="0" smtClean="0"/>
              <a:t>?</a:t>
            </a:r>
            <a:endParaRPr lang="en-US" sz="2000" dirty="0" smtClean="0"/>
          </a:p>
          <a:p>
            <a:r>
              <a:rPr lang="en-US" sz="2000" dirty="0" smtClean="0"/>
              <a:t>802.15.4g	</a:t>
            </a:r>
          </a:p>
          <a:p>
            <a:pPr lvl="1"/>
            <a:r>
              <a:rPr lang="en-US" sz="2400" dirty="0" smtClean="0"/>
              <a:t>Smart utility</a:t>
            </a:r>
          </a:p>
          <a:p>
            <a:pPr lvl="1"/>
            <a:r>
              <a:rPr lang="en-US" sz="2400" dirty="0" smtClean="0"/>
              <a:t>?</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098401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Use Scenarios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err="1" smtClean="0"/>
              <a:t>LoRa</a:t>
            </a:r>
            <a:endParaRPr lang="en-US" sz="2000" dirty="0" smtClean="0"/>
          </a:p>
          <a:p>
            <a:pPr lvl="1"/>
            <a:r>
              <a:rPr lang="en-US" sz="1800" dirty="0" smtClean="0"/>
              <a:t>Smart city</a:t>
            </a:r>
          </a:p>
          <a:p>
            <a:pPr lvl="2"/>
            <a:r>
              <a:rPr lang="en-US" b="0" dirty="0"/>
              <a:t>Smart lighting</a:t>
            </a:r>
          </a:p>
          <a:p>
            <a:pPr lvl="2"/>
            <a:r>
              <a:rPr lang="en-US" b="0" dirty="0"/>
              <a:t>Air quality and pollution monitoring</a:t>
            </a:r>
          </a:p>
          <a:p>
            <a:pPr lvl="2"/>
            <a:r>
              <a:rPr lang="en-US" b="0" dirty="0"/>
              <a:t>Smart parking and vehicle management</a:t>
            </a:r>
          </a:p>
          <a:p>
            <a:pPr lvl="2"/>
            <a:r>
              <a:rPr lang="en-US" b="0" dirty="0"/>
              <a:t>Facilities and infrastructure management</a:t>
            </a:r>
          </a:p>
          <a:p>
            <a:pPr lvl="2"/>
            <a:r>
              <a:rPr lang="en-US" b="0" dirty="0"/>
              <a:t>Fire detection and management</a:t>
            </a:r>
          </a:p>
          <a:p>
            <a:pPr lvl="2"/>
            <a:r>
              <a:rPr lang="en-US" b="0" dirty="0"/>
              <a:t>Waste </a:t>
            </a:r>
            <a:r>
              <a:rPr lang="en-US" b="0" dirty="0" smtClean="0"/>
              <a:t>management</a:t>
            </a:r>
          </a:p>
          <a:p>
            <a:pPr lvl="1"/>
            <a:r>
              <a:rPr lang="en-US" dirty="0" smtClean="0"/>
              <a:t>Industrial</a:t>
            </a:r>
          </a:p>
          <a:p>
            <a:pPr lvl="2"/>
            <a:r>
              <a:rPr lang="en-US" dirty="0"/>
              <a:t>Radiation and leak detection</a:t>
            </a:r>
          </a:p>
          <a:p>
            <a:pPr lvl="2"/>
            <a:r>
              <a:rPr lang="en-US" dirty="0"/>
              <a:t>Smart sensor technology</a:t>
            </a:r>
          </a:p>
          <a:p>
            <a:pPr lvl="2"/>
            <a:r>
              <a:rPr lang="en-US" dirty="0"/>
              <a:t>Item location and tracking</a:t>
            </a:r>
          </a:p>
          <a:p>
            <a:pPr lvl="2"/>
            <a:r>
              <a:rPr lang="en-US" dirty="0"/>
              <a:t>Shipping and </a:t>
            </a:r>
            <a:r>
              <a:rPr lang="en-US" dirty="0" smtClean="0"/>
              <a:t>transportation</a:t>
            </a:r>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340316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Use Scenarios</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200" dirty="0" err="1" smtClean="0"/>
              <a:t>SigFox</a:t>
            </a:r>
            <a:endParaRPr lang="en-US" sz="2200" dirty="0" smtClean="0"/>
          </a:p>
          <a:p>
            <a:pPr lvl="1"/>
            <a:r>
              <a:rPr lang="en-US" dirty="0" smtClean="0"/>
              <a:t>Smart city</a:t>
            </a:r>
            <a:endParaRPr lang="en-US" dirty="0"/>
          </a:p>
          <a:p>
            <a:pPr lvl="1"/>
            <a:r>
              <a:rPr lang="en-US" dirty="0"/>
              <a:t>Smart building &amp; </a:t>
            </a:r>
            <a:r>
              <a:rPr lang="en-US" dirty="0" smtClean="0"/>
              <a:t>Security</a:t>
            </a:r>
          </a:p>
          <a:p>
            <a:pPr lvl="1"/>
            <a:r>
              <a:rPr lang="en-US" dirty="0"/>
              <a:t>Smart </a:t>
            </a:r>
            <a:r>
              <a:rPr lang="en-US" dirty="0" smtClean="0"/>
              <a:t>lighting</a:t>
            </a:r>
          </a:p>
          <a:p>
            <a:pPr lvl="1"/>
            <a:r>
              <a:rPr lang="en-US" dirty="0"/>
              <a:t>Service &amp; vehicle monitoring </a:t>
            </a:r>
            <a:endParaRPr lang="en-US" dirty="0" smtClean="0"/>
          </a:p>
          <a:p>
            <a:pPr lvl="1"/>
            <a:r>
              <a:rPr lang="en-US" dirty="0"/>
              <a:t>Road &amp; structure sensors </a:t>
            </a:r>
            <a:endParaRPr lang="en-US" dirty="0" smtClean="0"/>
          </a:p>
          <a:p>
            <a:pPr lvl="1"/>
            <a:r>
              <a:rPr lang="en-US" dirty="0"/>
              <a:t>Agriculture and </a:t>
            </a:r>
            <a:r>
              <a:rPr lang="en-US" dirty="0" smtClean="0"/>
              <a:t>environment</a:t>
            </a:r>
          </a:p>
          <a:p>
            <a:pPr lvl="1"/>
            <a:r>
              <a:rPr lang="en-US" dirty="0"/>
              <a:t>Public transport</a:t>
            </a:r>
            <a:endParaRPr lang="en-US"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925221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Abstract</a:t>
            </a:r>
            <a:endParaRPr lang="en-GB" dirty="0"/>
          </a:p>
        </p:txBody>
      </p:sp>
      <p:sp>
        <p:nvSpPr>
          <p:cNvPr id="4098" name="Rectangle 2"/>
          <p:cNvSpPr>
            <a:spLocks noGrp="1" noChangeArrowheads="1"/>
          </p:cNvSpPr>
          <p:nvPr>
            <p:ph idx="1"/>
          </p:nvPr>
        </p:nvSpPr>
        <p:spPr>
          <a:xfrm>
            <a:off x="731520" y="2113280"/>
            <a:ext cx="8290560" cy="4389120"/>
          </a:xfrm>
          <a:ln/>
        </p:spPr>
        <p:txBody>
          <a:bodyPr/>
          <a:lstStyle/>
          <a:p>
            <a:r>
              <a:rPr lang="en-US" sz="2000" dirty="0" smtClean="0"/>
              <a:t>IEEE 802.19.3 TG has proposed table of contents for Recommended Practice</a:t>
            </a:r>
            <a:endParaRPr lang="en-US" sz="2000" dirty="0"/>
          </a:p>
          <a:p>
            <a:r>
              <a:rPr lang="en-US" sz="2000" dirty="0" smtClean="0"/>
              <a:t>This document intends to propose the Sub-1 GHz frequency band system overview</a:t>
            </a:r>
          </a:p>
          <a:p>
            <a:pPr lvl="1"/>
            <a:r>
              <a:rPr lang="en-US" sz="1800" dirty="0" smtClean="0">
                <a:solidFill>
                  <a:schemeClr val="tx1"/>
                </a:solidFill>
              </a:rPr>
              <a:t>IEEE 802.11ah</a:t>
            </a:r>
          </a:p>
          <a:p>
            <a:pPr lvl="1"/>
            <a:r>
              <a:rPr lang="en-US" sz="1800" dirty="0" smtClean="0">
                <a:solidFill>
                  <a:schemeClr val="tx1"/>
                </a:solidFill>
              </a:rPr>
              <a:t>IEEE 802.15.4g</a:t>
            </a:r>
          </a:p>
          <a:p>
            <a:pPr lvl="1"/>
            <a:r>
              <a:rPr lang="en-US" sz="1800" dirty="0" err="1" smtClean="0">
                <a:solidFill>
                  <a:schemeClr val="tx1"/>
                </a:solidFill>
              </a:rPr>
              <a:t>LoRa</a:t>
            </a:r>
            <a:endParaRPr lang="en-US" sz="1800" dirty="0" smtClean="0">
              <a:solidFill>
                <a:schemeClr val="tx1"/>
              </a:solidFill>
            </a:endParaRPr>
          </a:p>
          <a:p>
            <a:pPr lvl="1"/>
            <a:r>
              <a:rPr lang="en-US" sz="1800" dirty="0" err="1" smtClean="0">
                <a:solidFill>
                  <a:schemeClr val="tx1"/>
                </a:solidFill>
              </a:rPr>
              <a:t>SigFox</a:t>
            </a:r>
            <a:endParaRPr lang="en-US" sz="1800" dirty="0" smtClean="0">
              <a:solidFill>
                <a:schemeClr val="tx1"/>
              </a:solidFill>
            </a:endParaRPr>
          </a:p>
          <a:p>
            <a:pPr lvl="1"/>
            <a:r>
              <a:rPr lang="en-US" sz="1800" dirty="0" smtClean="0">
                <a:solidFill>
                  <a:schemeClr val="tx1"/>
                </a:solidFill>
              </a:rPr>
              <a:t>IEEE 802.15.4w (underdevelopment)</a:t>
            </a:r>
            <a:endParaRPr lang="en-GB"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Channel width</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a:t>
            </a:r>
          </a:p>
          <a:p>
            <a:pPr lvl="1"/>
            <a:r>
              <a:rPr lang="en-US" sz="1800" dirty="0" smtClean="0"/>
              <a:t>1MHz/2MHz/4MHz/8MHz/16MHx</a:t>
            </a:r>
          </a:p>
          <a:p>
            <a:pPr lvl="1"/>
            <a:endParaRPr lang="en-US" sz="1600" dirty="0"/>
          </a:p>
          <a:p>
            <a:r>
              <a:rPr lang="en-US" sz="2000" dirty="0" smtClean="0"/>
              <a:t>802.15.4g	</a:t>
            </a:r>
          </a:p>
          <a:p>
            <a:pPr lvl="1"/>
            <a:r>
              <a:rPr lang="en-US" sz="1800" dirty="0" smtClean="0"/>
              <a:t>200kHz/400kHz/600kH/800kHz/1200kHz</a:t>
            </a:r>
          </a:p>
          <a:p>
            <a:pPr lvl="1"/>
            <a:endParaRPr lang="en-US" sz="1600" dirty="0"/>
          </a:p>
          <a:p>
            <a:r>
              <a:rPr lang="en-US" sz="2000" dirty="0" err="1" smtClean="0"/>
              <a:t>LoRa</a:t>
            </a:r>
            <a:endParaRPr lang="en-US" sz="2000" dirty="0" smtClean="0"/>
          </a:p>
          <a:p>
            <a:pPr lvl="1"/>
            <a:r>
              <a:rPr lang="en-US" sz="1800" smtClean="0"/>
              <a:t>125kHz/250kHz/500kHz</a:t>
            </a:r>
            <a:endParaRPr lang="en-US" sz="1800" dirty="0" smtClean="0"/>
          </a:p>
          <a:p>
            <a:pPr lvl="1"/>
            <a:endParaRPr lang="en-US" sz="1600" dirty="0"/>
          </a:p>
          <a:p>
            <a:r>
              <a:rPr lang="en-US" sz="2000" dirty="0" err="1" smtClean="0"/>
              <a:t>SigFox</a:t>
            </a:r>
            <a:endParaRPr lang="en-US" sz="2000" dirty="0" smtClean="0"/>
          </a:p>
          <a:p>
            <a:pPr lvl="1"/>
            <a:r>
              <a:rPr lang="en-US" sz="1800" dirty="0" smtClean="0"/>
              <a:t>100Hz/600Hz/1.2kHz</a:t>
            </a:r>
          </a:p>
          <a:p>
            <a:pPr lvl="1"/>
            <a:endParaRPr lang="en-US" sz="1600" dirty="0" smtClean="0"/>
          </a:p>
          <a:p>
            <a:pPr lvl="1"/>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207605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PHY</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a:t>
            </a:r>
          </a:p>
          <a:p>
            <a:pPr lvl="1"/>
            <a:r>
              <a:rPr lang="en-US" sz="1800" dirty="0" smtClean="0"/>
              <a:t>OFDM</a:t>
            </a:r>
          </a:p>
          <a:p>
            <a:pPr lvl="1"/>
            <a:endParaRPr lang="en-US" sz="1600" dirty="0"/>
          </a:p>
          <a:p>
            <a:r>
              <a:rPr lang="en-US" sz="2000" dirty="0" smtClean="0"/>
              <a:t>802.15.4g	</a:t>
            </a:r>
          </a:p>
          <a:p>
            <a:pPr lvl="1"/>
            <a:r>
              <a:rPr lang="en-US" dirty="0" smtClean="0"/>
              <a:t>MR-FSK/MR-OFDM/</a:t>
            </a:r>
            <a:r>
              <a:rPr lang="en-US" dirty="0"/>
              <a:t>MR-O-QPSK</a:t>
            </a:r>
            <a:endParaRPr lang="en-US" sz="1800" dirty="0" smtClean="0"/>
          </a:p>
          <a:p>
            <a:pPr lvl="1"/>
            <a:endParaRPr lang="en-US" sz="1600" dirty="0"/>
          </a:p>
          <a:p>
            <a:r>
              <a:rPr lang="en-US" sz="2000" dirty="0" err="1" smtClean="0"/>
              <a:t>LoRa</a:t>
            </a:r>
            <a:endParaRPr lang="en-US" sz="2000" dirty="0" smtClean="0"/>
          </a:p>
          <a:p>
            <a:pPr lvl="1"/>
            <a:r>
              <a:rPr lang="en-US" dirty="0" smtClean="0"/>
              <a:t>CSS/FSK</a:t>
            </a:r>
            <a:endParaRPr lang="en-US" sz="1800" dirty="0" smtClean="0"/>
          </a:p>
          <a:p>
            <a:pPr lvl="1"/>
            <a:endParaRPr lang="en-US" sz="1600" dirty="0"/>
          </a:p>
          <a:p>
            <a:r>
              <a:rPr lang="en-US" sz="2000" dirty="0" err="1" smtClean="0"/>
              <a:t>SigFox</a:t>
            </a:r>
            <a:endParaRPr lang="en-US" sz="2000" dirty="0" smtClean="0"/>
          </a:p>
          <a:p>
            <a:pPr lvl="1"/>
            <a:r>
              <a:rPr lang="en-US" sz="1800" dirty="0" smtClean="0">
                <a:latin typeface="Arial" panose="020B0604020202020204" pitchFamily="34" charset="0"/>
                <a:ea typeface="Calibri" panose="020F0502020204030204" pitchFamily="34" charset="0"/>
              </a:rPr>
              <a:t>BPSK (uplink)/GFSK (downlink)</a:t>
            </a:r>
            <a:endParaRPr lang="en-US" sz="1800" dirty="0" smtClean="0"/>
          </a:p>
          <a:p>
            <a:pPr lvl="1"/>
            <a:endParaRPr lang="en-US" sz="1600" dirty="0" smtClean="0"/>
          </a:p>
          <a:p>
            <a:pPr lvl="1"/>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891207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PHY Data Rate</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a:t>
            </a:r>
          </a:p>
          <a:p>
            <a:pPr lvl="1"/>
            <a:r>
              <a:rPr lang="en-US" sz="1800" dirty="0" smtClean="0"/>
              <a:t>150 kbps - 78 Mbps (for 1 spatial stream) or 346 Mbps (for 4 spatial streams)</a:t>
            </a:r>
          </a:p>
          <a:p>
            <a:pPr lvl="1"/>
            <a:endParaRPr lang="en-US" sz="1600" dirty="0"/>
          </a:p>
          <a:p>
            <a:r>
              <a:rPr lang="en-US" sz="2000" dirty="0" smtClean="0"/>
              <a:t>802.15.4g	</a:t>
            </a:r>
          </a:p>
          <a:p>
            <a:pPr lvl="1"/>
            <a:r>
              <a:rPr lang="en-US" sz="1800" dirty="0" smtClean="0"/>
              <a:t>6.25 kbps – 2.4 Mbps</a:t>
            </a:r>
          </a:p>
          <a:p>
            <a:pPr lvl="1"/>
            <a:endParaRPr lang="en-US" sz="1600" dirty="0"/>
          </a:p>
          <a:p>
            <a:r>
              <a:rPr lang="en-US" sz="2000" dirty="0" err="1" smtClean="0"/>
              <a:t>LoRa</a:t>
            </a:r>
            <a:endParaRPr lang="en-US" sz="2000" dirty="0" smtClean="0"/>
          </a:p>
          <a:p>
            <a:pPr lvl="1"/>
            <a:r>
              <a:rPr lang="en-US" sz="1800" dirty="0" smtClean="0"/>
              <a:t>250 bps – 50 kbps</a:t>
            </a:r>
          </a:p>
          <a:p>
            <a:pPr lvl="1"/>
            <a:endParaRPr lang="en-US" sz="1600" dirty="0"/>
          </a:p>
          <a:p>
            <a:r>
              <a:rPr lang="en-US" sz="2000" dirty="0" err="1" smtClean="0"/>
              <a:t>SigFox</a:t>
            </a:r>
            <a:endParaRPr lang="en-US" sz="2000" dirty="0" smtClean="0"/>
          </a:p>
          <a:p>
            <a:pPr lvl="1"/>
            <a:r>
              <a:rPr lang="en-US" sz="1800" dirty="0" smtClean="0">
                <a:ea typeface="Calibri" panose="020F0502020204030204" pitchFamily="34" charset="0"/>
              </a:rPr>
              <a:t>100 bps – 600 bps</a:t>
            </a:r>
            <a:endParaRPr lang="en-US" sz="1800" dirty="0" smtClean="0"/>
          </a:p>
          <a:p>
            <a:pPr lvl="1"/>
            <a:endParaRPr lang="en-US" sz="1600" dirty="0" smtClean="0"/>
          </a:p>
          <a:p>
            <a:pPr lvl="1"/>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3163275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Region Dependent Spectrum Allocation</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1800" dirty="0" smtClean="0"/>
              <a:t>802.11ah</a:t>
            </a:r>
          </a:p>
          <a:p>
            <a:pPr lvl="1"/>
            <a:r>
              <a:rPr lang="en-US" sz="1800" dirty="0"/>
              <a:t>902-928 MHz band in United </a:t>
            </a:r>
            <a:r>
              <a:rPr lang="en-US" sz="1800" dirty="0" smtClean="0"/>
              <a:t>States</a:t>
            </a:r>
          </a:p>
          <a:p>
            <a:pPr lvl="1"/>
            <a:r>
              <a:rPr lang="en-US" sz="1800" dirty="0" smtClean="0"/>
              <a:t>863-868 </a:t>
            </a:r>
            <a:r>
              <a:rPr lang="en-US" sz="1800" dirty="0"/>
              <a:t>MHz band in </a:t>
            </a:r>
            <a:r>
              <a:rPr lang="en-US" sz="1800" dirty="0" smtClean="0"/>
              <a:t>Europe</a:t>
            </a:r>
          </a:p>
          <a:p>
            <a:pPr lvl="1"/>
            <a:r>
              <a:rPr lang="en-US" sz="1800" dirty="0" smtClean="0"/>
              <a:t>915-928 </a:t>
            </a:r>
            <a:r>
              <a:rPr lang="en-US" sz="1800" dirty="0"/>
              <a:t>MHz band in </a:t>
            </a:r>
            <a:r>
              <a:rPr lang="en-US" sz="1800" dirty="0" smtClean="0"/>
              <a:t>Japan</a:t>
            </a:r>
            <a:r>
              <a:rPr lang="en-US" sz="1600" dirty="0" smtClean="0"/>
              <a:t> </a:t>
            </a:r>
          </a:p>
          <a:p>
            <a:r>
              <a:rPr lang="en-US" sz="1800" dirty="0" smtClean="0"/>
              <a:t>802.15.4g	</a:t>
            </a:r>
          </a:p>
          <a:p>
            <a:pPr lvl="1"/>
            <a:r>
              <a:rPr lang="en-US" sz="1800" dirty="0"/>
              <a:t>902-928 MHz in United </a:t>
            </a:r>
            <a:r>
              <a:rPr lang="en-US" sz="1800" dirty="0" smtClean="0"/>
              <a:t>States</a:t>
            </a:r>
          </a:p>
          <a:p>
            <a:pPr lvl="1"/>
            <a:r>
              <a:rPr lang="en-US" sz="1800" dirty="0" smtClean="0"/>
              <a:t>169 </a:t>
            </a:r>
            <a:r>
              <a:rPr lang="en-US" sz="1800" dirty="0"/>
              <a:t>MHz in </a:t>
            </a:r>
            <a:r>
              <a:rPr lang="en-US" sz="1800" dirty="0" smtClean="0"/>
              <a:t>Europe, 863-870MHz</a:t>
            </a:r>
          </a:p>
          <a:p>
            <a:pPr lvl="1"/>
            <a:r>
              <a:rPr lang="en-US" sz="1800" dirty="0" smtClean="0"/>
              <a:t>920-928 </a:t>
            </a:r>
            <a:r>
              <a:rPr lang="en-US" sz="1800" dirty="0"/>
              <a:t>MHz in </a:t>
            </a:r>
            <a:r>
              <a:rPr lang="en-US" sz="1800" dirty="0" smtClean="0"/>
              <a:t>Japan</a:t>
            </a:r>
            <a:endParaRPr lang="en-US" sz="1600" dirty="0" smtClean="0"/>
          </a:p>
          <a:p>
            <a:r>
              <a:rPr lang="en-US" sz="1800" dirty="0" err="1" smtClean="0"/>
              <a:t>LoRa</a:t>
            </a:r>
            <a:endParaRPr lang="en-US" sz="1800" dirty="0" smtClean="0"/>
          </a:p>
          <a:p>
            <a:pPr lvl="1"/>
            <a:r>
              <a:rPr lang="en-US" sz="1800" dirty="0"/>
              <a:t>902-928 </a:t>
            </a:r>
            <a:r>
              <a:rPr lang="en-US" sz="1800" dirty="0" smtClean="0"/>
              <a:t>MHz in United States</a:t>
            </a:r>
          </a:p>
          <a:p>
            <a:pPr lvl="1"/>
            <a:r>
              <a:rPr lang="en-US" sz="1800" dirty="0" smtClean="0"/>
              <a:t>863-870 </a:t>
            </a:r>
            <a:r>
              <a:rPr lang="en-US" sz="1800" dirty="0"/>
              <a:t>MHz </a:t>
            </a:r>
            <a:r>
              <a:rPr lang="en-US" sz="1800" dirty="0" smtClean="0"/>
              <a:t>in Europe</a:t>
            </a:r>
          </a:p>
          <a:p>
            <a:pPr lvl="1"/>
            <a:r>
              <a:rPr lang="en-US" sz="1800" dirty="0"/>
              <a:t>920-923 </a:t>
            </a:r>
            <a:r>
              <a:rPr lang="en-US" sz="1800" dirty="0" smtClean="0"/>
              <a:t>MHz in Japan</a:t>
            </a:r>
            <a:endParaRPr lang="en-US" sz="1600" dirty="0" smtClean="0"/>
          </a:p>
          <a:p>
            <a:r>
              <a:rPr lang="en-US" sz="1800" dirty="0" err="1" smtClean="0"/>
              <a:t>SigFox</a:t>
            </a:r>
            <a:endParaRPr lang="en-US" sz="1800" dirty="0" smtClean="0"/>
          </a:p>
          <a:p>
            <a:pPr lvl="1"/>
            <a:r>
              <a:rPr lang="en-US" dirty="0"/>
              <a:t>915 MHz in United </a:t>
            </a:r>
            <a:r>
              <a:rPr lang="en-US" dirty="0" smtClean="0"/>
              <a:t>States</a:t>
            </a:r>
          </a:p>
          <a:p>
            <a:pPr lvl="1"/>
            <a:r>
              <a:rPr lang="en-US" dirty="0" smtClean="0"/>
              <a:t>868 </a:t>
            </a:r>
            <a:r>
              <a:rPr lang="en-US" dirty="0"/>
              <a:t>MHz in </a:t>
            </a:r>
            <a:r>
              <a:rPr lang="en-US" dirty="0" smtClean="0"/>
              <a:t>Europe</a:t>
            </a:r>
          </a:p>
          <a:p>
            <a:pPr lvl="1"/>
            <a:r>
              <a:rPr lang="en-US" dirty="0" smtClean="0"/>
              <a:t>433 </a:t>
            </a:r>
            <a:r>
              <a:rPr lang="en-US" dirty="0"/>
              <a:t>MHz in </a:t>
            </a:r>
            <a:r>
              <a:rPr lang="en-US" dirty="0" smtClean="0"/>
              <a:t>Asia</a:t>
            </a:r>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468229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Region Dependent Maximum Transmission Power</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1800" dirty="0" smtClean="0"/>
              <a:t>802.11ah</a:t>
            </a:r>
          </a:p>
          <a:p>
            <a:pPr lvl="1"/>
            <a:r>
              <a:rPr lang="en-US" dirty="0"/>
              <a:t>1000 </a:t>
            </a:r>
            <a:r>
              <a:rPr lang="en-US" dirty="0" err="1"/>
              <a:t>mW</a:t>
            </a:r>
            <a:r>
              <a:rPr lang="en-US" dirty="0"/>
              <a:t> in United </a:t>
            </a:r>
            <a:r>
              <a:rPr lang="en-US" dirty="0" smtClean="0"/>
              <a:t>States</a:t>
            </a:r>
          </a:p>
          <a:p>
            <a:pPr lvl="1"/>
            <a:r>
              <a:rPr lang="en-US" dirty="0" smtClean="0"/>
              <a:t>25.12 </a:t>
            </a:r>
            <a:r>
              <a:rPr lang="en-US" dirty="0" err="1"/>
              <a:t>mW</a:t>
            </a:r>
            <a:r>
              <a:rPr lang="en-US" dirty="0"/>
              <a:t> in </a:t>
            </a:r>
            <a:r>
              <a:rPr lang="en-US" dirty="0" smtClean="0"/>
              <a:t>Europe</a:t>
            </a:r>
          </a:p>
          <a:p>
            <a:pPr lvl="1"/>
            <a:r>
              <a:rPr lang="en-US" sz="1800" dirty="0"/>
              <a:t>250 </a:t>
            </a:r>
            <a:r>
              <a:rPr lang="en-US" sz="1800" dirty="0" err="1"/>
              <a:t>mW</a:t>
            </a:r>
            <a:r>
              <a:rPr lang="en-US" sz="1800" dirty="0"/>
              <a:t> in Japan</a:t>
            </a:r>
            <a:endParaRPr lang="en-US" sz="1800" dirty="0" smtClean="0"/>
          </a:p>
          <a:p>
            <a:r>
              <a:rPr lang="en-US" sz="1800" dirty="0" smtClean="0"/>
              <a:t>802.15.4g	</a:t>
            </a:r>
          </a:p>
          <a:p>
            <a:pPr lvl="1"/>
            <a:r>
              <a:rPr lang="en-US" dirty="0"/>
              <a:t>1000 </a:t>
            </a:r>
            <a:r>
              <a:rPr lang="en-US" dirty="0" err="1"/>
              <a:t>mW</a:t>
            </a:r>
            <a:r>
              <a:rPr lang="en-US" dirty="0"/>
              <a:t> in United </a:t>
            </a:r>
            <a:r>
              <a:rPr lang="en-US" dirty="0" smtClean="0"/>
              <a:t>States</a:t>
            </a:r>
          </a:p>
          <a:p>
            <a:pPr lvl="1"/>
            <a:r>
              <a:rPr lang="en-US" dirty="0" smtClean="0"/>
              <a:t>25 </a:t>
            </a:r>
            <a:r>
              <a:rPr lang="en-US" dirty="0" err="1"/>
              <a:t>mW</a:t>
            </a:r>
            <a:r>
              <a:rPr lang="en-US" dirty="0"/>
              <a:t> in </a:t>
            </a:r>
            <a:r>
              <a:rPr lang="en-US" dirty="0" smtClean="0"/>
              <a:t>Europe</a:t>
            </a:r>
          </a:p>
          <a:p>
            <a:pPr lvl="1"/>
            <a:r>
              <a:rPr lang="en-US" dirty="0" smtClean="0"/>
              <a:t>250 </a:t>
            </a:r>
            <a:r>
              <a:rPr lang="en-US" dirty="0" err="1"/>
              <a:t>mW</a:t>
            </a:r>
            <a:r>
              <a:rPr lang="en-US" dirty="0"/>
              <a:t> in </a:t>
            </a:r>
            <a:r>
              <a:rPr lang="en-US" dirty="0" smtClean="0"/>
              <a:t>Japan</a:t>
            </a:r>
          </a:p>
          <a:p>
            <a:r>
              <a:rPr lang="en-US" sz="2200" dirty="0" err="1" smtClean="0"/>
              <a:t>LoRa</a:t>
            </a:r>
            <a:endParaRPr lang="en-US" sz="2200" dirty="0" smtClean="0"/>
          </a:p>
          <a:p>
            <a:pPr lvl="1"/>
            <a:r>
              <a:rPr lang="en-US" sz="1800" dirty="0" smtClean="0"/>
              <a:t>1000 </a:t>
            </a:r>
            <a:r>
              <a:rPr lang="en-US" sz="1800" dirty="0" err="1" smtClean="0"/>
              <a:t>mW</a:t>
            </a:r>
            <a:r>
              <a:rPr lang="en-US" sz="1800" dirty="0" smtClean="0"/>
              <a:t> for some regions</a:t>
            </a:r>
          </a:p>
          <a:p>
            <a:pPr lvl="1"/>
            <a:r>
              <a:rPr lang="en-US" sz="1800" dirty="0" smtClean="0"/>
              <a:t>25 </a:t>
            </a:r>
            <a:r>
              <a:rPr lang="en-US" sz="1800" dirty="0" err="1" smtClean="0"/>
              <a:t>mW</a:t>
            </a:r>
            <a:r>
              <a:rPr lang="en-US" sz="1800" dirty="0" smtClean="0"/>
              <a:t> uplink in </a:t>
            </a:r>
            <a:r>
              <a:rPr lang="en-US" sz="1800" dirty="0"/>
              <a:t>Europe, </a:t>
            </a:r>
            <a:r>
              <a:rPr lang="en-US" sz="1800" dirty="0" smtClean="0"/>
              <a:t>500 </a:t>
            </a:r>
            <a:r>
              <a:rPr lang="en-US" sz="1800" dirty="0" err="1"/>
              <a:t>mW</a:t>
            </a:r>
            <a:r>
              <a:rPr lang="en-US" sz="1800" dirty="0"/>
              <a:t> </a:t>
            </a:r>
            <a:r>
              <a:rPr lang="en-US" sz="1800" dirty="0" smtClean="0"/>
              <a:t>downlink in Europe </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1938685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Region Dependent Maximum Transmission Power</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200" dirty="0" err="1" smtClean="0"/>
              <a:t>SigFox</a:t>
            </a:r>
            <a:endParaRPr lang="en-US" sz="2200" dirty="0" smtClean="0"/>
          </a:p>
          <a:p>
            <a:pPr lvl="1"/>
            <a:r>
              <a:rPr lang="en-US" dirty="0" smtClean="0"/>
              <a:t>25 </a:t>
            </a:r>
            <a:r>
              <a:rPr lang="en-US" dirty="0" err="1"/>
              <a:t>mW</a:t>
            </a:r>
            <a:r>
              <a:rPr lang="en-US" dirty="0"/>
              <a:t> uplink power in </a:t>
            </a:r>
            <a:r>
              <a:rPr lang="en-US" dirty="0" smtClean="0"/>
              <a:t>Europe</a:t>
            </a:r>
          </a:p>
          <a:p>
            <a:pPr lvl="1"/>
            <a:r>
              <a:rPr lang="en-US" dirty="0" smtClean="0"/>
              <a:t>158 </a:t>
            </a:r>
            <a:r>
              <a:rPr lang="en-US" dirty="0" err="1"/>
              <a:t>mW</a:t>
            </a:r>
            <a:r>
              <a:rPr lang="en-US" dirty="0"/>
              <a:t> uplink in United </a:t>
            </a:r>
            <a:r>
              <a:rPr lang="en-US" dirty="0" smtClean="0"/>
              <a:t>States</a:t>
            </a:r>
          </a:p>
          <a:p>
            <a:pPr lvl="1"/>
            <a:r>
              <a:rPr lang="en-US" dirty="0" smtClean="0"/>
              <a:t>500 </a:t>
            </a:r>
            <a:r>
              <a:rPr lang="en-US" dirty="0" err="1"/>
              <a:t>mW</a:t>
            </a:r>
            <a:r>
              <a:rPr lang="en-US" dirty="0"/>
              <a:t> downlink power in </a:t>
            </a:r>
            <a:r>
              <a:rPr lang="en-US" dirty="0" smtClean="0"/>
              <a:t>Europe</a:t>
            </a:r>
          </a:p>
          <a:p>
            <a:pPr lvl="1"/>
            <a:r>
              <a:rPr lang="en-US" dirty="0" smtClean="0"/>
              <a:t>1000 </a:t>
            </a:r>
            <a:r>
              <a:rPr lang="en-US" dirty="0" err="1"/>
              <a:t>mW</a:t>
            </a:r>
            <a:r>
              <a:rPr lang="en-US" dirty="0"/>
              <a:t> downlink power in United </a:t>
            </a:r>
            <a:r>
              <a:rPr lang="en-US" dirty="0" smtClean="0"/>
              <a:t>States</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303641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Nominal Communication Range</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389348"/>
            <a:ext cx="8288868" cy="5517760"/>
          </a:xfrm>
        </p:spPr>
        <p:txBody>
          <a:bodyPr/>
          <a:lstStyle/>
          <a:p>
            <a:r>
              <a:rPr lang="en-US" sz="2000" dirty="0" smtClean="0"/>
              <a:t>802.11ah</a:t>
            </a:r>
          </a:p>
          <a:p>
            <a:pPr lvl="1"/>
            <a:r>
              <a:rPr lang="en-US" sz="1800" dirty="0" smtClean="0"/>
              <a:t>1 km</a:t>
            </a:r>
          </a:p>
          <a:p>
            <a:endParaRPr lang="en-US" sz="2000" dirty="0" smtClean="0"/>
          </a:p>
          <a:p>
            <a:r>
              <a:rPr lang="en-US" sz="2000" dirty="0" smtClean="0"/>
              <a:t>802.15.4g	</a:t>
            </a:r>
          </a:p>
          <a:p>
            <a:pPr lvl="1"/>
            <a:r>
              <a:rPr lang="en-US" sz="1800" dirty="0" smtClean="0"/>
              <a:t>1 km</a:t>
            </a:r>
          </a:p>
          <a:p>
            <a:pPr lvl="1"/>
            <a:endParaRPr lang="en-US" sz="2400" dirty="0" smtClean="0"/>
          </a:p>
          <a:p>
            <a:r>
              <a:rPr lang="en-US" sz="2000" dirty="0" err="1" smtClean="0"/>
              <a:t>LoRa</a:t>
            </a:r>
            <a:endParaRPr lang="en-US" sz="2000" dirty="0" smtClean="0"/>
          </a:p>
          <a:p>
            <a:pPr lvl="1"/>
            <a:r>
              <a:rPr lang="en-US" sz="1800" dirty="0" smtClean="0"/>
              <a:t>20km</a:t>
            </a:r>
          </a:p>
          <a:p>
            <a:pPr lvl="1"/>
            <a:endParaRPr lang="en-US" sz="2200" dirty="0" smtClean="0"/>
          </a:p>
          <a:p>
            <a:r>
              <a:rPr lang="en-US" sz="2200" dirty="0" err="1" smtClean="0"/>
              <a:t>SigFox</a:t>
            </a:r>
            <a:endParaRPr lang="en-US" sz="2200" dirty="0" smtClean="0"/>
          </a:p>
          <a:p>
            <a:pPr lvl="1"/>
            <a:r>
              <a:rPr lang="en-US" dirty="0" smtClean="0"/>
              <a:t>50 km</a:t>
            </a:r>
          </a:p>
        </p:txBody>
      </p:sp>
      <p:sp>
        <p:nvSpPr>
          <p:cNvPr id="9" name="Footer Placeholder 4"/>
          <p:cNvSpPr>
            <a:spLocks noGrp="1"/>
          </p:cNvSpPr>
          <p:nvPr>
            <p:ph type="ftr" idx="14"/>
          </p:nvPr>
        </p:nvSpPr>
        <p:spPr>
          <a:xfrm>
            <a:off x="5867407" y="6907108"/>
            <a:ext cx="3244420" cy="193040"/>
          </a:xfrm>
        </p:spPr>
        <p:txBody>
          <a:bodyPr/>
          <a:lstStyle/>
          <a:p>
            <a:r>
              <a:rPr lang="da-DK" dirty="0" smtClean="0"/>
              <a:t>Jianlin 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July 2019</a:t>
            </a:r>
            <a:endParaRPr lang="en-GB" dirty="0"/>
          </a:p>
        </p:txBody>
      </p:sp>
    </p:spTree>
    <p:extLst>
      <p:ext uri="{BB962C8B-B14F-4D97-AF65-F5344CB8AC3E}">
        <p14:creationId xmlns:p14="http://schemas.microsoft.com/office/powerpoint/2010/main" val="2171208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3014</TotalTime>
  <Words>496</Words>
  <Application>Microsoft Office PowerPoint</Application>
  <PresentationFormat>Custom</PresentationFormat>
  <Paragraphs>221</Paragraphs>
  <Slides>15</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Courier New</vt:lpstr>
      <vt:lpstr>Times New Roman</vt:lpstr>
      <vt:lpstr>Office Theme</vt:lpstr>
      <vt:lpstr>Document</vt:lpstr>
      <vt:lpstr>IEEE 802.19.3 Sub-1 GHz Band System Overview</vt:lpstr>
      <vt:lpstr>Abstract</vt:lpstr>
      <vt:lpstr>Channel width</vt:lpstr>
      <vt:lpstr>PHY</vt:lpstr>
      <vt:lpstr>PHY Data Rate</vt:lpstr>
      <vt:lpstr>Region Dependent Spectrum Allocation</vt:lpstr>
      <vt:lpstr>Region Dependent Maximum Transmission Power</vt:lpstr>
      <vt:lpstr>Region Dependent Maximum Transmission Power</vt:lpstr>
      <vt:lpstr>Nominal Communication Range</vt:lpstr>
      <vt:lpstr>Channel Access</vt:lpstr>
      <vt:lpstr>Coexistence Mechanism</vt:lpstr>
      <vt:lpstr>Network Topology</vt:lpstr>
      <vt:lpstr>Use Scenarios</vt:lpstr>
      <vt:lpstr>Use Scenarios</vt:lpstr>
      <vt:lpstr>Use Scenarios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220</cp:revision>
  <cp:lastPrinted>2014-11-08T20:15:38Z</cp:lastPrinted>
  <dcterms:created xsi:type="dcterms:W3CDTF">2014-10-30T17:06:39Z</dcterms:created>
  <dcterms:modified xsi:type="dcterms:W3CDTF">2019-07-16T10:02:28Z</dcterms:modified>
</cp:coreProperties>
</file>