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7" r:id="rId3"/>
    <p:sldId id="263" r:id="rId4"/>
    <p:sldId id="275" r:id="rId5"/>
    <p:sldId id="266" r:id="rId6"/>
    <p:sldId id="267" r:id="rId7"/>
    <p:sldId id="268" r:id="rId8"/>
    <p:sldId id="276" r:id="rId9"/>
    <p:sldId id="277" r:id="rId10"/>
    <p:sldId id="278" r:id="rId11"/>
    <p:sldId id="273" r:id="rId12"/>
    <p:sldId id="274" r:id="rId13"/>
    <p:sldId id="272" r:id="rId14"/>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CC"/>
    <a:srgbClr val="00C000"/>
    <a:srgbClr val="FFFF00"/>
    <a:srgbClr val="FFFFFF"/>
    <a:srgbClr val="FF3399"/>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p:cViewPr varScale="1">
        <p:scale>
          <a:sx n="78" d="100"/>
          <a:sy n="78" d="100"/>
        </p:scale>
        <p:origin x="1762" y="6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802.19-19/0043r1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July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802.19-19/0043r1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July 2019</a:t>
            </a:r>
            <a:endParaRPr lang="en-US"/>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073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175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6746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571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323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249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140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940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87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802.19-19/0043r1</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7477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a:t>July 2019</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802.19-19/0043r1</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dirty="0"/>
              <a:t>July 2019</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1143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Measurement of Radio Noise and Interference over 920 MHz band </a:t>
            </a:r>
            <a:br>
              <a:rPr lang="en-GB" dirty="0"/>
            </a:br>
            <a:r>
              <a:rPr lang="en-GB" dirty="0"/>
              <a:t>in Japan</a:t>
            </a:r>
          </a:p>
        </p:txBody>
      </p:sp>
      <p:sp>
        <p:nvSpPr>
          <p:cNvPr id="3074" name="Rectangle 2"/>
          <p:cNvSpPr>
            <a:spLocks noGrp="1" noChangeArrowheads="1"/>
          </p:cNvSpPr>
          <p:nvPr>
            <p:ph type="body" idx="1"/>
          </p:nvPr>
        </p:nvSpPr>
        <p:spPr>
          <a:xfrm>
            <a:off x="731520" y="2838027"/>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2019-07-15</a:t>
            </a:r>
            <a:endParaRPr lang="en-GB" sz="2133" b="0" dirty="0">
              <a:solidFill>
                <a:srgbClr val="FF0000"/>
              </a:solidFill>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2534308235"/>
              </p:ext>
            </p:extLst>
          </p:nvPr>
        </p:nvGraphicFramePr>
        <p:xfrm>
          <a:off x="552450" y="3370263"/>
          <a:ext cx="8623300" cy="2647950"/>
        </p:xfrm>
        <a:graphic>
          <a:graphicData uri="http://schemas.openxmlformats.org/presentationml/2006/ole">
            <mc:AlternateContent xmlns:mc="http://schemas.openxmlformats.org/markup-compatibility/2006">
              <mc:Choice xmlns:v="urn:schemas-microsoft-com:vml" Requires="v">
                <p:oleObj spid="_x0000_s3509" name="Document" r:id="rId4" imgW="8262412" imgH="2540625" progId="Word.Document.8">
                  <p:embed/>
                </p:oleObj>
              </mc:Choice>
              <mc:Fallback>
                <p:oleObj name="Document" r:id="rId4" imgW="8262412" imgH="2540625" progId="Word.Document.8">
                  <p:embed/>
                  <p:pic>
                    <p:nvPicPr>
                      <p:cNvPr id="0" name="Picture 3"/>
                      <p:cNvPicPr>
                        <a:picLocks noChangeAspect="1" noChangeArrowheads="1"/>
                      </p:cNvPicPr>
                      <p:nvPr/>
                    </p:nvPicPr>
                    <p:blipFill>
                      <a:blip r:embed="rId5"/>
                      <a:srcRect/>
                      <a:stretch>
                        <a:fillRect/>
                      </a:stretch>
                    </p:blipFill>
                    <p:spPr bwMode="auto">
                      <a:xfrm>
                        <a:off x="552450" y="3370263"/>
                        <a:ext cx="8623300" cy="2647950"/>
                      </a:xfrm>
                      <a:prstGeom prst="rect">
                        <a:avLst/>
                      </a:prstGeom>
                      <a:noFill/>
                    </p:spPr>
                  </p:pic>
                </p:oleObj>
              </mc:Fallback>
            </mc:AlternateContent>
          </a:graphicData>
        </a:graphic>
      </p:graphicFrame>
      <p:sp>
        <p:nvSpPr>
          <p:cNvPr id="3076" name="Rectangle 4"/>
          <p:cNvSpPr>
            <a:spLocks noChangeArrowheads="1"/>
          </p:cNvSpPr>
          <p:nvPr/>
        </p:nvSpPr>
        <p:spPr bwMode="auto">
          <a:xfrm>
            <a:off x="568960" y="28702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university</a:t>
            </a:r>
          </a:p>
        </p:txBody>
      </p:sp>
      <p:sp>
        <p:nvSpPr>
          <p:cNvPr id="10242" name="Rectangle 2"/>
          <p:cNvSpPr>
            <a:spLocks noGrp="1" noChangeArrowheads="1"/>
          </p:cNvSpPr>
          <p:nvPr>
            <p:ph type="body" idx="1"/>
          </p:nvPr>
        </p:nvSpPr>
        <p:spPr>
          <a:xfrm>
            <a:off x="304800" y="1447800"/>
            <a:ext cx="8966802" cy="574127"/>
          </a:xfrm>
          <a:ln/>
        </p:spPr>
        <p:txBody>
          <a:bodyPr/>
          <a:lstStyle/>
          <a:p>
            <a:r>
              <a:rPr lang="en-US" dirty="0">
                <a:solidFill>
                  <a:schemeClr val="tx1"/>
                </a:solidFill>
              </a:rPr>
              <a:t>There are several unknown continuous signals at some frequencies as well as signals of known systems. Some of these signals are very strong.</a:t>
            </a:r>
          </a:p>
        </p:txBody>
      </p:sp>
      <p:pic>
        <p:nvPicPr>
          <p:cNvPr id="8" name="コンテンツ プレースホルダ 6">
            <a:extLst>
              <a:ext uri="{FF2B5EF4-FFF2-40B4-BE49-F238E27FC236}">
                <a16:creationId xmlns:a16="http://schemas.microsoft.com/office/drawing/2014/main" id="{EF428E6C-F4A8-4476-BF87-6B62CF5FCC41}"/>
              </a:ext>
            </a:extLst>
          </p:cNvPr>
          <p:cNvPicPr/>
          <p:nvPr/>
        </p:nvPicPr>
        <p:blipFill>
          <a:blip r:embed="rId3"/>
          <a:stretch/>
        </p:blipFill>
        <p:spPr>
          <a:xfrm>
            <a:off x="685800" y="3153144"/>
            <a:ext cx="8495160" cy="3264290"/>
          </a:xfrm>
          <a:prstGeom prst="rect">
            <a:avLst/>
          </a:prstGeom>
          <a:ln>
            <a:noFill/>
          </a:ln>
        </p:spPr>
      </p:pic>
      <p:sp>
        <p:nvSpPr>
          <p:cNvPr id="10" name="CustomShape 3">
            <a:extLst>
              <a:ext uri="{FF2B5EF4-FFF2-40B4-BE49-F238E27FC236}">
                <a16:creationId xmlns:a16="http://schemas.microsoft.com/office/drawing/2014/main" id="{3D443E4D-ECF3-40E9-A7DD-0E75BF9B8592}"/>
              </a:ext>
            </a:extLst>
          </p:cNvPr>
          <p:cNvSpPr/>
          <p:nvPr/>
        </p:nvSpPr>
        <p:spPr>
          <a:xfrm>
            <a:off x="177153" y="6569520"/>
            <a:ext cx="116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ＭＳ Ｐゴシック"/>
              </a:rPr>
              <a:t>910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MHz</a:t>
            </a:r>
            <a:endParaRPr lang="en-US" sz="1800" b="0" strike="noStrike" spc="-1" dirty="0">
              <a:latin typeface="Arial"/>
            </a:endParaRPr>
          </a:p>
        </p:txBody>
      </p:sp>
      <p:sp>
        <p:nvSpPr>
          <p:cNvPr id="12" name="CustomShape 5">
            <a:extLst>
              <a:ext uri="{FF2B5EF4-FFF2-40B4-BE49-F238E27FC236}">
                <a16:creationId xmlns:a16="http://schemas.microsoft.com/office/drawing/2014/main" id="{D306A181-16E9-44E3-9399-F329B3E0F0B0}"/>
              </a:ext>
            </a:extLst>
          </p:cNvPr>
          <p:cNvSpPr/>
          <p:nvPr/>
        </p:nvSpPr>
        <p:spPr>
          <a:xfrm>
            <a:off x="8077200" y="6569520"/>
            <a:ext cx="156507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dirty="0">
                <a:solidFill>
                  <a:srgbClr val="000000"/>
                </a:solidFill>
                <a:latin typeface="Arial"/>
                <a:ea typeface="ＭＳ Ｐゴシック"/>
              </a:rPr>
              <a:t>930 MHz</a:t>
            </a:r>
            <a:endParaRPr lang="en-US" sz="1800" b="0" strike="noStrike" spc="-1" dirty="0">
              <a:latin typeface="Arial"/>
            </a:endParaRPr>
          </a:p>
        </p:txBody>
      </p:sp>
      <p:sp>
        <p:nvSpPr>
          <p:cNvPr id="14" name="CustomShape 7">
            <a:extLst>
              <a:ext uri="{FF2B5EF4-FFF2-40B4-BE49-F238E27FC236}">
                <a16:creationId xmlns:a16="http://schemas.microsoft.com/office/drawing/2014/main" id="{7AE9D04E-736D-4654-802D-67FC6AB8BCAB}"/>
              </a:ext>
            </a:extLst>
          </p:cNvPr>
          <p:cNvSpPr/>
          <p:nvPr/>
        </p:nvSpPr>
        <p:spPr>
          <a:xfrm>
            <a:off x="4452480" y="6569520"/>
            <a:ext cx="116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ＭＳ Ｐゴシック"/>
              </a:rPr>
              <a:t>920 MHz</a:t>
            </a:r>
            <a:endParaRPr lang="en-US" sz="1800" b="0" strike="noStrike" spc="-1" dirty="0">
              <a:latin typeface="Arial"/>
            </a:endParaRPr>
          </a:p>
        </p:txBody>
      </p:sp>
      <p:pic>
        <p:nvPicPr>
          <p:cNvPr id="22" name="Picture 2">
            <a:extLst>
              <a:ext uri="{FF2B5EF4-FFF2-40B4-BE49-F238E27FC236}">
                <a16:creationId xmlns:a16="http://schemas.microsoft.com/office/drawing/2014/main" id="{E831987F-B868-4AE3-9B83-F773D62F6784}"/>
              </a:ext>
            </a:extLst>
          </p:cNvPr>
          <p:cNvPicPr/>
          <p:nvPr/>
        </p:nvPicPr>
        <p:blipFill rotWithShape="1">
          <a:blip r:embed="rId4"/>
          <a:srcRect l="10761" t="62298"/>
          <a:stretch/>
        </p:blipFill>
        <p:spPr>
          <a:xfrm>
            <a:off x="2576736" y="2837280"/>
            <a:ext cx="4880304" cy="286920"/>
          </a:xfrm>
          <a:prstGeom prst="rect">
            <a:avLst/>
          </a:prstGeom>
          <a:ln>
            <a:noFill/>
          </a:ln>
        </p:spPr>
      </p:pic>
      <p:sp>
        <p:nvSpPr>
          <p:cNvPr id="23" name="CustomShape 15">
            <a:extLst>
              <a:ext uri="{FF2B5EF4-FFF2-40B4-BE49-F238E27FC236}">
                <a16:creationId xmlns:a16="http://schemas.microsoft.com/office/drawing/2014/main" id="{3632B794-5946-49A4-94B7-6F9419DDB466}"/>
              </a:ext>
            </a:extLst>
          </p:cNvPr>
          <p:cNvSpPr/>
          <p:nvPr/>
        </p:nvSpPr>
        <p:spPr>
          <a:xfrm>
            <a:off x="2286000" y="2544677"/>
            <a:ext cx="6894960" cy="3318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0"/>
                </a:solidFill>
                <a:latin typeface="Arial"/>
                <a:ea typeface="ＭＳ Ｐゴシック"/>
              </a:rPr>
              <a:t>-115　　　　　　　　　　　 　    -105　　　            　　　　　</a:t>
            </a:r>
            <a:r>
              <a:rPr lang="en-US" sz="1600" spc="-1" dirty="0">
                <a:solidFill>
                  <a:srgbClr val="000000"/>
                </a:solidFill>
                <a:latin typeface="Arial"/>
                <a:ea typeface="ＭＳ Ｐゴシック"/>
              </a:rPr>
              <a:t> </a:t>
            </a:r>
            <a:r>
              <a:rPr lang="en-US" sz="1600" b="0" strike="noStrike" spc="-1" dirty="0">
                <a:solidFill>
                  <a:srgbClr val="000000"/>
                </a:solidFill>
                <a:latin typeface="Arial"/>
                <a:ea typeface="ＭＳ Ｐゴシック"/>
              </a:rPr>
              <a:t>　　-95 dBm /</a:t>
            </a:r>
            <a:r>
              <a:rPr lang="en-US" sz="1600" b="0" strike="noStrike" spc="-1" dirty="0">
                <a:solidFill>
                  <a:schemeClr val="tx1"/>
                </a:solidFill>
                <a:latin typeface="Arial"/>
                <a:ea typeface="ＭＳ Ｐゴシック"/>
              </a:rPr>
              <a:t> 1 kHz</a:t>
            </a:r>
            <a:endParaRPr lang="en-US" sz="1600" b="0" strike="noStrike" spc="-1" dirty="0">
              <a:solidFill>
                <a:schemeClr val="tx1"/>
              </a:solidFill>
              <a:latin typeface="Arial"/>
            </a:endParaRPr>
          </a:p>
        </p:txBody>
      </p:sp>
      <p:sp>
        <p:nvSpPr>
          <p:cNvPr id="24" name="楕円 23">
            <a:extLst>
              <a:ext uri="{FF2B5EF4-FFF2-40B4-BE49-F238E27FC236}">
                <a16:creationId xmlns:a16="http://schemas.microsoft.com/office/drawing/2014/main" id="{0572AC91-686E-4B3A-A47C-01165B8C83FA}"/>
              </a:ext>
            </a:extLst>
          </p:cNvPr>
          <p:cNvSpPr/>
          <p:nvPr/>
        </p:nvSpPr>
        <p:spPr bwMode="auto">
          <a:xfrm>
            <a:off x="3391786" y="3376642"/>
            <a:ext cx="1409548" cy="4001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5" name="直線矢印コネクタ 24">
            <a:extLst>
              <a:ext uri="{FF2B5EF4-FFF2-40B4-BE49-F238E27FC236}">
                <a16:creationId xmlns:a16="http://schemas.microsoft.com/office/drawing/2014/main" id="{36FCC718-3E38-4F5C-A600-2BB72BC7E208}"/>
              </a:ext>
            </a:extLst>
          </p:cNvPr>
          <p:cNvCxnSpPr>
            <a:cxnSpLocks/>
          </p:cNvCxnSpPr>
          <p:nvPr/>
        </p:nvCxnSpPr>
        <p:spPr bwMode="auto">
          <a:xfrm flipH="1" flipV="1">
            <a:off x="4839056" y="3656003"/>
            <a:ext cx="651858" cy="160811"/>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26" name="テキスト ボックス 25">
            <a:extLst>
              <a:ext uri="{FF2B5EF4-FFF2-40B4-BE49-F238E27FC236}">
                <a16:creationId xmlns:a16="http://schemas.microsoft.com/office/drawing/2014/main" id="{850E60E4-397E-4132-A1E1-069A5ADD73F6}"/>
              </a:ext>
            </a:extLst>
          </p:cNvPr>
          <p:cNvSpPr txBox="1"/>
          <p:nvPr/>
        </p:nvSpPr>
        <p:spPr>
          <a:xfrm>
            <a:off x="4933380" y="3776752"/>
            <a:ext cx="1641027" cy="400110"/>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RFID in library</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27" name="楕円 26">
            <a:extLst>
              <a:ext uri="{FF2B5EF4-FFF2-40B4-BE49-F238E27FC236}">
                <a16:creationId xmlns:a16="http://schemas.microsoft.com/office/drawing/2014/main" id="{216D943E-2E74-4461-89FD-C0D8A3497C2D}"/>
              </a:ext>
            </a:extLst>
          </p:cNvPr>
          <p:cNvSpPr/>
          <p:nvPr/>
        </p:nvSpPr>
        <p:spPr bwMode="auto">
          <a:xfrm>
            <a:off x="7945995" y="3269597"/>
            <a:ext cx="53340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8" name="直線矢印コネクタ 27">
            <a:extLst>
              <a:ext uri="{FF2B5EF4-FFF2-40B4-BE49-F238E27FC236}">
                <a16:creationId xmlns:a16="http://schemas.microsoft.com/office/drawing/2014/main" id="{00C8C6DE-D0CE-46E0-869C-3764C6000A95}"/>
              </a:ext>
            </a:extLst>
          </p:cNvPr>
          <p:cNvCxnSpPr>
            <a:cxnSpLocks/>
          </p:cNvCxnSpPr>
          <p:nvPr/>
        </p:nvCxnSpPr>
        <p:spPr bwMode="auto">
          <a:xfrm flipV="1">
            <a:off x="7282081" y="4538767"/>
            <a:ext cx="571633" cy="251110"/>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29" name="テキスト ボックス 28">
            <a:extLst>
              <a:ext uri="{FF2B5EF4-FFF2-40B4-BE49-F238E27FC236}">
                <a16:creationId xmlns:a16="http://schemas.microsoft.com/office/drawing/2014/main" id="{3BE49C8C-20CA-4082-8E99-5E99156093A9}"/>
              </a:ext>
            </a:extLst>
          </p:cNvPr>
          <p:cNvSpPr txBox="1"/>
          <p:nvPr/>
        </p:nvSpPr>
        <p:spPr>
          <a:xfrm>
            <a:off x="5873262" y="4622447"/>
            <a:ext cx="1498231" cy="400110"/>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RFID (active)</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30" name="楕円 29">
            <a:extLst>
              <a:ext uri="{FF2B5EF4-FFF2-40B4-BE49-F238E27FC236}">
                <a16:creationId xmlns:a16="http://schemas.microsoft.com/office/drawing/2014/main" id="{2C588E37-D305-4143-B083-861AEBFA3389}"/>
              </a:ext>
            </a:extLst>
          </p:cNvPr>
          <p:cNvSpPr/>
          <p:nvPr/>
        </p:nvSpPr>
        <p:spPr bwMode="auto">
          <a:xfrm>
            <a:off x="1227737" y="4881817"/>
            <a:ext cx="1339274"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テキスト ボックス 32">
            <a:extLst>
              <a:ext uri="{FF2B5EF4-FFF2-40B4-BE49-F238E27FC236}">
                <a16:creationId xmlns:a16="http://schemas.microsoft.com/office/drawing/2014/main" id="{22DBA694-F139-4112-92FE-C24213A5AE7D}"/>
              </a:ext>
            </a:extLst>
          </p:cNvPr>
          <p:cNvSpPr txBox="1"/>
          <p:nvPr/>
        </p:nvSpPr>
        <p:spPr>
          <a:xfrm>
            <a:off x="2331994" y="5275158"/>
            <a:ext cx="974947" cy="400110"/>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Cellular</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cxnSp>
        <p:nvCxnSpPr>
          <p:cNvPr id="35" name="直線矢印コネクタ 34">
            <a:extLst>
              <a:ext uri="{FF2B5EF4-FFF2-40B4-BE49-F238E27FC236}">
                <a16:creationId xmlns:a16="http://schemas.microsoft.com/office/drawing/2014/main" id="{BFF78891-D49D-43B4-B9F6-C0CB5DC186C9}"/>
              </a:ext>
            </a:extLst>
          </p:cNvPr>
          <p:cNvCxnSpPr>
            <a:cxnSpLocks/>
          </p:cNvCxnSpPr>
          <p:nvPr/>
        </p:nvCxnSpPr>
        <p:spPr bwMode="auto">
          <a:xfrm flipH="1" flipV="1">
            <a:off x="4993670" y="5441153"/>
            <a:ext cx="820513" cy="261105"/>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36" name="テキスト ボックス 35">
            <a:extLst>
              <a:ext uri="{FF2B5EF4-FFF2-40B4-BE49-F238E27FC236}">
                <a16:creationId xmlns:a16="http://schemas.microsoft.com/office/drawing/2014/main" id="{3312D871-424D-4D89-9D1E-88090744DA62}"/>
              </a:ext>
            </a:extLst>
          </p:cNvPr>
          <p:cNvSpPr txBox="1"/>
          <p:nvPr/>
        </p:nvSpPr>
        <p:spPr>
          <a:xfrm>
            <a:off x="4993670" y="5675268"/>
            <a:ext cx="2937022" cy="707886"/>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Unknown signals</a:t>
            </a:r>
          </a:p>
          <a:p>
            <a:r>
              <a:rPr kumimoji="1" lang="en-US" altLang="ja-JP" sz="2000" dirty="0">
                <a:solidFill>
                  <a:srgbClr val="FFFF00"/>
                </a:solidFill>
                <a:latin typeface="Calibri" panose="020F0502020204030204" pitchFamily="34" charset="0"/>
                <a:ea typeface="Adobe Fan Heiti Std B" panose="020B0700000000000000" pitchFamily="34" charset="-128"/>
              </a:rPr>
              <a:t>(920, 925.2, and 929 MHz)</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cxnSp>
        <p:nvCxnSpPr>
          <p:cNvPr id="37" name="直線矢印コネクタ 36">
            <a:extLst>
              <a:ext uri="{FF2B5EF4-FFF2-40B4-BE49-F238E27FC236}">
                <a16:creationId xmlns:a16="http://schemas.microsoft.com/office/drawing/2014/main" id="{84F918CD-F81A-4388-874F-0E9A3EE89E64}"/>
              </a:ext>
            </a:extLst>
          </p:cNvPr>
          <p:cNvCxnSpPr>
            <a:cxnSpLocks/>
          </p:cNvCxnSpPr>
          <p:nvPr/>
        </p:nvCxnSpPr>
        <p:spPr bwMode="auto">
          <a:xfrm flipV="1">
            <a:off x="6131869" y="5472219"/>
            <a:ext cx="814532" cy="230039"/>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cxnSp>
        <p:nvCxnSpPr>
          <p:cNvPr id="41" name="直線矢印コネクタ 40">
            <a:extLst>
              <a:ext uri="{FF2B5EF4-FFF2-40B4-BE49-F238E27FC236}">
                <a16:creationId xmlns:a16="http://schemas.microsoft.com/office/drawing/2014/main" id="{F25B2BB4-6967-4A52-BF7A-882480B3BCC7}"/>
              </a:ext>
            </a:extLst>
          </p:cNvPr>
          <p:cNvCxnSpPr>
            <a:cxnSpLocks/>
          </p:cNvCxnSpPr>
          <p:nvPr/>
        </p:nvCxnSpPr>
        <p:spPr bwMode="auto">
          <a:xfrm flipH="1" flipV="1">
            <a:off x="1713635" y="3929142"/>
            <a:ext cx="538553" cy="147923"/>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42" name="テキスト ボックス 41">
            <a:extLst>
              <a:ext uri="{FF2B5EF4-FFF2-40B4-BE49-F238E27FC236}">
                <a16:creationId xmlns:a16="http://schemas.microsoft.com/office/drawing/2014/main" id="{94E7D5E4-8DF5-4F1D-B7CF-4C4E0BE13525}"/>
              </a:ext>
            </a:extLst>
          </p:cNvPr>
          <p:cNvSpPr txBox="1"/>
          <p:nvPr/>
        </p:nvSpPr>
        <p:spPr>
          <a:xfrm>
            <a:off x="2173930" y="3813359"/>
            <a:ext cx="1269899" cy="1015663"/>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Unknown</a:t>
            </a:r>
          </a:p>
          <a:p>
            <a:r>
              <a:rPr kumimoji="1" lang="en-US" altLang="ja-JP" sz="2000" dirty="0">
                <a:solidFill>
                  <a:srgbClr val="FFFF00"/>
                </a:solidFill>
                <a:latin typeface="Calibri" panose="020F0502020204030204" pitchFamily="34" charset="0"/>
                <a:ea typeface="Adobe Fan Heiti Std B" panose="020B0700000000000000" pitchFamily="34" charset="-128"/>
              </a:rPr>
              <a:t>Signal</a:t>
            </a:r>
          </a:p>
          <a:p>
            <a:r>
              <a:rPr kumimoji="1" lang="en-US" altLang="ja-JP" sz="2000" dirty="0">
                <a:solidFill>
                  <a:srgbClr val="FFFF00"/>
                </a:solidFill>
                <a:latin typeface="Calibri" panose="020F0502020204030204" pitchFamily="34" charset="0"/>
                <a:ea typeface="Adobe Fan Heiti Std B" panose="020B0700000000000000" pitchFamily="34" charset="-128"/>
              </a:rPr>
              <a:t>(912 MHz)</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43" name="楕円 42">
            <a:extLst>
              <a:ext uri="{FF2B5EF4-FFF2-40B4-BE49-F238E27FC236}">
                <a16:creationId xmlns:a16="http://schemas.microsoft.com/office/drawing/2014/main" id="{33B19311-4406-4351-A241-28C06358811A}"/>
              </a:ext>
            </a:extLst>
          </p:cNvPr>
          <p:cNvSpPr/>
          <p:nvPr/>
        </p:nvSpPr>
        <p:spPr bwMode="auto">
          <a:xfrm>
            <a:off x="1416793" y="3597892"/>
            <a:ext cx="248433" cy="816205"/>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50" name="直線矢印コネクタ 49">
            <a:extLst>
              <a:ext uri="{FF2B5EF4-FFF2-40B4-BE49-F238E27FC236}">
                <a16:creationId xmlns:a16="http://schemas.microsoft.com/office/drawing/2014/main" id="{57C87E48-4EA3-49C3-B0E1-CECE700AC714}"/>
              </a:ext>
            </a:extLst>
          </p:cNvPr>
          <p:cNvCxnSpPr>
            <a:cxnSpLocks/>
          </p:cNvCxnSpPr>
          <p:nvPr/>
        </p:nvCxnSpPr>
        <p:spPr bwMode="auto">
          <a:xfrm flipV="1">
            <a:off x="6946401" y="5571705"/>
            <a:ext cx="1576747" cy="295695"/>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cxnSp>
        <p:nvCxnSpPr>
          <p:cNvPr id="51" name="直線コネクタ 50">
            <a:extLst>
              <a:ext uri="{FF2B5EF4-FFF2-40B4-BE49-F238E27FC236}">
                <a16:creationId xmlns:a16="http://schemas.microsoft.com/office/drawing/2014/main" id="{11A276B9-83F4-4515-BF5C-73B4E874D169}"/>
              </a:ext>
            </a:extLst>
          </p:cNvPr>
          <p:cNvCxnSpPr/>
          <p:nvPr/>
        </p:nvCxnSpPr>
        <p:spPr bwMode="auto">
          <a:xfrm>
            <a:off x="9180960" y="6417434"/>
            <a:ext cx="0" cy="1800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0ADE01B1-BE37-42AD-954D-4933F5C5B69E}"/>
              </a:ext>
            </a:extLst>
          </p:cNvPr>
          <p:cNvCxnSpPr>
            <a:cxnSpLocks/>
          </p:cNvCxnSpPr>
          <p:nvPr/>
        </p:nvCxnSpPr>
        <p:spPr bwMode="auto">
          <a:xfrm>
            <a:off x="4933380" y="6417434"/>
            <a:ext cx="0" cy="1800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6" name="直線コネクタ 55">
            <a:extLst>
              <a:ext uri="{FF2B5EF4-FFF2-40B4-BE49-F238E27FC236}">
                <a16:creationId xmlns:a16="http://schemas.microsoft.com/office/drawing/2014/main" id="{07EBACA6-9BC7-440B-BFF9-5A697FAE7544}"/>
              </a:ext>
            </a:extLst>
          </p:cNvPr>
          <p:cNvCxnSpPr/>
          <p:nvPr/>
        </p:nvCxnSpPr>
        <p:spPr bwMode="auto">
          <a:xfrm>
            <a:off x="688347" y="6417434"/>
            <a:ext cx="0" cy="1800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8" name="直線コネクタ 57">
            <a:extLst>
              <a:ext uri="{FF2B5EF4-FFF2-40B4-BE49-F238E27FC236}">
                <a16:creationId xmlns:a16="http://schemas.microsoft.com/office/drawing/2014/main" id="{F53540E9-FD2E-462B-A33F-BC08346F9377}"/>
              </a:ext>
            </a:extLst>
          </p:cNvPr>
          <p:cNvCxnSpPr/>
          <p:nvPr/>
        </p:nvCxnSpPr>
        <p:spPr bwMode="auto">
          <a:xfrm>
            <a:off x="533400" y="3153144"/>
            <a:ext cx="0" cy="3264290"/>
          </a:xfrm>
          <a:prstGeom prst="line">
            <a:avLst/>
          </a:prstGeom>
          <a:solidFill>
            <a:srgbClr val="00B8FF"/>
          </a:solidFill>
          <a:ln w="25400" cap="flat" cmpd="sng" algn="ctr">
            <a:solidFill>
              <a:schemeClr val="tx1"/>
            </a:solidFill>
            <a:prstDash val="solid"/>
            <a:round/>
            <a:headEnd type="triangle" w="lg" len="med"/>
            <a:tailEnd type="triangle" w="lg" len="med"/>
          </a:ln>
          <a:effectLst/>
        </p:spPr>
      </p:cxnSp>
      <p:sp>
        <p:nvSpPr>
          <p:cNvPr id="61" name="CustomShape 3">
            <a:extLst>
              <a:ext uri="{FF2B5EF4-FFF2-40B4-BE49-F238E27FC236}">
                <a16:creationId xmlns:a16="http://schemas.microsoft.com/office/drawing/2014/main" id="{9B01C940-8F4A-4BC1-92D2-9B4C4DA5CBB9}"/>
              </a:ext>
            </a:extLst>
          </p:cNvPr>
          <p:cNvSpPr/>
          <p:nvPr/>
        </p:nvSpPr>
        <p:spPr>
          <a:xfrm rot="16200000">
            <a:off x="-364297" y="4565979"/>
            <a:ext cx="1447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000000"/>
                </a:solidFill>
                <a:latin typeface="Arial"/>
                <a:ea typeface="ＭＳ Ｐゴシック"/>
              </a:rPr>
              <a:t>60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seconds</a:t>
            </a:r>
            <a:endParaRPr lang="en-US" sz="1800" b="0" strike="noStrike" spc="-1" dirty="0">
              <a:latin typeface="Arial"/>
            </a:endParaRPr>
          </a:p>
        </p:txBody>
      </p:sp>
    </p:spTree>
    <p:extLst>
      <p:ext uri="{BB962C8B-B14F-4D97-AF65-F5344CB8AC3E}">
        <p14:creationId xmlns:p14="http://schemas.microsoft.com/office/powerpoint/2010/main" val="117629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(4)</a:t>
            </a:r>
            <a:br>
              <a:rPr lang="en-US" dirty="0"/>
            </a:br>
            <a:r>
              <a:rPr lang="en-US" dirty="0"/>
              <a:t>Exhibition of wireless technologies</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conducted another </a:t>
            </a:r>
            <a:r>
              <a:rPr lang="en-US" altLang="ja-JP" dirty="0"/>
              <a:t>measurement at one of Japan's largest-scale exhibition events that focuses on the latest R&amp;D of wireless communication technologies.</a:t>
            </a:r>
          </a:p>
          <a:p>
            <a:r>
              <a:rPr lang="en-US" altLang="ja-JP" dirty="0"/>
              <a:t>During this event, many exhibitors demonstrated their wireless systems using the 920 MHz band including IEEE 802.11ah </a:t>
            </a:r>
            <a:r>
              <a:rPr lang="en-US" altLang="ja-JP" baseline="30000" dirty="0">
                <a:solidFill>
                  <a:srgbClr val="FF0000"/>
                </a:solidFill>
              </a:rPr>
              <a:t>[Note 1] </a:t>
            </a:r>
            <a:r>
              <a:rPr lang="en-US" altLang="ja-JP" dirty="0"/>
              <a:t>, wireless power transfer system, original communication system, etc. </a:t>
            </a:r>
          </a:p>
          <a:p>
            <a:r>
              <a:rPr lang="en-US" dirty="0">
                <a:solidFill>
                  <a:srgbClr val="0000FF"/>
                </a:solidFill>
              </a:rPr>
              <a:t>Similar situation will occur when S1G devices are widely deployed.</a:t>
            </a:r>
          </a:p>
          <a:p>
            <a:pPr marL="0" indent="0">
              <a:buNone/>
            </a:pPr>
            <a:endParaRPr lang="en-US" sz="1200" dirty="0">
              <a:solidFill>
                <a:srgbClr val="0000FF"/>
              </a:solidFill>
            </a:endParaRPr>
          </a:p>
          <a:p>
            <a:pPr marL="806450" indent="-806450">
              <a:buNone/>
            </a:pPr>
            <a:r>
              <a:rPr lang="en-US" sz="1800" dirty="0">
                <a:solidFill>
                  <a:srgbClr val="FF0000"/>
                </a:solidFill>
              </a:rPr>
              <a:t>[Note 1]</a:t>
            </a:r>
            <a:r>
              <a:rPr lang="en-US" sz="1800" dirty="0">
                <a:solidFill>
                  <a:schemeClr val="tx1"/>
                </a:solidFill>
              </a:rPr>
              <a:t> AHPC (802.11ah Promotion Council) exhibited IEEE 802.11ah demo system under experimental station license. IEEE 802.11ah is still under discussion to utilize them in Japan. </a:t>
            </a:r>
          </a:p>
        </p:txBody>
      </p:sp>
    </p:spTree>
    <p:extLst>
      <p:ext uri="{BB962C8B-B14F-4D97-AF65-F5344CB8AC3E}">
        <p14:creationId xmlns:p14="http://schemas.microsoft.com/office/powerpoint/2010/main" val="10056032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exhibition center</a:t>
            </a:r>
          </a:p>
        </p:txBody>
      </p:sp>
      <p:sp>
        <p:nvSpPr>
          <p:cNvPr id="9" name="コンテンツ プレースホルダー 8">
            <a:extLst>
              <a:ext uri="{FF2B5EF4-FFF2-40B4-BE49-F238E27FC236}">
                <a16:creationId xmlns:a16="http://schemas.microsoft.com/office/drawing/2014/main" id="{86D1200A-51CD-404A-BEE1-5E277AFF7C8A}"/>
              </a:ext>
            </a:extLst>
          </p:cNvPr>
          <p:cNvSpPr>
            <a:spLocks noGrp="1"/>
          </p:cNvSpPr>
          <p:nvPr>
            <p:ph idx="1"/>
          </p:nvPr>
        </p:nvSpPr>
        <p:spPr>
          <a:xfrm>
            <a:off x="5105400" y="1397220"/>
            <a:ext cx="4551844" cy="5241714"/>
          </a:xfrm>
        </p:spPr>
        <p:txBody>
          <a:bodyPr/>
          <a:lstStyle/>
          <a:p>
            <a:r>
              <a:rPr lang="en-US" altLang="ja-JP" dirty="0">
                <a:solidFill>
                  <a:schemeClr val="tx1"/>
                </a:solidFill>
              </a:rPr>
              <a:t>There are many signals with different transmission patterns (i.e., spectrum shape and duty cycle).</a:t>
            </a:r>
          </a:p>
          <a:p>
            <a:r>
              <a:rPr lang="en-US" altLang="ja-JP" dirty="0">
                <a:solidFill>
                  <a:schemeClr val="tx1"/>
                </a:solidFill>
              </a:rPr>
              <a:t>A wireless power transfer system will cause severe interference.</a:t>
            </a:r>
            <a:endParaRPr lang="ja-JP" altLang="en-US" dirty="0">
              <a:solidFill>
                <a:schemeClr val="tx1"/>
              </a:solidFill>
            </a:endParaRPr>
          </a:p>
        </p:txBody>
      </p:sp>
      <p:pic>
        <p:nvPicPr>
          <p:cNvPr id="7" name="コンテンツ プレースホルダー 6">
            <a:extLst>
              <a:ext uri="{FF2B5EF4-FFF2-40B4-BE49-F238E27FC236}">
                <a16:creationId xmlns:a16="http://schemas.microsoft.com/office/drawing/2014/main" id="{67A19FDE-3A54-4792-86A9-ED0515BF82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2644" y="1447800"/>
            <a:ext cx="3160000" cy="540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12607752-0FC5-4F4C-A396-6B5F39F9E80C}"/>
              </a:ext>
            </a:extLst>
          </p:cNvPr>
          <p:cNvSpPr txBox="1"/>
          <p:nvPr/>
        </p:nvSpPr>
        <p:spPr>
          <a:xfrm>
            <a:off x="1345063" y="5486400"/>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910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0" name="テキスト ボックス 9">
            <a:extLst>
              <a:ext uri="{FF2B5EF4-FFF2-40B4-BE49-F238E27FC236}">
                <a16:creationId xmlns:a16="http://schemas.microsoft.com/office/drawing/2014/main" id="{6BF9753E-848D-405C-AD85-C116AC1E49FA}"/>
              </a:ext>
            </a:extLst>
          </p:cNvPr>
          <p:cNvSpPr txBox="1"/>
          <p:nvPr/>
        </p:nvSpPr>
        <p:spPr>
          <a:xfrm>
            <a:off x="4187498" y="5486399"/>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930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cxnSp>
        <p:nvCxnSpPr>
          <p:cNvPr id="11" name="直線コネクタ 10">
            <a:extLst>
              <a:ext uri="{FF2B5EF4-FFF2-40B4-BE49-F238E27FC236}">
                <a16:creationId xmlns:a16="http://schemas.microsoft.com/office/drawing/2014/main" id="{5177735A-8630-4401-96EC-ED362EAF27DA}"/>
              </a:ext>
            </a:extLst>
          </p:cNvPr>
          <p:cNvCxnSpPr/>
          <p:nvPr/>
        </p:nvCxnSpPr>
        <p:spPr bwMode="auto">
          <a:xfrm>
            <a:off x="4755381" y="1634399"/>
            <a:ext cx="0" cy="3852000"/>
          </a:xfrm>
          <a:prstGeom prst="line">
            <a:avLst/>
          </a:prstGeom>
          <a:solidFill>
            <a:srgbClr val="00B8FF"/>
          </a:solidFill>
          <a:ln w="25400" cap="flat" cmpd="sng" algn="ctr">
            <a:solidFill>
              <a:schemeClr val="tx1"/>
            </a:solidFill>
            <a:prstDash val="solid"/>
            <a:round/>
            <a:headEnd type="triangle" w="lg" len="med"/>
            <a:tailEnd type="triangle" w="lg" len="med"/>
          </a:ln>
          <a:effectLst/>
        </p:spPr>
      </p:cxnSp>
      <p:sp>
        <p:nvSpPr>
          <p:cNvPr id="12" name="CustomShape 3">
            <a:extLst>
              <a:ext uri="{FF2B5EF4-FFF2-40B4-BE49-F238E27FC236}">
                <a16:creationId xmlns:a16="http://schemas.microsoft.com/office/drawing/2014/main" id="{C9DC3064-15A7-4882-A276-87645A1A5C84}"/>
              </a:ext>
            </a:extLst>
          </p:cNvPr>
          <p:cNvSpPr/>
          <p:nvPr/>
        </p:nvSpPr>
        <p:spPr>
          <a:xfrm rot="16200000">
            <a:off x="4176194" y="2468609"/>
            <a:ext cx="1447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000000"/>
                </a:solidFill>
                <a:latin typeface="Arial"/>
                <a:ea typeface="ＭＳ Ｐゴシック"/>
              </a:rPr>
              <a:t>60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seconds</a:t>
            </a:r>
            <a:endParaRPr lang="en-US" sz="1800" b="0" strike="noStrike" spc="-1" dirty="0">
              <a:latin typeface="Arial"/>
            </a:endParaRPr>
          </a:p>
        </p:txBody>
      </p:sp>
      <p:sp>
        <p:nvSpPr>
          <p:cNvPr id="13" name="楕円 12">
            <a:extLst>
              <a:ext uri="{FF2B5EF4-FFF2-40B4-BE49-F238E27FC236}">
                <a16:creationId xmlns:a16="http://schemas.microsoft.com/office/drawing/2014/main" id="{CE36EE60-46A4-4365-8CE7-077CF247F016}"/>
              </a:ext>
            </a:extLst>
          </p:cNvPr>
          <p:cNvSpPr/>
          <p:nvPr/>
        </p:nvSpPr>
        <p:spPr bwMode="auto">
          <a:xfrm>
            <a:off x="3146713" y="2608511"/>
            <a:ext cx="339326" cy="806462"/>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テキスト ボックス 13">
            <a:extLst>
              <a:ext uri="{FF2B5EF4-FFF2-40B4-BE49-F238E27FC236}">
                <a16:creationId xmlns:a16="http://schemas.microsoft.com/office/drawing/2014/main" id="{3339FB9E-F186-4FB8-854E-E2951CF64278}"/>
              </a:ext>
            </a:extLst>
          </p:cNvPr>
          <p:cNvSpPr txBox="1"/>
          <p:nvPr/>
        </p:nvSpPr>
        <p:spPr>
          <a:xfrm>
            <a:off x="5276757" y="4601194"/>
            <a:ext cx="3544560" cy="1015663"/>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Chirp signal of an </a:t>
            </a:r>
          </a:p>
          <a:p>
            <a:r>
              <a:rPr kumimoji="1" lang="en-US" altLang="ja-JP" sz="2000" dirty="0">
                <a:solidFill>
                  <a:srgbClr val="FF0000"/>
                </a:solidFill>
                <a:latin typeface="Calibri" panose="020F0502020204030204" pitchFamily="34" charset="0"/>
                <a:ea typeface="Adobe Fan Heiti Std B" panose="020B0700000000000000" pitchFamily="34" charset="-128"/>
              </a:rPr>
              <a:t>  original communication system</a:t>
            </a:r>
          </a:p>
          <a:p>
            <a:r>
              <a:rPr kumimoji="1" lang="en-US" altLang="ja-JP" sz="2000" dirty="0">
                <a:solidFill>
                  <a:srgbClr val="FF0000"/>
                </a:solidFill>
                <a:latin typeface="Calibri" panose="020F0502020204030204" pitchFamily="34" charset="0"/>
                <a:ea typeface="Adobe Fan Heiti Std B" panose="020B0700000000000000" pitchFamily="34" charset="-128"/>
              </a:rPr>
              <a:t>    (not </a:t>
            </a:r>
            <a:r>
              <a:rPr kumimoji="1" lang="en-US" altLang="ja-JP" sz="2000" dirty="0" err="1">
                <a:solidFill>
                  <a:srgbClr val="FF0000"/>
                </a:solidFill>
                <a:latin typeface="Calibri" panose="020F0502020204030204" pitchFamily="34" charset="0"/>
                <a:ea typeface="Adobe Fan Heiti Std B" panose="020B0700000000000000" pitchFamily="34" charset="-128"/>
              </a:rPr>
              <a:t>LoRa</a:t>
            </a:r>
            <a:r>
              <a:rPr kumimoji="1" lang="en-US" altLang="ja-JP" sz="2000" dirty="0">
                <a:solidFill>
                  <a:srgbClr val="FF0000"/>
                </a:solidFill>
                <a:latin typeface="Calibri" panose="020F0502020204030204" pitchFamily="34" charset="0"/>
                <a:ea typeface="Adobe Fan Heiti Std B" panose="020B0700000000000000" pitchFamily="34" charset="-128"/>
              </a:rPr>
              <a: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cxnSp>
        <p:nvCxnSpPr>
          <p:cNvPr id="16" name="直線矢印コネクタ 15">
            <a:extLst>
              <a:ext uri="{FF2B5EF4-FFF2-40B4-BE49-F238E27FC236}">
                <a16:creationId xmlns:a16="http://schemas.microsoft.com/office/drawing/2014/main" id="{7DF1196B-E5C5-465A-A994-AEE2652D20DE}"/>
              </a:ext>
            </a:extLst>
          </p:cNvPr>
          <p:cNvCxnSpPr>
            <a:cxnSpLocks/>
          </p:cNvCxnSpPr>
          <p:nvPr/>
        </p:nvCxnSpPr>
        <p:spPr bwMode="auto">
          <a:xfrm flipH="1" flipV="1">
            <a:off x="4068567" y="4765189"/>
            <a:ext cx="1179155" cy="36060"/>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9" name="楕円 18">
            <a:extLst>
              <a:ext uri="{FF2B5EF4-FFF2-40B4-BE49-F238E27FC236}">
                <a16:creationId xmlns:a16="http://schemas.microsoft.com/office/drawing/2014/main" id="{9031C619-73D2-4865-860D-336A4CEA2CA7}"/>
              </a:ext>
            </a:extLst>
          </p:cNvPr>
          <p:cNvSpPr/>
          <p:nvPr/>
        </p:nvSpPr>
        <p:spPr bwMode="auto">
          <a:xfrm>
            <a:off x="2503209" y="4888462"/>
            <a:ext cx="458906" cy="4856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1" name="直線矢印コネクタ 20">
            <a:extLst>
              <a:ext uri="{FF2B5EF4-FFF2-40B4-BE49-F238E27FC236}">
                <a16:creationId xmlns:a16="http://schemas.microsoft.com/office/drawing/2014/main" id="{95D61566-EB19-4A4A-B732-9F5824A2B195}"/>
              </a:ext>
            </a:extLst>
          </p:cNvPr>
          <p:cNvCxnSpPr>
            <a:cxnSpLocks/>
          </p:cNvCxnSpPr>
          <p:nvPr/>
        </p:nvCxnSpPr>
        <p:spPr bwMode="auto">
          <a:xfrm flipH="1" flipV="1">
            <a:off x="3019614" y="5139726"/>
            <a:ext cx="1792693" cy="1001548"/>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23" name="テキスト ボックス 22">
            <a:extLst>
              <a:ext uri="{FF2B5EF4-FFF2-40B4-BE49-F238E27FC236}">
                <a16:creationId xmlns:a16="http://schemas.microsoft.com/office/drawing/2014/main" id="{B47A14C1-CE04-4B0F-B553-55BD3DE34322}"/>
              </a:ext>
            </a:extLst>
          </p:cNvPr>
          <p:cNvSpPr txBox="1"/>
          <p:nvPr/>
        </p:nvSpPr>
        <p:spPr>
          <a:xfrm>
            <a:off x="4897081" y="5814957"/>
            <a:ext cx="3788538" cy="707886"/>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Strong interference (may be from </a:t>
            </a:r>
            <a:br>
              <a:rPr kumimoji="1" lang="en-US" altLang="ja-JP" sz="2000" dirty="0">
                <a:solidFill>
                  <a:srgbClr val="FF0000"/>
                </a:solidFill>
                <a:latin typeface="Calibri" panose="020F0502020204030204" pitchFamily="34" charset="0"/>
                <a:ea typeface="Adobe Fan Heiti Std B" panose="020B0700000000000000" pitchFamily="34" charset="-128"/>
              </a:rPr>
            </a:br>
            <a:r>
              <a:rPr kumimoji="1" lang="en-US" altLang="ja-JP" sz="2000" dirty="0">
                <a:solidFill>
                  <a:srgbClr val="FF0000"/>
                </a:solidFill>
                <a:latin typeface="Calibri" panose="020F0502020204030204" pitchFamily="34" charset="0"/>
                <a:ea typeface="Adobe Fan Heiti Std B" panose="020B0700000000000000" pitchFamily="34" charset="-128"/>
              </a:rPr>
              <a:t>  a wireless power transfer system)</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24" name="楕円 23">
            <a:extLst>
              <a:ext uri="{FF2B5EF4-FFF2-40B4-BE49-F238E27FC236}">
                <a16:creationId xmlns:a16="http://schemas.microsoft.com/office/drawing/2014/main" id="{7054B5A8-046A-466E-8251-8538379C173C}"/>
              </a:ext>
            </a:extLst>
          </p:cNvPr>
          <p:cNvSpPr/>
          <p:nvPr/>
        </p:nvSpPr>
        <p:spPr bwMode="auto">
          <a:xfrm rot="20617778">
            <a:off x="3196895" y="4632099"/>
            <a:ext cx="876470" cy="39859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楕円 24">
            <a:extLst>
              <a:ext uri="{FF2B5EF4-FFF2-40B4-BE49-F238E27FC236}">
                <a16:creationId xmlns:a16="http://schemas.microsoft.com/office/drawing/2014/main" id="{6EBEA711-9460-48E1-8F8B-B97E6DF533AF}"/>
              </a:ext>
            </a:extLst>
          </p:cNvPr>
          <p:cNvSpPr/>
          <p:nvPr/>
        </p:nvSpPr>
        <p:spPr bwMode="auto">
          <a:xfrm>
            <a:off x="3528518" y="3453368"/>
            <a:ext cx="278309" cy="485664"/>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楕円 25">
            <a:extLst>
              <a:ext uri="{FF2B5EF4-FFF2-40B4-BE49-F238E27FC236}">
                <a16:creationId xmlns:a16="http://schemas.microsoft.com/office/drawing/2014/main" id="{20C9C00A-B4F7-4410-A2D6-574449B9F258}"/>
              </a:ext>
            </a:extLst>
          </p:cNvPr>
          <p:cNvSpPr/>
          <p:nvPr/>
        </p:nvSpPr>
        <p:spPr bwMode="auto">
          <a:xfrm>
            <a:off x="4142558" y="2969544"/>
            <a:ext cx="313340" cy="539736"/>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楕円 26">
            <a:extLst>
              <a:ext uri="{FF2B5EF4-FFF2-40B4-BE49-F238E27FC236}">
                <a16:creationId xmlns:a16="http://schemas.microsoft.com/office/drawing/2014/main" id="{6FC9795A-C254-48F8-B848-8A37224FA11D}"/>
              </a:ext>
            </a:extLst>
          </p:cNvPr>
          <p:cNvSpPr/>
          <p:nvPr/>
        </p:nvSpPr>
        <p:spPr bwMode="auto">
          <a:xfrm>
            <a:off x="3955101" y="3918152"/>
            <a:ext cx="313340" cy="539736"/>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楕円 27">
            <a:extLst>
              <a:ext uri="{FF2B5EF4-FFF2-40B4-BE49-F238E27FC236}">
                <a16:creationId xmlns:a16="http://schemas.microsoft.com/office/drawing/2014/main" id="{6ACDDFF5-49D9-4372-BDBD-5B76A2FE75FE}"/>
              </a:ext>
            </a:extLst>
          </p:cNvPr>
          <p:cNvSpPr/>
          <p:nvPr/>
        </p:nvSpPr>
        <p:spPr bwMode="auto">
          <a:xfrm>
            <a:off x="1697783" y="1664344"/>
            <a:ext cx="3091028" cy="4856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テキスト ボックス 28">
            <a:extLst>
              <a:ext uri="{FF2B5EF4-FFF2-40B4-BE49-F238E27FC236}">
                <a16:creationId xmlns:a16="http://schemas.microsoft.com/office/drawing/2014/main" id="{1AF593B7-E71B-475E-A2BB-06B19C7E5701}"/>
              </a:ext>
            </a:extLst>
          </p:cNvPr>
          <p:cNvSpPr txBox="1"/>
          <p:nvPr/>
        </p:nvSpPr>
        <p:spPr>
          <a:xfrm>
            <a:off x="2774290" y="2177797"/>
            <a:ext cx="1877437" cy="400110"/>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Wideband noise</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30" name="テキスト ボックス 29">
            <a:extLst>
              <a:ext uri="{FF2B5EF4-FFF2-40B4-BE49-F238E27FC236}">
                <a16:creationId xmlns:a16="http://schemas.microsoft.com/office/drawing/2014/main" id="{18A57BAA-959B-495B-81A6-4363B75455B9}"/>
              </a:ext>
            </a:extLst>
          </p:cNvPr>
          <p:cNvSpPr txBox="1"/>
          <p:nvPr/>
        </p:nvSpPr>
        <p:spPr>
          <a:xfrm>
            <a:off x="5581564" y="4165175"/>
            <a:ext cx="3552254" cy="400110"/>
          </a:xfrm>
          <a:prstGeom prst="rect">
            <a:avLst/>
          </a:prstGeom>
          <a:solidFill>
            <a:srgbClr val="FFFFFF">
              <a:alpha val="70000"/>
            </a:srgbClr>
          </a:solidFill>
        </p:spPr>
        <p:txBody>
          <a:bodyPr wrap="none" rtlCol="0">
            <a:spAutoFit/>
          </a:bodyPr>
          <a:lstStyle/>
          <a:p>
            <a:r>
              <a:rPr kumimoji="1" lang="en-US" altLang="ja-JP" sz="2000" dirty="0">
                <a:solidFill>
                  <a:srgbClr val="FF3399"/>
                </a:solidFill>
                <a:latin typeface="Calibri" panose="020F0502020204030204" pitchFamily="34" charset="0"/>
                <a:ea typeface="Adobe Fan Heiti Std B" panose="020B0700000000000000" pitchFamily="34" charset="-128"/>
              </a:rPr>
              <a:t>Signals with different duty cycle</a:t>
            </a:r>
            <a:endParaRPr kumimoji="1" lang="ja-JP" altLang="en-US" sz="2000" dirty="0">
              <a:solidFill>
                <a:srgbClr val="FF3399"/>
              </a:solidFill>
              <a:latin typeface="Calibri" panose="020F0502020204030204" pitchFamily="34" charset="0"/>
              <a:ea typeface="Adobe Fan Heiti Std B" panose="020B0700000000000000" pitchFamily="34" charset="-128"/>
            </a:endParaRPr>
          </a:p>
        </p:txBody>
      </p:sp>
      <p:cxnSp>
        <p:nvCxnSpPr>
          <p:cNvPr id="31" name="直線矢印コネクタ 30">
            <a:extLst>
              <a:ext uri="{FF2B5EF4-FFF2-40B4-BE49-F238E27FC236}">
                <a16:creationId xmlns:a16="http://schemas.microsoft.com/office/drawing/2014/main" id="{9C7C507B-9669-4D9F-84FA-23991305860C}"/>
              </a:ext>
            </a:extLst>
          </p:cNvPr>
          <p:cNvCxnSpPr>
            <a:cxnSpLocks/>
            <a:stCxn id="30" idx="1"/>
            <a:endCxn id="26" idx="6"/>
          </p:cNvCxnSpPr>
          <p:nvPr/>
        </p:nvCxnSpPr>
        <p:spPr bwMode="auto">
          <a:xfrm flipH="1" flipV="1">
            <a:off x="4455898" y="3239412"/>
            <a:ext cx="1125666" cy="1125818"/>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cxnSp>
        <p:nvCxnSpPr>
          <p:cNvPr id="33" name="直線矢印コネクタ 32">
            <a:extLst>
              <a:ext uri="{FF2B5EF4-FFF2-40B4-BE49-F238E27FC236}">
                <a16:creationId xmlns:a16="http://schemas.microsoft.com/office/drawing/2014/main" id="{2B0DDCC6-3662-4750-8BCB-7347B33666C8}"/>
              </a:ext>
            </a:extLst>
          </p:cNvPr>
          <p:cNvCxnSpPr>
            <a:cxnSpLocks/>
            <a:stCxn id="30" idx="1"/>
            <a:endCxn id="13" idx="6"/>
          </p:cNvCxnSpPr>
          <p:nvPr/>
        </p:nvCxnSpPr>
        <p:spPr bwMode="auto">
          <a:xfrm flipH="1" flipV="1">
            <a:off x="3486039" y="3011742"/>
            <a:ext cx="2095525" cy="1353488"/>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cxnSp>
        <p:nvCxnSpPr>
          <p:cNvPr id="37" name="直線矢印コネクタ 36">
            <a:extLst>
              <a:ext uri="{FF2B5EF4-FFF2-40B4-BE49-F238E27FC236}">
                <a16:creationId xmlns:a16="http://schemas.microsoft.com/office/drawing/2014/main" id="{092FB8F4-FA37-4336-BA74-8E7B9D669441}"/>
              </a:ext>
            </a:extLst>
          </p:cNvPr>
          <p:cNvCxnSpPr>
            <a:cxnSpLocks/>
            <a:stCxn id="30" idx="1"/>
            <a:endCxn id="25" idx="6"/>
          </p:cNvCxnSpPr>
          <p:nvPr/>
        </p:nvCxnSpPr>
        <p:spPr bwMode="auto">
          <a:xfrm flipH="1" flipV="1">
            <a:off x="3806827" y="3696200"/>
            <a:ext cx="1774737" cy="669030"/>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cxnSp>
        <p:nvCxnSpPr>
          <p:cNvPr id="40" name="直線矢印コネクタ 39">
            <a:extLst>
              <a:ext uri="{FF2B5EF4-FFF2-40B4-BE49-F238E27FC236}">
                <a16:creationId xmlns:a16="http://schemas.microsoft.com/office/drawing/2014/main" id="{ED29D330-9BED-4A9A-8916-C7093CB6082D}"/>
              </a:ext>
            </a:extLst>
          </p:cNvPr>
          <p:cNvCxnSpPr>
            <a:cxnSpLocks/>
            <a:stCxn id="30" idx="1"/>
            <a:endCxn id="27" idx="6"/>
          </p:cNvCxnSpPr>
          <p:nvPr/>
        </p:nvCxnSpPr>
        <p:spPr bwMode="auto">
          <a:xfrm flipH="1" flipV="1">
            <a:off x="4268441" y="4188020"/>
            <a:ext cx="1313123" cy="177210"/>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sp>
        <p:nvSpPr>
          <p:cNvPr id="34" name="テキスト ボックス 33">
            <a:extLst>
              <a:ext uri="{FF2B5EF4-FFF2-40B4-BE49-F238E27FC236}">
                <a16:creationId xmlns:a16="http://schemas.microsoft.com/office/drawing/2014/main" id="{821A02FB-D8F5-46F0-BC32-862EE0BA3A8F}"/>
              </a:ext>
            </a:extLst>
          </p:cNvPr>
          <p:cNvSpPr txBox="1"/>
          <p:nvPr/>
        </p:nvSpPr>
        <p:spPr>
          <a:xfrm>
            <a:off x="137659" y="2362200"/>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-130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sp>
        <p:nvSpPr>
          <p:cNvPr id="35" name="テキスト ボックス 34">
            <a:extLst>
              <a:ext uri="{FF2B5EF4-FFF2-40B4-BE49-F238E27FC236}">
                <a16:creationId xmlns:a16="http://schemas.microsoft.com/office/drawing/2014/main" id="{DF0F85F1-0FAF-4F2F-A4FB-F1EBE284A6EF}"/>
              </a:ext>
            </a:extLst>
          </p:cNvPr>
          <p:cNvSpPr txBox="1"/>
          <p:nvPr/>
        </p:nvSpPr>
        <p:spPr>
          <a:xfrm>
            <a:off x="137659" y="1333115"/>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cxnSp>
        <p:nvCxnSpPr>
          <p:cNvPr id="36" name="直線コネクタ 35">
            <a:extLst>
              <a:ext uri="{FF2B5EF4-FFF2-40B4-BE49-F238E27FC236}">
                <a16:creationId xmlns:a16="http://schemas.microsoft.com/office/drawing/2014/main" id="{32142946-AB6A-4BA8-BE00-0069E2902F89}"/>
              </a:ext>
            </a:extLst>
          </p:cNvPr>
          <p:cNvCxnSpPr>
            <a:cxnSpLocks/>
          </p:cNvCxnSpPr>
          <p:nvPr/>
        </p:nvCxnSpPr>
        <p:spPr bwMode="auto">
          <a:xfrm flipH="1">
            <a:off x="1179376" y="2608480"/>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BA050454-3F90-4C19-96D1-EAD66DF6CEFB}"/>
              </a:ext>
            </a:extLst>
          </p:cNvPr>
          <p:cNvCxnSpPr>
            <a:cxnSpLocks/>
          </p:cNvCxnSpPr>
          <p:nvPr/>
        </p:nvCxnSpPr>
        <p:spPr bwMode="auto">
          <a:xfrm flipH="1">
            <a:off x="1179376" y="1561127"/>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1292907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July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contribution showed measurement results of radio noise and interference at two stations and a university over the 920 MHz band in Japan.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Several powerful signals continuously emitted </a:t>
            </a:r>
            <a:r>
              <a:rPr lang="en-GB" altLang="ja-JP"/>
              <a:t>by train and </a:t>
            </a:r>
            <a:r>
              <a:rPr lang="en-GB" altLang="ja-JP" dirty="0"/>
              <a:t>RFID were found. In addition, several unknown continuous signals with a non-negligible level of power were also found. In future, wireless power transfer systems and other wireless systems may cause severe interference. These signals may become severe interference both for IEEE 802.11ah and IEEE 802.15.4 SUN.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So, we may need to take care of such interference for good operation of </a:t>
            </a:r>
            <a:r>
              <a:rPr lang="en-GB" altLang="ja-JP" dirty="0"/>
              <a:t>IEEE 802.11ah and IEEE 802.15.4 SUN. </a:t>
            </a:r>
            <a:endParaRPr lang="en-GB" dirty="0"/>
          </a:p>
        </p:txBody>
      </p:sp>
    </p:spTree>
    <p:extLst>
      <p:ext uri="{BB962C8B-B14F-4D97-AF65-F5344CB8AC3E}">
        <p14:creationId xmlns:p14="http://schemas.microsoft.com/office/powerpoint/2010/main" val="1258194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July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In sub-1-GHz band, not only IEEE 802.11ah and IEEE 802.15.4 SUN, but also other radio system such as RFID coexist.</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Moreover, several kinds of machinery emit powerful radio noise in this frequency band, and it may have a large impact on the system performance of wireless communication systems.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contribution shows some measurement results of radio noise and interference over the 920 MHz band in Japan.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These results can be useful to establish the recommended practice for good spectrum sharing between </a:t>
            </a:r>
            <a:r>
              <a:rPr lang="en-GB" altLang="ja-JP" dirty="0"/>
              <a:t>IEEE 802.11ah and IEEE 802.15.4 SUN.</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Spectrum measurement over </a:t>
            </a:r>
            <a:br>
              <a:rPr lang="en-US" dirty="0"/>
            </a:br>
            <a:r>
              <a:rPr lang="en-US" dirty="0"/>
              <a:t>920 MHz band in Japan</a:t>
            </a:r>
          </a:p>
        </p:txBody>
      </p:sp>
      <p:sp>
        <p:nvSpPr>
          <p:cNvPr id="10242" name="Rectangle 2"/>
          <p:cNvSpPr>
            <a:spLocks noGrp="1" noChangeArrowheads="1"/>
          </p:cNvSpPr>
          <p:nvPr>
            <p:ph type="body" idx="1"/>
          </p:nvPr>
        </p:nvSpPr>
        <p:spPr>
          <a:xfrm>
            <a:off x="731520" y="2113281"/>
            <a:ext cx="8290560" cy="4489027"/>
          </a:xfrm>
          <a:ln/>
        </p:spPr>
        <p:txBody>
          <a:bodyPr/>
          <a:lstStyle/>
          <a:p>
            <a:r>
              <a:rPr lang="en-US" dirty="0"/>
              <a:t>From January 2019</a:t>
            </a:r>
            <a:r>
              <a:rPr lang="en-US" dirty="0">
                <a:solidFill>
                  <a:srgbClr val="FF0000"/>
                </a:solidFill>
              </a:rPr>
              <a:t> </a:t>
            </a:r>
            <a:r>
              <a:rPr lang="en-US" dirty="0">
                <a:solidFill>
                  <a:schemeClr val="tx1"/>
                </a:solidFill>
              </a:rPr>
              <a:t>to May 2019</a:t>
            </a:r>
            <a:r>
              <a:rPr lang="en-US" dirty="0"/>
              <a:t>, we measured the spectrum utilization in 920 MHz band at several places in Japan to survey the current spectrum use in this frequency band.</a:t>
            </a:r>
          </a:p>
          <a:p>
            <a:pPr lvl="1"/>
            <a:r>
              <a:rPr lang="en-US" sz="2400" dirty="0"/>
              <a:t>Railway stations</a:t>
            </a:r>
          </a:p>
          <a:p>
            <a:pPr lvl="2"/>
            <a:r>
              <a:rPr lang="en-US" sz="2400" dirty="0"/>
              <a:t>A station at an underground floor.</a:t>
            </a:r>
          </a:p>
          <a:p>
            <a:pPr lvl="2"/>
            <a:r>
              <a:rPr lang="en-US" altLang="ja-JP" sz="2400" dirty="0"/>
              <a:t>Another station at the second floor (open space) in a downtown area.</a:t>
            </a:r>
            <a:endParaRPr lang="en-US" sz="2400" dirty="0"/>
          </a:p>
          <a:p>
            <a:pPr lvl="1"/>
            <a:r>
              <a:rPr lang="en-US" sz="2400" dirty="0"/>
              <a:t>University in a suburban area.</a:t>
            </a:r>
          </a:p>
          <a:p>
            <a:pPr lvl="1"/>
            <a:r>
              <a:rPr lang="en-US" sz="2400" dirty="0"/>
              <a:t>Large exhibition center during </a:t>
            </a:r>
            <a:r>
              <a:rPr lang="en-US" altLang="ja-JP" sz="2400" dirty="0"/>
              <a:t>an event that focuses on the R&amp;D of wireless communication technologies.</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5CB7A6-8B64-49BE-B4EA-6A8DBD4F3B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9470" y="2792362"/>
            <a:ext cx="1394603" cy="1751178"/>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system</a:t>
            </a:r>
          </a:p>
        </p:txBody>
      </p:sp>
      <p:sp>
        <p:nvSpPr>
          <p:cNvPr id="10242" name="Rectangle 2"/>
          <p:cNvSpPr>
            <a:spLocks noGrp="1" noChangeArrowheads="1"/>
          </p:cNvSpPr>
          <p:nvPr>
            <p:ph type="body" idx="1"/>
          </p:nvPr>
        </p:nvSpPr>
        <p:spPr>
          <a:xfrm>
            <a:off x="731520" y="1828801"/>
            <a:ext cx="8290560" cy="751954"/>
          </a:xfrm>
          <a:ln/>
        </p:spPr>
        <p:txBody>
          <a:bodyPr/>
          <a:lstStyle/>
          <a:p>
            <a:r>
              <a:rPr lang="en-US" dirty="0">
                <a:solidFill>
                  <a:schemeClr val="tx1"/>
                </a:solidFill>
              </a:rPr>
              <a:t>Spectrogram in the 920 MHz band is obtained using a real-time spectrum analyzer.</a:t>
            </a:r>
          </a:p>
        </p:txBody>
      </p:sp>
      <p:sp>
        <p:nvSpPr>
          <p:cNvPr id="12" name="テキスト ボックス 11">
            <a:extLst>
              <a:ext uri="{FF2B5EF4-FFF2-40B4-BE49-F238E27FC236}">
                <a16:creationId xmlns:a16="http://schemas.microsoft.com/office/drawing/2014/main" id="{D2099D1D-485C-4E49-8F95-92D8BF25895B}"/>
              </a:ext>
            </a:extLst>
          </p:cNvPr>
          <p:cNvSpPr txBox="1"/>
          <p:nvPr/>
        </p:nvSpPr>
        <p:spPr>
          <a:xfrm>
            <a:off x="7023765" y="3231073"/>
            <a:ext cx="1364983" cy="923330"/>
          </a:xfrm>
          <a:prstGeom prst="rect">
            <a:avLst/>
          </a:prstGeom>
          <a:solidFill>
            <a:schemeClr val="bg1"/>
          </a:solidFill>
          <a:ln w="19050">
            <a:solidFill>
              <a:schemeClr val="tx1"/>
            </a:solidFill>
          </a:ln>
        </p:spPr>
        <p:txBody>
          <a:bodyPr wrap="square" rtlCol="0">
            <a:spAutoFit/>
          </a:bodyPr>
          <a:lstStyle/>
          <a:p>
            <a:pPr algn="ctr"/>
            <a:r>
              <a:rPr lang="en-US" altLang="ja-JP" sz="1800" dirty="0">
                <a:solidFill>
                  <a:schemeClr val="tx1"/>
                </a:solidFill>
                <a:latin typeface="Calibri" panose="020F0502020204030204" pitchFamily="34" charset="0"/>
                <a:ea typeface="BIZ UDPゴシック" panose="020B0400000000000000" pitchFamily="50" charset="-128"/>
              </a:rPr>
              <a:t>Real time </a:t>
            </a:r>
          </a:p>
          <a:p>
            <a:pPr algn="ctr"/>
            <a:r>
              <a:rPr lang="en-US" altLang="ja-JP" sz="1800" dirty="0">
                <a:solidFill>
                  <a:schemeClr val="tx1"/>
                </a:solidFill>
                <a:latin typeface="Calibri" panose="020F0502020204030204" pitchFamily="34" charset="0"/>
                <a:ea typeface="BIZ UDPゴシック" panose="020B0400000000000000" pitchFamily="50" charset="-128"/>
              </a:rPr>
              <a:t>spectrum analyzer</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F4140E3-AFD8-456D-82CC-8E174BFBA094}"/>
              </a:ext>
            </a:extLst>
          </p:cNvPr>
          <p:cNvSpPr txBox="1"/>
          <p:nvPr/>
        </p:nvSpPr>
        <p:spPr>
          <a:xfrm>
            <a:off x="1537923" y="2854447"/>
            <a:ext cx="1662477" cy="369332"/>
          </a:xfrm>
          <a:prstGeom prst="rect">
            <a:avLst/>
          </a:prstGeom>
          <a:solidFill>
            <a:schemeClr val="bg1"/>
          </a:solidFill>
        </p:spPr>
        <p:txBody>
          <a:bodyPr wrap="square" rtlCol="0">
            <a:spAutoFit/>
          </a:bodyPr>
          <a:lstStyle/>
          <a:p>
            <a:r>
              <a:rPr lang="en-US" altLang="ja-JP" sz="1800" dirty="0">
                <a:solidFill>
                  <a:schemeClr val="tx1"/>
                </a:solidFill>
                <a:latin typeface="Calibri" panose="020F0502020204030204" pitchFamily="34" charset="0"/>
                <a:ea typeface="BIZ UDPゴシック" panose="020B0400000000000000" pitchFamily="50" charset="-128"/>
              </a:rPr>
              <a:t>Dipole antenna</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pic>
        <p:nvPicPr>
          <p:cNvPr id="15" name="図 14">
            <a:extLst>
              <a:ext uri="{FF2B5EF4-FFF2-40B4-BE49-F238E27FC236}">
                <a16:creationId xmlns:a16="http://schemas.microsoft.com/office/drawing/2014/main" id="{50B507AC-8C0A-43BC-A9D3-A12107FBE6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3200" y="4562529"/>
            <a:ext cx="2330498" cy="2066871"/>
          </a:xfrm>
          <a:prstGeom prst="rect">
            <a:avLst/>
          </a:prstGeom>
        </p:spPr>
      </p:pic>
      <p:pic>
        <p:nvPicPr>
          <p:cNvPr id="16" name="図 15">
            <a:extLst>
              <a:ext uri="{FF2B5EF4-FFF2-40B4-BE49-F238E27FC236}">
                <a16:creationId xmlns:a16="http://schemas.microsoft.com/office/drawing/2014/main" id="{247220F9-9851-4FD6-832F-8997AB6506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4611102"/>
            <a:ext cx="1453338" cy="1865898"/>
          </a:xfrm>
          <a:prstGeom prst="rect">
            <a:avLst/>
          </a:prstGeom>
        </p:spPr>
      </p:pic>
      <p:pic>
        <p:nvPicPr>
          <p:cNvPr id="17" name="図 16">
            <a:extLst>
              <a:ext uri="{FF2B5EF4-FFF2-40B4-BE49-F238E27FC236}">
                <a16:creationId xmlns:a16="http://schemas.microsoft.com/office/drawing/2014/main" id="{E8CC8D1C-A43E-4FD3-B604-A96A570491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7569" y="4548674"/>
            <a:ext cx="1798308" cy="2066604"/>
          </a:xfrm>
          <a:prstGeom prst="rect">
            <a:avLst/>
          </a:prstGeom>
        </p:spPr>
      </p:pic>
      <p:grpSp>
        <p:nvGrpSpPr>
          <p:cNvPr id="14" name="グループ化 13">
            <a:extLst>
              <a:ext uri="{FF2B5EF4-FFF2-40B4-BE49-F238E27FC236}">
                <a16:creationId xmlns:a16="http://schemas.microsoft.com/office/drawing/2014/main" id="{E7F70FAD-83AC-41D4-85BB-CF8D3712FCD9}"/>
              </a:ext>
            </a:extLst>
          </p:cNvPr>
          <p:cNvGrpSpPr/>
          <p:nvPr/>
        </p:nvGrpSpPr>
        <p:grpSpPr>
          <a:xfrm>
            <a:off x="3657600" y="3345267"/>
            <a:ext cx="2362200" cy="602608"/>
            <a:chOff x="3769138" y="3345269"/>
            <a:chExt cx="2174462" cy="602608"/>
          </a:xfrm>
        </p:grpSpPr>
        <p:sp>
          <p:nvSpPr>
            <p:cNvPr id="9" name="正方形/長方形 8">
              <a:extLst>
                <a:ext uri="{FF2B5EF4-FFF2-40B4-BE49-F238E27FC236}">
                  <a16:creationId xmlns:a16="http://schemas.microsoft.com/office/drawing/2014/main" id="{A547515F-A023-4AA4-8B10-1A0B6E76AEA6}"/>
                </a:ext>
              </a:extLst>
            </p:cNvPr>
            <p:cNvSpPr/>
            <p:nvPr/>
          </p:nvSpPr>
          <p:spPr bwMode="auto">
            <a:xfrm>
              <a:off x="3769138" y="3345270"/>
              <a:ext cx="1087231" cy="602607"/>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Band pass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filter</a:t>
              </a:r>
              <a:endParaRPr kumimoji="0" lang="ja-JP" altLang="en-US" sz="1800" b="0" i="0" u="none" strike="noStrike" cap="none" normalizeH="0" baseline="0" dirty="0">
                <a:ln>
                  <a:noFill/>
                </a:ln>
                <a:solidFill>
                  <a:schemeClr val="tx1"/>
                </a:solidFill>
                <a:effectLst/>
                <a:latin typeface="Calibri" panose="020F0502020204030204" pitchFamily="34" charset="0"/>
              </a:endParaRPr>
            </a:p>
          </p:txBody>
        </p:sp>
        <p:sp>
          <p:nvSpPr>
            <p:cNvPr id="19" name="正方形/長方形 18">
              <a:extLst>
                <a:ext uri="{FF2B5EF4-FFF2-40B4-BE49-F238E27FC236}">
                  <a16:creationId xmlns:a16="http://schemas.microsoft.com/office/drawing/2014/main" id="{80FF2575-AB9C-4C89-B21F-1C37DC9C9C54}"/>
                </a:ext>
              </a:extLst>
            </p:cNvPr>
            <p:cNvSpPr/>
            <p:nvPr/>
          </p:nvSpPr>
          <p:spPr bwMode="auto">
            <a:xfrm>
              <a:off x="4856369" y="3345269"/>
              <a:ext cx="1087231" cy="602607"/>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Low noise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amplifier</a:t>
              </a:r>
              <a:endParaRPr kumimoji="0" lang="ja-JP" altLang="en-US" sz="1800" b="0" i="0" u="none" strike="noStrike" cap="none" normalizeH="0" baseline="0" dirty="0">
                <a:ln>
                  <a:noFill/>
                </a:ln>
                <a:solidFill>
                  <a:schemeClr val="tx1"/>
                </a:solidFill>
                <a:effectLst/>
                <a:latin typeface="Calibri" panose="020F0502020204030204" pitchFamily="34" charset="0"/>
              </a:endParaRPr>
            </a:p>
          </p:txBody>
        </p:sp>
      </p:grpSp>
      <p:cxnSp>
        <p:nvCxnSpPr>
          <p:cNvPr id="20" name="直線コネクタ 19">
            <a:extLst>
              <a:ext uri="{FF2B5EF4-FFF2-40B4-BE49-F238E27FC236}">
                <a16:creationId xmlns:a16="http://schemas.microsoft.com/office/drawing/2014/main" id="{07EB9D22-C5B5-4EEB-97A6-3DE04E3422B9}"/>
              </a:ext>
            </a:extLst>
          </p:cNvPr>
          <p:cNvCxnSpPr>
            <a:cxnSpLocks/>
          </p:cNvCxnSpPr>
          <p:nvPr/>
        </p:nvCxnSpPr>
        <p:spPr bwMode="auto">
          <a:xfrm>
            <a:off x="6019800" y="3657600"/>
            <a:ext cx="1008000" cy="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4ED5796F-16A2-477E-B40E-20BCDAEFAA4D}"/>
              </a:ext>
            </a:extLst>
          </p:cNvPr>
          <p:cNvCxnSpPr>
            <a:cxnSpLocks/>
          </p:cNvCxnSpPr>
          <p:nvPr/>
        </p:nvCxnSpPr>
        <p:spPr bwMode="auto">
          <a:xfrm>
            <a:off x="2617800" y="3657600"/>
            <a:ext cx="1044000"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16650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(1)</a:t>
            </a:r>
            <a:br>
              <a:rPr lang="en-US" dirty="0"/>
            </a:br>
            <a:r>
              <a:rPr lang="en-US" dirty="0"/>
              <a:t>Underground railway station</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conducted measurement at a platform of a underground station near Haneda International Airport.</a:t>
            </a:r>
          </a:p>
          <a:p>
            <a:r>
              <a:rPr lang="en-US" dirty="0"/>
              <a:t>Train stops </a:t>
            </a:r>
            <a:r>
              <a:rPr lang="en-US"/>
              <a:t>or goes </a:t>
            </a:r>
            <a:r>
              <a:rPr lang="en-US" dirty="0"/>
              <a:t>through every several minutes.</a:t>
            </a:r>
          </a:p>
        </p:txBody>
      </p:sp>
      <p:pic>
        <p:nvPicPr>
          <p:cNvPr id="7" name="図 6">
            <a:extLst>
              <a:ext uri="{FF2B5EF4-FFF2-40B4-BE49-F238E27FC236}">
                <a16:creationId xmlns:a16="http://schemas.microsoft.com/office/drawing/2014/main" id="{970DA4FB-127A-478E-816D-9929A8F85FE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9638" y="3656783"/>
            <a:ext cx="4144762" cy="3108571"/>
          </a:xfrm>
          <a:prstGeom prst="rect">
            <a:avLst/>
          </a:prstGeom>
        </p:spPr>
      </p:pic>
      <p:pic>
        <p:nvPicPr>
          <p:cNvPr id="8" name="図 7">
            <a:extLst>
              <a:ext uri="{FF2B5EF4-FFF2-40B4-BE49-F238E27FC236}">
                <a16:creationId xmlns:a16="http://schemas.microsoft.com/office/drawing/2014/main" id="{43F9DE43-7018-4FBA-916B-1F75734C86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9200" y="3656784"/>
            <a:ext cx="4144762" cy="3108571"/>
          </a:xfrm>
          <a:prstGeom prst="rect">
            <a:avLst/>
          </a:prstGeom>
        </p:spPr>
      </p:pic>
      <p:sp>
        <p:nvSpPr>
          <p:cNvPr id="2" name="楕円 1">
            <a:extLst>
              <a:ext uri="{FF2B5EF4-FFF2-40B4-BE49-F238E27FC236}">
                <a16:creationId xmlns:a16="http://schemas.microsoft.com/office/drawing/2014/main" id="{4AD816DF-A911-4702-B642-C73EB82D1336}"/>
              </a:ext>
            </a:extLst>
          </p:cNvPr>
          <p:cNvSpPr/>
          <p:nvPr/>
        </p:nvSpPr>
        <p:spPr bwMode="auto">
          <a:xfrm>
            <a:off x="1159800" y="4780935"/>
            <a:ext cx="576000"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9" name="直線矢印コネクタ 8">
            <a:extLst>
              <a:ext uri="{FF2B5EF4-FFF2-40B4-BE49-F238E27FC236}">
                <a16:creationId xmlns:a16="http://schemas.microsoft.com/office/drawing/2014/main" id="{6D0DFF69-66D5-488B-9B67-3839C510A8FD}"/>
              </a:ext>
            </a:extLst>
          </p:cNvPr>
          <p:cNvCxnSpPr/>
          <p:nvPr/>
        </p:nvCxnSpPr>
        <p:spPr bwMode="auto">
          <a:xfrm flipH="1" flipV="1">
            <a:off x="1600200" y="5356935"/>
            <a:ext cx="304800" cy="434265"/>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0" name="テキスト ボックス 9">
            <a:extLst>
              <a:ext uri="{FF2B5EF4-FFF2-40B4-BE49-F238E27FC236}">
                <a16:creationId xmlns:a16="http://schemas.microsoft.com/office/drawing/2014/main" id="{FFBC2355-7955-4008-9F5E-B5577188875C}"/>
              </a:ext>
            </a:extLst>
          </p:cNvPr>
          <p:cNvSpPr txBox="1"/>
          <p:nvPr/>
        </p:nvSpPr>
        <p:spPr>
          <a:xfrm>
            <a:off x="1176774" y="5764822"/>
            <a:ext cx="2263633" cy="400110"/>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point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13" name="楕円 12">
            <a:extLst>
              <a:ext uri="{FF2B5EF4-FFF2-40B4-BE49-F238E27FC236}">
                <a16:creationId xmlns:a16="http://schemas.microsoft.com/office/drawing/2014/main" id="{396BB78A-1E03-4419-A8C0-BA771F296CCD}"/>
              </a:ext>
            </a:extLst>
          </p:cNvPr>
          <p:cNvSpPr/>
          <p:nvPr/>
        </p:nvSpPr>
        <p:spPr bwMode="auto">
          <a:xfrm>
            <a:off x="5742504" y="5032797"/>
            <a:ext cx="2366700" cy="1095264"/>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4" name="直線矢印コネクタ 13">
            <a:extLst>
              <a:ext uri="{FF2B5EF4-FFF2-40B4-BE49-F238E27FC236}">
                <a16:creationId xmlns:a16="http://schemas.microsoft.com/office/drawing/2014/main" id="{FFF439A5-3DCA-4203-8053-A050F186D70A}"/>
              </a:ext>
            </a:extLst>
          </p:cNvPr>
          <p:cNvCxnSpPr>
            <a:cxnSpLocks/>
          </p:cNvCxnSpPr>
          <p:nvPr/>
        </p:nvCxnSpPr>
        <p:spPr bwMode="auto">
          <a:xfrm>
            <a:off x="6352473" y="4253443"/>
            <a:ext cx="353127" cy="699557"/>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5" name="テキスト ボックス 14">
            <a:extLst>
              <a:ext uri="{FF2B5EF4-FFF2-40B4-BE49-F238E27FC236}">
                <a16:creationId xmlns:a16="http://schemas.microsoft.com/office/drawing/2014/main" id="{6B27EE4A-6DD2-4EF5-BE12-5DCA8F61551F}"/>
              </a:ext>
            </a:extLst>
          </p:cNvPr>
          <p:cNvSpPr txBox="1"/>
          <p:nvPr/>
        </p:nvSpPr>
        <p:spPr>
          <a:xfrm>
            <a:off x="5220657" y="3824896"/>
            <a:ext cx="2859950" cy="400110"/>
          </a:xfrm>
          <a:prstGeom prst="rect">
            <a:avLst/>
          </a:prstGeom>
          <a:solidFill>
            <a:srgbClr val="FFFFFF">
              <a:alpha val="8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equipment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15178474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underground station</a:t>
            </a:r>
          </a:p>
        </p:txBody>
      </p:sp>
      <p:sp>
        <p:nvSpPr>
          <p:cNvPr id="10242" name="Rectangle 2"/>
          <p:cNvSpPr>
            <a:spLocks noGrp="1" noChangeArrowheads="1"/>
          </p:cNvSpPr>
          <p:nvPr>
            <p:ph type="body" idx="1"/>
          </p:nvPr>
        </p:nvSpPr>
        <p:spPr>
          <a:xfrm>
            <a:off x="5857076" y="1690091"/>
            <a:ext cx="3820324" cy="2805709"/>
          </a:xfrm>
          <a:ln/>
        </p:spPr>
        <p:txBody>
          <a:bodyPr/>
          <a:lstStyle/>
          <a:p>
            <a:r>
              <a:rPr lang="en-US" dirty="0"/>
              <a:t>Train continuously emits radio noise at multiple frequencies in the 920 MHz band.</a:t>
            </a:r>
          </a:p>
          <a:p>
            <a:r>
              <a:rPr lang="en-US" dirty="0"/>
              <a:t>During doors are opened, the radio noise becomes more powerful.</a:t>
            </a:r>
          </a:p>
          <a:p>
            <a:r>
              <a:rPr lang="en-US" dirty="0"/>
              <a:t>Whether or not train emits radio noise may depend on the type of car.</a:t>
            </a:r>
          </a:p>
        </p:txBody>
      </p:sp>
      <p:pic>
        <p:nvPicPr>
          <p:cNvPr id="8" name="図 7">
            <a:extLst>
              <a:ext uri="{FF2B5EF4-FFF2-40B4-BE49-F238E27FC236}">
                <a16:creationId xmlns:a16="http://schemas.microsoft.com/office/drawing/2014/main" id="{D13027FF-4C29-4C8F-9109-C1706D561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140" y="3981106"/>
            <a:ext cx="4719200" cy="2760957"/>
          </a:xfrm>
          <a:prstGeom prst="rect">
            <a:avLst/>
          </a:prstGeom>
        </p:spPr>
      </p:pic>
      <p:pic>
        <p:nvPicPr>
          <p:cNvPr id="7" name="図 6">
            <a:extLst>
              <a:ext uri="{FF2B5EF4-FFF2-40B4-BE49-F238E27FC236}">
                <a16:creationId xmlns:a16="http://schemas.microsoft.com/office/drawing/2014/main" id="{B6595F8F-1B12-4F79-AA2A-41CD99A677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141" y="1447800"/>
            <a:ext cx="4719199" cy="2625992"/>
          </a:xfrm>
          <a:prstGeom prst="rect">
            <a:avLst/>
          </a:prstGeom>
        </p:spPr>
      </p:pic>
      <p:sp>
        <p:nvSpPr>
          <p:cNvPr id="2" name="正方形/長方形 1">
            <a:extLst>
              <a:ext uri="{FF2B5EF4-FFF2-40B4-BE49-F238E27FC236}">
                <a16:creationId xmlns:a16="http://schemas.microsoft.com/office/drawing/2014/main" id="{E4C97598-29FF-4CFC-A8C3-197E1777DCEF}"/>
              </a:ext>
            </a:extLst>
          </p:cNvPr>
          <p:cNvSpPr/>
          <p:nvPr/>
        </p:nvSpPr>
        <p:spPr bwMode="auto">
          <a:xfrm>
            <a:off x="3465739" y="3589651"/>
            <a:ext cx="1783080" cy="2625992"/>
          </a:xfrm>
          <a:prstGeom prst="rect">
            <a:avLst/>
          </a:prstGeom>
          <a:no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rgbClr val="FFFF00"/>
              </a:solidFill>
              <a:effectLst/>
              <a:latin typeface="Times New Roman" pitchFamily="16" charset="0"/>
              <a:ea typeface="MS Gothic" charset="-128"/>
            </a:endParaRPr>
          </a:p>
        </p:txBody>
      </p:sp>
      <p:cxnSp>
        <p:nvCxnSpPr>
          <p:cNvPr id="12" name="直線矢印コネクタ 11">
            <a:extLst>
              <a:ext uri="{FF2B5EF4-FFF2-40B4-BE49-F238E27FC236}">
                <a16:creationId xmlns:a16="http://schemas.microsoft.com/office/drawing/2014/main" id="{A8D7FD53-6928-43D4-B362-25DF1B9DF37F}"/>
              </a:ext>
            </a:extLst>
          </p:cNvPr>
          <p:cNvCxnSpPr>
            <a:cxnSpLocks/>
            <a:stCxn id="13" idx="1"/>
          </p:cNvCxnSpPr>
          <p:nvPr/>
        </p:nvCxnSpPr>
        <p:spPr bwMode="auto">
          <a:xfrm flipH="1" flipV="1">
            <a:off x="5273531" y="5976001"/>
            <a:ext cx="906068" cy="529544"/>
          </a:xfrm>
          <a:prstGeom prst="straightConnector1">
            <a:avLst/>
          </a:prstGeom>
          <a:solidFill>
            <a:srgbClr val="00B8FF"/>
          </a:solidFill>
          <a:ln w="28575" cap="flat" cmpd="sng" algn="ctr">
            <a:solidFill>
              <a:srgbClr val="FF9900"/>
            </a:solidFill>
            <a:prstDash val="solid"/>
            <a:round/>
            <a:headEnd type="none" w="med" len="med"/>
            <a:tailEnd type="triangle" w="lg" len="med"/>
          </a:ln>
          <a:effectLst/>
        </p:spPr>
      </p:cxnSp>
      <p:sp>
        <p:nvSpPr>
          <p:cNvPr id="13" name="テキスト ボックス 12">
            <a:extLst>
              <a:ext uri="{FF2B5EF4-FFF2-40B4-BE49-F238E27FC236}">
                <a16:creationId xmlns:a16="http://schemas.microsoft.com/office/drawing/2014/main" id="{3B2C6603-BAAF-418B-8D05-BA2EE5F4C980}"/>
              </a:ext>
            </a:extLst>
          </p:cNvPr>
          <p:cNvSpPr txBox="1"/>
          <p:nvPr/>
        </p:nvSpPr>
        <p:spPr>
          <a:xfrm>
            <a:off x="6179599" y="6305490"/>
            <a:ext cx="2412135" cy="400110"/>
          </a:xfrm>
          <a:prstGeom prst="rect">
            <a:avLst/>
          </a:prstGeom>
          <a:solidFill>
            <a:srgbClr val="FFFFFF">
              <a:alpha val="8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Train is in the station.</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16" name="テキスト ボックス 15">
            <a:extLst>
              <a:ext uri="{FF2B5EF4-FFF2-40B4-BE49-F238E27FC236}">
                <a16:creationId xmlns:a16="http://schemas.microsoft.com/office/drawing/2014/main" id="{151E98EE-DFFC-49EB-98CE-DB36BEBD2AB8}"/>
              </a:ext>
            </a:extLst>
          </p:cNvPr>
          <p:cNvSpPr txBox="1"/>
          <p:nvPr/>
        </p:nvSpPr>
        <p:spPr>
          <a:xfrm>
            <a:off x="3135540" y="6618952"/>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920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7" name="テキスト ボックス 16">
            <a:extLst>
              <a:ext uri="{FF2B5EF4-FFF2-40B4-BE49-F238E27FC236}">
                <a16:creationId xmlns:a16="http://schemas.microsoft.com/office/drawing/2014/main" id="{74670844-0FB3-449A-ABC6-73A5B0CDAFF0}"/>
              </a:ext>
            </a:extLst>
          </p:cNvPr>
          <p:cNvSpPr txBox="1"/>
          <p:nvPr/>
        </p:nvSpPr>
        <p:spPr>
          <a:xfrm>
            <a:off x="4710341" y="6615602"/>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940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8" name="テキスト ボックス 17">
            <a:extLst>
              <a:ext uri="{FF2B5EF4-FFF2-40B4-BE49-F238E27FC236}">
                <a16:creationId xmlns:a16="http://schemas.microsoft.com/office/drawing/2014/main" id="{5FA294DF-C9BC-4ADB-93A4-0E74B5704801}"/>
              </a:ext>
            </a:extLst>
          </p:cNvPr>
          <p:cNvSpPr txBox="1"/>
          <p:nvPr/>
        </p:nvSpPr>
        <p:spPr>
          <a:xfrm>
            <a:off x="615740" y="6620015"/>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920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9" name="テキスト ボックス 18">
            <a:extLst>
              <a:ext uri="{FF2B5EF4-FFF2-40B4-BE49-F238E27FC236}">
                <a16:creationId xmlns:a16="http://schemas.microsoft.com/office/drawing/2014/main" id="{05711D69-63EF-4C68-BD03-0B4651FA707B}"/>
              </a:ext>
            </a:extLst>
          </p:cNvPr>
          <p:cNvSpPr txBox="1"/>
          <p:nvPr/>
        </p:nvSpPr>
        <p:spPr>
          <a:xfrm>
            <a:off x="2190541" y="6616665"/>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940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20" name="テキスト ボックス 19">
            <a:extLst>
              <a:ext uri="{FF2B5EF4-FFF2-40B4-BE49-F238E27FC236}">
                <a16:creationId xmlns:a16="http://schemas.microsoft.com/office/drawing/2014/main" id="{D2B6B12E-3C88-4DE0-A17D-F60FAFA68965}"/>
              </a:ext>
            </a:extLst>
          </p:cNvPr>
          <p:cNvSpPr txBox="1"/>
          <p:nvPr/>
        </p:nvSpPr>
        <p:spPr>
          <a:xfrm>
            <a:off x="446876" y="1466765"/>
            <a:ext cx="503852" cy="2708434"/>
          </a:xfrm>
          <a:prstGeom prst="rect">
            <a:avLst/>
          </a:prstGeom>
          <a:solidFill>
            <a:schemeClr val="bg1"/>
          </a:solidFill>
        </p:spPr>
        <p:txBody>
          <a:bodyPr wrap="none" tIns="0" rIns="36000" bIns="0" rtlCol="0">
            <a:spAutoFit/>
          </a:bodyPr>
          <a:lstStyle/>
          <a:p>
            <a:pPr algn="r"/>
            <a:r>
              <a:rPr kumimoji="1" lang="en-US" altLang="ja-JP" sz="1600" dirty="0">
                <a:solidFill>
                  <a:schemeClr val="tx1"/>
                </a:solidFill>
                <a:latin typeface="Calibri" panose="020F0502020204030204" pitchFamily="34" charset="0"/>
                <a:ea typeface="Adobe Fan Heiti Std B" panose="020B0700000000000000" pitchFamily="34" charset="-128"/>
              </a:rPr>
              <a:t>-30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-50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-70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-90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-110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-130</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22" name="テキスト ボックス 21">
            <a:extLst>
              <a:ext uri="{FF2B5EF4-FFF2-40B4-BE49-F238E27FC236}">
                <a16:creationId xmlns:a16="http://schemas.microsoft.com/office/drawing/2014/main" id="{25F2AC7D-93A6-4713-BAC9-6AC726F0564B}"/>
              </a:ext>
            </a:extLst>
          </p:cNvPr>
          <p:cNvSpPr txBox="1"/>
          <p:nvPr/>
        </p:nvSpPr>
        <p:spPr>
          <a:xfrm>
            <a:off x="445213" y="4257307"/>
            <a:ext cx="503851" cy="2215991"/>
          </a:xfrm>
          <a:prstGeom prst="rect">
            <a:avLst/>
          </a:prstGeom>
          <a:solidFill>
            <a:schemeClr val="bg1"/>
          </a:solidFill>
        </p:spPr>
        <p:txBody>
          <a:bodyPr wrap="none" tIns="0" rIns="36000" bIns="0" rtlCol="0">
            <a:spAutoFit/>
          </a:bodyPr>
          <a:lstStyle/>
          <a:p>
            <a:pPr algn="r"/>
            <a:r>
              <a:rPr kumimoji="1" lang="en-US" altLang="ja-JP" sz="1600" dirty="0">
                <a:solidFill>
                  <a:schemeClr val="tx1"/>
                </a:solidFill>
                <a:latin typeface="Calibri" panose="020F0502020204030204" pitchFamily="34" charset="0"/>
                <a:ea typeface="Adobe Fan Heiti Std B" panose="020B0700000000000000" pitchFamily="34" charset="-128"/>
              </a:rPr>
              <a:t> </a:t>
            </a:r>
          </a:p>
          <a:p>
            <a:pPr algn="r"/>
            <a:r>
              <a:rPr kumimoji="1" lang="en-US" altLang="ja-JP" sz="1600" dirty="0">
                <a:solidFill>
                  <a:schemeClr val="tx1"/>
                </a:solidFill>
                <a:latin typeface="Calibri" panose="020F0502020204030204" pitchFamily="34" charset="0"/>
                <a:ea typeface="Adobe Fan Heiti Std B" panose="020B0700000000000000" pitchFamily="34" charset="-128"/>
              </a:rPr>
              <a:t>-50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-70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-90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-110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p:txBody>
      </p:sp>
      <p:sp>
        <p:nvSpPr>
          <p:cNvPr id="23" name="テキスト ボックス 22">
            <a:extLst>
              <a:ext uri="{FF2B5EF4-FFF2-40B4-BE49-F238E27FC236}">
                <a16:creationId xmlns:a16="http://schemas.microsoft.com/office/drawing/2014/main" id="{C50CDF61-9EF9-4B13-B9BC-54233217401D}"/>
              </a:ext>
            </a:extLst>
          </p:cNvPr>
          <p:cNvSpPr txBox="1"/>
          <p:nvPr/>
        </p:nvSpPr>
        <p:spPr>
          <a:xfrm rot="16200000">
            <a:off x="-1058213" y="3904514"/>
            <a:ext cx="2824619" cy="338554"/>
          </a:xfrm>
          <a:prstGeom prst="rect">
            <a:avLst/>
          </a:prstGeom>
          <a:solidFill>
            <a:srgbClr val="FFFFFF">
              <a:alpha val="80000"/>
            </a:srgbClr>
          </a:solidFill>
        </p:spPr>
        <p:txBody>
          <a:bodyPr wrap="none" rtlCol="0">
            <a:spAutoFit/>
          </a:bodyPr>
          <a:lstStyle/>
          <a:p>
            <a:r>
              <a:rPr kumimoji="1" lang="en-US" altLang="ja-JP" sz="1600" dirty="0">
                <a:solidFill>
                  <a:schemeClr val="tx1"/>
                </a:solidFill>
                <a:latin typeface="Calibri" panose="020F0502020204030204" pitchFamily="34" charset="0"/>
                <a:ea typeface="Adobe Fan Heiti Std B" panose="020B0700000000000000" pitchFamily="34" charset="-128"/>
              </a:rPr>
              <a:t>Received power [dBm/100 kHz]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24" name="正方形/長方形 23">
            <a:extLst>
              <a:ext uri="{FF2B5EF4-FFF2-40B4-BE49-F238E27FC236}">
                <a16:creationId xmlns:a16="http://schemas.microsoft.com/office/drawing/2014/main" id="{59124807-CBE0-496F-9F51-91A859E1CC23}"/>
              </a:ext>
            </a:extLst>
          </p:cNvPr>
          <p:cNvSpPr/>
          <p:nvPr/>
        </p:nvSpPr>
        <p:spPr bwMode="auto">
          <a:xfrm>
            <a:off x="3346948" y="3954031"/>
            <a:ext cx="2020661" cy="119760"/>
          </a:xfrm>
          <a:prstGeom prst="rect">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5" name="直線矢印コネクタ 24">
            <a:extLst>
              <a:ext uri="{FF2B5EF4-FFF2-40B4-BE49-F238E27FC236}">
                <a16:creationId xmlns:a16="http://schemas.microsoft.com/office/drawing/2014/main" id="{5871CBEF-9497-405A-A7F4-A6EC1DB88A7C}"/>
              </a:ext>
            </a:extLst>
          </p:cNvPr>
          <p:cNvCxnSpPr>
            <a:cxnSpLocks/>
          </p:cNvCxnSpPr>
          <p:nvPr/>
        </p:nvCxnSpPr>
        <p:spPr bwMode="auto">
          <a:xfrm flipH="1" flipV="1">
            <a:off x="2654770" y="3657600"/>
            <a:ext cx="637203" cy="302701"/>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sp>
        <p:nvSpPr>
          <p:cNvPr id="27" name="正方形/長方形 26">
            <a:extLst>
              <a:ext uri="{FF2B5EF4-FFF2-40B4-BE49-F238E27FC236}">
                <a16:creationId xmlns:a16="http://schemas.microsoft.com/office/drawing/2014/main" id="{0AF8455C-960C-4EEB-9053-A919B553B0C0}"/>
              </a:ext>
            </a:extLst>
          </p:cNvPr>
          <p:cNvSpPr/>
          <p:nvPr/>
        </p:nvSpPr>
        <p:spPr bwMode="auto">
          <a:xfrm>
            <a:off x="3359178" y="6486347"/>
            <a:ext cx="2020661" cy="119760"/>
          </a:xfrm>
          <a:prstGeom prst="rect">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8" name="直線矢印コネクタ 27">
            <a:extLst>
              <a:ext uri="{FF2B5EF4-FFF2-40B4-BE49-F238E27FC236}">
                <a16:creationId xmlns:a16="http://schemas.microsoft.com/office/drawing/2014/main" id="{B04E6E44-8CA2-4749-B65F-DF29AAEA01D9}"/>
              </a:ext>
            </a:extLst>
          </p:cNvPr>
          <p:cNvCxnSpPr>
            <a:cxnSpLocks/>
          </p:cNvCxnSpPr>
          <p:nvPr/>
        </p:nvCxnSpPr>
        <p:spPr bwMode="auto">
          <a:xfrm flipH="1" flipV="1">
            <a:off x="2667000" y="6189916"/>
            <a:ext cx="637203" cy="302701"/>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sp>
        <p:nvSpPr>
          <p:cNvPr id="29" name="正方形/長方形 28">
            <a:extLst>
              <a:ext uri="{FF2B5EF4-FFF2-40B4-BE49-F238E27FC236}">
                <a16:creationId xmlns:a16="http://schemas.microsoft.com/office/drawing/2014/main" id="{163E5F18-A34E-4FC1-BF71-1081ECECF53C}"/>
              </a:ext>
            </a:extLst>
          </p:cNvPr>
          <p:cNvSpPr/>
          <p:nvPr/>
        </p:nvSpPr>
        <p:spPr bwMode="auto">
          <a:xfrm>
            <a:off x="3326495" y="4390985"/>
            <a:ext cx="2089845" cy="1123299"/>
          </a:xfrm>
          <a:prstGeom prst="rect">
            <a:avLst/>
          </a:prstGeom>
          <a:noFill/>
          <a:ln w="28575"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線矢印コネクタ 29">
            <a:extLst>
              <a:ext uri="{FF2B5EF4-FFF2-40B4-BE49-F238E27FC236}">
                <a16:creationId xmlns:a16="http://schemas.microsoft.com/office/drawing/2014/main" id="{05CAA425-A78B-46BE-84BF-9D973B6AF245}"/>
              </a:ext>
            </a:extLst>
          </p:cNvPr>
          <p:cNvCxnSpPr>
            <a:cxnSpLocks/>
            <a:stCxn id="31" idx="1"/>
          </p:cNvCxnSpPr>
          <p:nvPr/>
        </p:nvCxnSpPr>
        <p:spPr bwMode="auto">
          <a:xfrm flipH="1" flipV="1">
            <a:off x="5498858" y="5631495"/>
            <a:ext cx="869568" cy="569250"/>
          </a:xfrm>
          <a:prstGeom prst="straightConnector1">
            <a:avLst/>
          </a:prstGeom>
          <a:solidFill>
            <a:srgbClr val="00B8FF"/>
          </a:solidFill>
          <a:ln w="28575" cap="flat" cmpd="sng" algn="ctr">
            <a:solidFill>
              <a:srgbClr val="CC00CC"/>
            </a:solidFill>
            <a:prstDash val="solid"/>
            <a:round/>
            <a:headEnd type="none" w="med" len="med"/>
            <a:tailEnd type="triangle" w="lg" len="med"/>
          </a:ln>
          <a:effectLst/>
        </p:spPr>
      </p:cxnSp>
      <p:sp>
        <p:nvSpPr>
          <p:cNvPr id="31" name="テキスト ボックス 30">
            <a:extLst>
              <a:ext uri="{FF2B5EF4-FFF2-40B4-BE49-F238E27FC236}">
                <a16:creationId xmlns:a16="http://schemas.microsoft.com/office/drawing/2014/main" id="{494B5509-CBC7-4AA1-8DAA-5E0760B54EC7}"/>
              </a:ext>
            </a:extLst>
          </p:cNvPr>
          <p:cNvSpPr txBox="1"/>
          <p:nvPr/>
        </p:nvSpPr>
        <p:spPr>
          <a:xfrm>
            <a:off x="6368426" y="6000690"/>
            <a:ext cx="2110129" cy="400110"/>
          </a:xfrm>
          <a:prstGeom prst="rect">
            <a:avLst/>
          </a:prstGeom>
          <a:solidFill>
            <a:srgbClr val="FFFFFF">
              <a:alpha val="80000"/>
            </a:srgbClr>
          </a:solidFill>
        </p:spPr>
        <p:txBody>
          <a:bodyPr wrap="none" rtlCol="0">
            <a:spAutoFit/>
          </a:bodyPr>
          <a:lstStyle/>
          <a:p>
            <a:r>
              <a:rPr kumimoji="1" lang="en-US" altLang="ja-JP" sz="2000" dirty="0">
                <a:solidFill>
                  <a:srgbClr val="CC00CC"/>
                </a:solidFill>
                <a:latin typeface="Calibri" panose="020F0502020204030204" pitchFamily="34" charset="0"/>
                <a:ea typeface="Adobe Fan Heiti Std B" panose="020B0700000000000000" pitchFamily="34" charset="-128"/>
              </a:rPr>
              <a:t>Doors are opened.</a:t>
            </a:r>
            <a:endParaRPr kumimoji="1" lang="ja-JP" altLang="en-US" sz="2000" dirty="0">
              <a:solidFill>
                <a:srgbClr val="CC00CC"/>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25707052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(2)</a:t>
            </a:r>
            <a:br>
              <a:rPr lang="en-US" dirty="0"/>
            </a:br>
            <a:r>
              <a:rPr lang="en-US" dirty="0"/>
              <a:t>Railway station (open space)</a:t>
            </a:r>
          </a:p>
        </p:txBody>
      </p:sp>
      <p:sp>
        <p:nvSpPr>
          <p:cNvPr id="10242" name="Rectangle 2"/>
          <p:cNvSpPr>
            <a:spLocks noGrp="1" noChangeArrowheads="1"/>
          </p:cNvSpPr>
          <p:nvPr>
            <p:ph type="body" idx="1"/>
          </p:nvPr>
        </p:nvSpPr>
        <p:spPr>
          <a:xfrm>
            <a:off x="731520" y="2113281"/>
            <a:ext cx="8290560" cy="2026180"/>
          </a:xfrm>
          <a:ln/>
        </p:spPr>
        <p:txBody>
          <a:bodyPr/>
          <a:lstStyle/>
          <a:p>
            <a:r>
              <a:rPr lang="en-US" dirty="0"/>
              <a:t>We also conducted measurement at the end of a platform of a terminal station in downtown area. The platform is at the second floor, and there is no wall at the both sides (North and South) of this station.</a:t>
            </a:r>
          </a:p>
          <a:p>
            <a:r>
              <a:rPr lang="en-US" dirty="0"/>
              <a:t>Train stops every several minutes.</a:t>
            </a:r>
          </a:p>
        </p:txBody>
      </p:sp>
      <p:pic>
        <p:nvPicPr>
          <p:cNvPr id="16" name="図 3">
            <a:extLst>
              <a:ext uri="{FF2B5EF4-FFF2-40B4-BE49-F238E27FC236}">
                <a16:creationId xmlns:a16="http://schemas.microsoft.com/office/drawing/2014/main" id="{4DB4F834-8FEB-4866-9058-48C79AA2F992}"/>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981200" y="4139461"/>
            <a:ext cx="3419024" cy="256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楕円 16">
            <a:extLst>
              <a:ext uri="{FF2B5EF4-FFF2-40B4-BE49-F238E27FC236}">
                <a16:creationId xmlns:a16="http://schemas.microsoft.com/office/drawing/2014/main" id="{8B81B1BC-ABDD-42D4-AA00-0132CF8B604A}"/>
              </a:ext>
            </a:extLst>
          </p:cNvPr>
          <p:cNvSpPr/>
          <p:nvPr/>
        </p:nvSpPr>
        <p:spPr bwMode="auto">
          <a:xfrm>
            <a:off x="4034241" y="5491099"/>
            <a:ext cx="576000"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8" name="直線矢印コネクタ 17">
            <a:extLst>
              <a:ext uri="{FF2B5EF4-FFF2-40B4-BE49-F238E27FC236}">
                <a16:creationId xmlns:a16="http://schemas.microsoft.com/office/drawing/2014/main" id="{E6ED214E-FA1E-43D2-969E-5B4C1888F8BE}"/>
              </a:ext>
            </a:extLst>
          </p:cNvPr>
          <p:cNvCxnSpPr>
            <a:cxnSpLocks/>
          </p:cNvCxnSpPr>
          <p:nvPr/>
        </p:nvCxnSpPr>
        <p:spPr bwMode="auto">
          <a:xfrm flipH="1" flipV="1">
            <a:off x="4675368" y="5929269"/>
            <a:ext cx="1186848" cy="247630"/>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9" name="テキスト ボックス 18">
            <a:extLst>
              <a:ext uri="{FF2B5EF4-FFF2-40B4-BE49-F238E27FC236}">
                <a16:creationId xmlns:a16="http://schemas.microsoft.com/office/drawing/2014/main" id="{09D25F17-CB1D-4324-AC39-639039D278FF}"/>
              </a:ext>
            </a:extLst>
          </p:cNvPr>
          <p:cNvSpPr txBox="1"/>
          <p:nvPr/>
        </p:nvSpPr>
        <p:spPr>
          <a:xfrm>
            <a:off x="5927343" y="5976844"/>
            <a:ext cx="2859950" cy="400110"/>
          </a:xfrm>
          <a:prstGeom prst="rect">
            <a:avLst/>
          </a:prstGeom>
          <a:solidFill>
            <a:srgbClr val="FFFFFF">
              <a:alpha val="8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equipment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3450752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station (open space)</a:t>
            </a:r>
          </a:p>
        </p:txBody>
      </p:sp>
      <p:pic>
        <p:nvPicPr>
          <p:cNvPr id="26" name="コンテンツ プレースホルダー 11">
            <a:extLst>
              <a:ext uri="{FF2B5EF4-FFF2-40B4-BE49-F238E27FC236}">
                <a16:creationId xmlns:a16="http://schemas.microsoft.com/office/drawing/2014/main" id="{2A1576D4-40C4-440E-B494-AAF5A2235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93" y="1631333"/>
            <a:ext cx="3006667" cy="5226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a:extLst>
              <a:ext uri="{FF2B5EF4-FFF2-40B4-BE49-F238E27FC236}">
                <a16:creationId xmlns:a16="http://schemas.microsoft.com/office/drawing/2014/main" id="{0A7D8D84-973F-4DC6-8D5E-FF249337D047}"/>
              </a:ext>
            </a:extLst>
          </p:cNvPr>
          <p:cNvSpPr txBox="1"/>
          <p:nvPr/>
        </p:nvSpPr>
        <p:spPr>
          <a:xfrm>
            <a:off x="1544693" y="5542601"/>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910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33" name="テキスト ボックス 32">
            <a:extLst>
              <a:ext uri="{FF2B5EF4-FFF2-40B4-BE49-F238E27FC236}">
                <a16:creationId xmlns:a16="http://schemas.microsoft.com/office/drawing/2014/main" id="{27CE2678-B999-4DED-99FE-0C606D7E727A}"/>
              </a:ext>
            </a:extLst>
          </p:cNvPr>
          <p:cNvSpPr txBox="1"/>
          <p:nvPr/>
        </p:nvSpPr>
        <p:spPr>
          <a:xfrm>
            <a:off x="3998967" y="5542600"/>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930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0242" name="Rectangle 2"/>
          <p:cNvSpPr>
            <a:spLocks noGrp="1" noChangeArrowheads="1"/>
          </p:cNvSpPr>
          <p:nvPr>
            <p:ph type="body" idx="1"/>
          </p:nvPr>
        </p:nvSpPr>
        <p:spPr>
          <a:xfrm>
            <a:off x="5334000" y="1690091"/>
            <a:ext cx="4038600" cy="2805709"/>
          </a:xfrm>
          <a:ln/>
        </p:spPr>
        <p:txBody>
          <a:bodyPr/>
          <a:lstStyle/>
          <a:p>
            <a:r>
              <a:rPr lang="en-US" dirty="0"/>
              <a:t>Unknown multiple continuous signals are measured at </a:t>
            </a:r>
            <a:r>
              <a:rPr lang="en-US" altLang="ja-JP" dirty="0"/>
              <a:t>916.7</a:t>
            </a:r>
            <a:r>
              <a:rPr lang="ja-JP" altLang="en-US" dirty="0"/>
              <a:t> </a:t>
            </a:r>
            <a:r>
              <a:rPr lang="en-US" altLang="ja-JP" dirty="0"/>
              <a:t>MHz, 918</a:t>
            </a:r>
            <a:r>
              <a:rPr lang="ja-JP" altLang="en-US" dirty="0"/>
              <a:t> </a:t>
            </a:r>
            <a:r>
              <a:rPr lang="en-US" altLang="ja-JP" dirty="0"/>
              <a:t>MHz, 919.5 MHz and 920.5 </a:t>
            </a:r>
            <a:r>
              <a:rPr lang="en-US" altLang="ja-JP" dirty="0" err="1"/>
              <a:t>MHz.</a:t>
            </a:r>
            <a:r>
              <a:rPr lang="en-US" altLang="ja-JP" dirty="0"/>
              <a:t> </a:t>
            </a:r>
          </a:p>
          <a:p>
            <a:r>
              <a:rPr lang="en-US" dirty="0"/>
              <a:t>In particular, </a:t>
            </a:r>
            <a:r>
              <a:rPr lang="en-US" altLang="ja-JP" dirty="0"/>
              <a:t>signals at 916.7 MHz and 920.5 MHz have a bandwidth of 1 MHz and a received power of </a:t>
            </a:r>
            <a:br>
              <a:rPr lang="en-US" altLang="ja-JP" dirty="0"/>
            </a:br>
            <a:r>
              <a:rPr lang="en-US" altLang="ja-JP" dirty="0"/>
              <a:t>-70 ~ -80 dBm.</a:t>
            </a:r>
          </a:p>
          <a:p>
            <a:r>
              <a:rPr lang="en-US" dirty="0"/>
              <a:t>These spectrum is different from that measure at the underground station.</a:t>
            </a:r>
          </a:p>
        </p:txBody>
      </p:sp>
      <p:sp>
        <p:nvSpPr>
          <p:cNvPr id="39" name="テキスト ボックス 38">
            <a:extLst>
              <a:ext uri="{FF2B5EF4-FFF2-40B4-BE49-F238E27FC236}">
                <a16:creationId xmlns:a16="http://schemas.microsoft.com/office/drawing/2014/main" id="{A4FEBBFA-C86A-4C1E-93C0-42B9F4625C6C}"/>
              </a:ext>
            </a:extLst>
          </p:cNvPr>
          <p:cNvSpPr txBox="1"/>
          <p:nvPr/>
        </p:nvSpPr>
        <p:spPr>
          <a:xfrm>
            <a:off x="241482" y="2743200"/>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-130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sp>
        <p:nvSpPr>
          <p:cNvPr id="40" name="テキスト ボックス 39">
            <a:extLst>
              <a:ext uri="{FF2B5EF4-FFF2-40B4-BE49-F238E27FC236}">
                <a16:creationId xmlns:a16="http://schemas.microsoft.com/office/drawing/2014/main" id="{644E0077-300F-4B7B-940B-7679A6BB0B1B}"/>
              </a:ext>
            </a:extLst>
          </p:cNvPr>
          <p:cNvSpPr txBox="1"/>
          <p:nvPr/>
        </p:nvSpPr>
        <p:spPr>
          <a:xfrm>
            <a:off x="241482" y="1557016"/>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cxnSp>
        <p:nvCxnSpPr>
          <p:cNvPr id="18" name="直線コネクタ 17">
            <a:extLst>
              <a:ext uri="{FF2B5EF4-FFF2-40B4-BE49-F238E27FC236}">
                <a16:creationId xmlns:a16="http://schemas.microsoft.com/office/drawing/2014/main" id="{94359763-8FA9-4F41-AB25-BB7996F95179}"/>
              </a:ext>
            </a:extLst>
          </p:cNvPr>
          <p:cNvCxnSpPr/>
          <p:nvPr/>
        </p:nvCxnSpPr>
        <p:spPr bwMode="auto">
          <a:xfrm>
            <a:off x="4724400" y="1631333"/>
            <a:ext cx="0" cy="3852000"/>
          </a:xfrm>
          <a:prstGeom prst="line">
            <a:avLst/>
          </a:prstGeom>
          <a:solidFill>
            <a:srgbClr val="00B8FF"/>
          </a:solidFill>
          <a:ln w="25400" cap="flat" cmpd="sng" algn="ctr">
            <a:solidFill>
              <a:schemeClr val="tx1"/>
            </a:solidFill>
            <a:prstDash val="solid"/>
            <a:round/>
            <a:headEnd type="triangle" w="lg" len="med"/>
            <a:tailEnd type="triangle" w="lg" len="med"/>
          </a:ln>
          <a:effectLst/>
        </p:spPr>
      </p:cxnSp>
      <p:sp>
        <p:nvSpPr>
          <p:cNvPr id="19" name="CustomShape 3">
            <a:extLst>
              <a:ext uri="{FF2B5EF4-FFF2-40B4-BE49-F238E27FC236}">
                <a16:creationId xmlns:a16="http://schemas.microsoft.com/office/drawing/2014/main" id="{F3334CB6-EAF6-4BFB-8707-052EBF178BBF}"/>
              </a:ext>
            </a:extLst>
          </p:cNvPr>
          <p:cNvSpPr/>
          <p:nvPr/>
        </p:nvSpPr>
        <p:spPr>
          <a:xfrm rot="16200000">
            <a:off x="4182840" y="3475260"/>
            <a:ext cx="1447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000000"/>
                </a:solidFill>
                <a:latin typeface="Arial"/>
                <a:ea typeface="ＭＳ Ｐゴシック"/>
              </a:rPr>
              <a:t>50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seconds</a:t>
            </a:r>
            <a:endParaRPr lang="en-US" sz="1800" b="0" strike="noStrike" spc="-1" dirty="0">
              <a:latin typeface="Arial"/>
            </a:endParaRPr>
          </a:p>
        </p:txBody>
      </p:sp>
      <p:cxnSp>
        <p:nvCxnSpPr>
          <p:cNvPr id="20" name="直線コネクタ 19">
            <a:extLst>
              <a:ext uri="{FF2B5EF4-FFF2-40B4-BE49-F238E27FC236}">
                <a16:creationId xmlns:a16="http://schemas.microsoft.com/office/drawing/2014/main" id="{E46BBDE6-1A14-4118-A8DD-1104385EE9AD}"/>
              </a:ext>
            </a:extLst>
          </p:cNvPr>
          <p:cNvCxnSpPr>
            <a:cxnSpLocks/>
          </p:cNvCxnSpPr>
          <p:nvPr/>
        </p:nvCxnSpPr>
        <p:spPr bwMode="auto">
          <a:xfrm flipH="1">
            <a:off x="1283199" y="2989480"/>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95E5C549-C401-43C2-8014-99B6F226CD3D}"/>
              </a:ext>
            </a:extLst>
          </p:cNvPr>
          <p:cNvCxnSpPr>
            <a:cxnSpLocks/>
          </p:cNvCxnSpPr>
          <p:nvPr/>
        </p:nvCxnSpPr>
        <p:spPr bwMode="auto">
          <a:xfrm flipH="1">
            <a:off x="1283199" y="1785028"/>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2598744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F53AC7-4AED-41E5-A765-D4A950B8C0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3363678"/>
            <a:ext cx="5130307" cy="3418122"/>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(3)</a:t>
            </a:r>
            <a:br>
              <a:rPr lang="en-US" dirty="0"/>
            </a:br>
            <a:r>
              <a:rPr lang="en-US" dirty="0"/>
              <a:t>University in a suburban area</a:t>
            </a:r>
          </a:p>
        </p:txBody>
      </p:sp>
      <p:sp>
        <p:nvSpPr>
          <p:cNvPr id="10242" name="Rectangle 2"/>
          <p:cNvSpPr>
            <a:spLocks noGrp="1" noChangeArrowheads="1"/>
          </p:cNvSpPr>
          <p:nvPr>
            <p:ph type="body" idx="1"/>
          </p:nvPr>
        </p:nvSpPr>
        <p:spPr>
          <a:xfrm>
            <a:off x="731520" y="1981200"/>
            <a:ext cx="8290560" cy="2026180"/>
          </a:xfrm>
          <a:ln/>
        </p:spPr>
        <p:txBody>
          <a:bodyPr/>
          <a:lstStyle/>
          <a:p>
            <a:r>
              <a:rPr lang="en-US" dirty="0"/>
              <a:t>We conducted measurement on near by a convenience store in a university located in a suburban area.</a:t>
            </a:r>
          </a:p>
          <a:p>
            <a:r>
              <a:rPr lang="en-US" dirty="0"/>
              <a:t>An RFID system is used in the next building (library).</a:t>
            </a:r>
          </a:p>
        </p:txBody>
      </p:sp>
      <p:sp>
        <p:nvSpPr>
          <p:cNvPr id="12" name="円/楕円 4">
            <a:extLst>
              <a:ext uri="{FF2B5EF4-FFF2-40B4-BE49-F238E27FC236}">
                <a16:creationId xmlns:a16="http://schemas.microsoft.com/office/drawing/2014/main" id="{6E75BA76-8AD3-46F2-A454-87B98613248F}"/>
              </a:ext>
            </a:extLst>
          </p:cNvPr>
          <p:cNvSpPr/>
          <p:nvPr/>
        </p:nvSpPr>
        <p:spPr>
          <a:xfrm>
            <a:off x="4936056" y="4678714"/>
            <a:ext cx="156017" cy="144016"/>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C881177-5626-4ACB-8060-4A00995070C8}"/>
              </a:ext>
            </a:extLst>
          </p:cNvPr>
          <p:cNvCxnSpPr>
            <a:cxnSpLocks/>
            <a:endCxn id="12" idx="3"/>
          </p:cNvCxnSpPr>
          <p:nvPr/>
        </p:nvCxnSpPr>
        <p:spPr bwMode="auto">
          <a:xfrm flipV="1">
            <a:off x="4211154" y="4801639"/>
            <a:ext cx="747750" cy="242414"/>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6" name="テキスト ボックス 15">
            <a:extLst>
              <a:ext uri="{FF2B5EF4-FFF2-40B4-BE49-F238E27FC236}">
                <a16:creationId xmlns:a16="http://schemas.microsoft.com/office/drawing/2014/main" id="{1792E14E-9BED-4F62-8270-2B1269360E5C}"/>
              </a:ext>
            </a:extLst>
          </p:cNvPr>
          <p:cNvSpPr txBox="1"/>
          <p:nvPr/>
        </p:nvSpPr>
        <p:spPr>
          <a:xfrm>
            <a:off x="1947521" y="4843997"/>
            <a:ext cx="2263633" cy="400110"/>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point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18" name="テキスト ボックス 17">
            <a:extLst>
              <a:ext uri="{FF2B5EF4-FFF2-40B4-BE49-F238E27FC236}">
                <a16:creationId xmlns:a16="http://schemas.microsoft.com/office/drawing/2014/main" id="{AC028F5A-1948-4E75-ABFB-6ABC4302E598}"/>
              </a:ext>
            </a:extLst>
          </p:cNvPr>
          <p:cNvSpPr txBox="1"/>
          <p:nvPr/>
        </p:nvSpPr>
        <p:spPr>
          <a:xfrm>
            <a:off x="4038299" y="3553674"/>
            <a:ext cx="2165111" cy="400110"/>
          </a:xfrm>
          <a:prstGeom prst="rect">
            <a:avLst/>
          </a:prstGeom>
          <a:noFill/>
        </p:spPr>
        <p:txBody>
          <a:bodyPr wrap="square" rtlCol="0">
            <a:spAutoFit/>
          </a:bodyPr>
          <a:lstStyle/>
          <a:p>
            <a:pPr algn="ctr"/>
            <a:r>
              <a:rPr kumimoji="1" lang="en-US" altLang="ja-JP" sz="2000" dirty="0">
                <a:solidFill>
                  <a:srgbClr val="FFFF00"/>
                </a:solidFill>
                <a:latin typeface="Calibri" panose="020F0502020204030204" pitchFamily="34" charset="0"/>
                <a:ea typeface="Adobe Fan Heiti Std B" panose="020B0700000000000000" pitchFamily="34" charset="-128"/>
              </a:rPr>
              <a:t>Convenience store</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19" name="テキスト ボックス 18">
            <a:extLst>
              <a:ext uri="{FF2B5EF4-FFF2-40B4-BE49-F238E27FC236}">
                <a16:creationId xmlns:a16="http://schemas.microsoft.com/office/drawing/2014/main" id="{F14D7AC1-71D0-4636-B71A-47A87224D4E1}"/>
              </a:ext>
            </a:extLst>
          </p:cNvPr>
          <p:cNvSpPr txBox="1"/>
          <p:nvPr/>
        </p:nvSpPr>
        <p:spPr>
          <a:xfrm>
            <a:off x="2051604" y="3537145"/>
            <a:ext cx="900439" cy="400110"/>
          </a:xfrm>
          <a:prstGeom prst="rect">
            <a:avLst/>
          </a:prstGeom>
          <a:noFill/>
        </p:spPr>
        <p:txBody>
          <a:bodyPr wrap="none" rtlCol="0">
            <a:spAutoFit/>
          </a:bodyPr>
          <a:lstStyle/>
          <a:p>
            <a:pPr algn="ctr"/>
            <a:r>
              <a:rPr kumimoji="1" lang="en-US" altLang="ja-JP" sz="2000" dirty="0">
                <a:solidFill>
                  <a:srgbClr val="FFFF00"/>
                </a:solidFill>
                <a:latin typeface="Calibri" panose="020F0502020204030204" pitchFamily="34" charset="0"/>
                <a:ea typeface="Adobe Fan Heiti Std B" panose="020B0700000000000000" pitchFamily="34" charset="-128"/>
              </a:rPr>
              <a:t>Library</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1498540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757</TotalTime>
  <Words>1162</Words>
  <Application>Microsoft Office PowerPoint</Application>
  <PresentationFormat>ユーザー設定</PresentationFormat>
  <Paragraphs>209</Paragraphs>
  <Slides>13</Slides>
  <Notes>13</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19" baseType="lpstr">
      <vt:lpstr>Arial</vt:lpstr>
      <vt:lpstr>Calibri</vt:lpstr>
      <vt:lpstr>Courier New</vt:lpstr>
      <vt:lpstr>Times New Roman</vt:lpstr>
      <vt:lpstr>Office Theme</vt:lpstr>
      <vt:lpstr>Document</vt:lpstr>
      <vt:lpstr>Measurement of Radio Noise and Interference over 920 MHz band  in Japan</vt:lpstr>
      <vt:lpstr>Abstract</vt:lpstr>
      <vt:lpstr>Spectrum measurement over  920 MHz band in Japan</vt:lpstr>
      <vt:lpstr>Measurement system</vt:lpstr>
      <vt:lpstr>Measurement location (1) Underground railway station</vt:lpstr>
      <vt:lpstr>Measurement result at underground station</vt:lpstr>
      <vt:lpstr>Measurement location (2) Railway station (open space)</vt:lpstr>
      <vt:lpstr>Measurement result at station (open space)</vt:lpstr>
      <vt:lpstr>Measurement location (3) University in a suburban area</vt:lpstr>
      <vt:lpstr>Measurement result at university</vt:lpstr>
      <vt:lpstr>Measurement location (4) Exhibition of wireless technologies</vt:lpstr>
      <vt:lpstr>Measurement result at exhibition center</vt:lpstr>
      <vt:lpstr>Summary</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Radio Noise and Interference over 920 MHz band in Japan</dc:title>
  <dc:creator>Kazuto Yano</dc:creator>
  <cp:lastModifiedBy>矢野 一人</cp:lastModifiedBy>
  <cp:revision>346</cp:revision>
  <cp:lastPrinted>2014-11-08T20:15:38Z</cp:lastPrinted>
  <dcterms:created xsi:type="dcterms:W3CDTF">2014-10-30T17:06:39Z</dcterms:created>
  <dcterms:modified xsi:type="dcterms:W3CDTF">2019-07-18T08:24:43Z</dcterms:modified>
</cp:coreProperties>
</file>