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6" r:id="rId2"/>
    <p:sldId id="257" r:id="rId3"/>
    <p:sldId id="263" r:id="rId4"/>
    <p:sldId id="275" r:id="rId5"/>
    <p:sldId id="266" r:id="rId6"/>
    <p:sldId id="267" r:id="rId7"/>
    <p:sldId id="268" r:id="rId8"/>
    <p:sldId id="276" r:id="rId9"/>
    <p:sldId id="277" r:id="rId10"/>
    <p:sldId id="278" r:id="rId11"/>
    <p:sldId id="273" r:id="rId12"/>
    <p:sldId id="274" r:id="rId13"/>
    <p:sldId id="272" r:id="rId14"/>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CC"/>
    <a:srgbClr val="00C000"/>
    <a:srgbClr val="FFFF00"/>
    <a:srgbClr val="FFFFFF"/>
    <a:srgbClr val="FF3399"/>
    <a:srgbClr val="FF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06" autoAdjust="0"/>
    <p:restoredTop sz="94660"/>
  </p:normalViewPr>
  <p:slideViewPr>
    <p:cSldViewPr>
      <p:cViewPr varScale="1">
        <p:scale>
          <a:sx n="78" d="100"/>
          <a:sy n="78" d="100"/>
        </p:scale>
        <p:origin x="1762" y="62"/>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802.19-19/0043r0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a:t>July 2019</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Kazuto Yano</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802.19-19/0043r0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a:t>July 2019</a:t>
            </a:r>
            <a:endParaRPr lang="en-US"/>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Kazuto Yano</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802.19-19/0043r0</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802.19-19/0043r0</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00738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802.19-19/0043r0</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7175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802.19-19/0043r0</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67465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802.19-19/0043r0</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4571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802.19-19/0043r0</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802.19-19/0043r0</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802.19-19/0043r0</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323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802.19-19/0043r0</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5249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802.19-19/0043r0</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7140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802.19-19/0043r0</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6940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802.19-19/0043r0</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0879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802.19-19/0043r0</a:t>
            </a:r>
          </a:p>
        </p:txBody>
      </p:sp>
      <p:sp>
        <p:nvSpPr>
          <p:cNvPr id="5" name="Rectangle 3"/>
          <p:cNvSpPr>
            <a:spLocks noGrp="1" noChangeArrowheads="1"/>
          </p:cNvSpPr>
          <p:nvPr>
            <p:ph type="dt"/>
          </p:nvPr>
        </p:nvSpPr>
        <p:spPr>
          <a:ln/>
        </p:spPr>
        <p:txBody>
          <a:bodyPr/>
          <a:lstStyle/>
          <a:p>
            <a:r>
              <a:rPr lang="en-US" altLang="ja-JP"/>
              <a:t>July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7477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a:t>Kazuto Yano, ATR</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altLang="ja-JP"/>
              <a:t>July 2019</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altLang="ja-JP"/>
              <a:t>July 2019</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Kazuto Yano, ATR</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802.19-19/0043r0</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altLang="ja-JP" dirty="0"/>
              <a:t>July 2019</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a:t>Kazuto Yano, ATR</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114300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Measurement of Radio Noise and Interference over 920 MHz band </a:t>
            </a:r>
            <a:br>
              <a:rPr lang="en-GB" dirty="0"/>
            </a:br>
            <a:r>
              <a:rPr lang="en-GB" dirty="0"/>
              <a:t>in Japan</a:t>
            </a:r>
          </a:p>
        </p:txBody>
      </p:sp>
      <p:sp>
        <p:nvSpPr>
          <p:cNvPr id="3074" name="Rectangle 2"/>
          <p:cNvSpPr>
            <a:spLocks noGrp="1" noChangeArrowheads="1"/>
          </p:cNvSpPr>
          <p:nvPr>
            <p:ph type="body" idx="1"/>
          </p:nvPr>
        </p:nvSpPr>
        <p:spPr>
          <a:xfrm>
            <a:off x="731520" y="2838027"/>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2019-07-15</a:t>
            </a:r>
            <a:endParaRPr lang="en-GB" sz="2133" b="0" dirty="0">
              <a:solidFill>
                <a:srgbClr val="FF0000"/>
              </a:solidFill>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2534308235"/>
              </p:ext>
            </p:extLst>
          </p:nvPr>
        </p:nvGraphicFramePr>
        <p:xfrm>
          <a:off x="552450" y="3370263"/>
          <a:ext cx="8623300" cy="2647950"/>
        </p:xfrm>
        <a:graphic>
          <a:graphicData uri="http://schemas.openxmlformats.org/presentationml/2006/ole">
            <mc:AlternateContent xmlns:mc="http://schemas.openxmlformats.org/markup-compatibility/2006">
              <mc:Choice xmlns:v="urn:schemas-microsoft-com:vml" Requires="v">
                <p:oleObj spid="_x0000_s3504" name="Document" r:id="rId4" imgW="8262412" imgH="2540625" progId="Word.Document.8">
                  <p:embed/>
                </p:oleObj>
              </mc:Choice>
              <mc:Fallback>
                <p:oleObj name="Document" r:id="rId4" imgW="8262412" imgH="2540625" progId="Word.Document.8">
                  <p:embed/>
                  <p:pic>
                    <p:nvPicPr>
                      <p:cNvPr id="0" name="Picture 3"/>
                      <p:cNvPicPr>
                        <a:picLocks noChangeAspect="1" noChangeArrowheads="1"/>
                      </p:cNvPicPr>
                      <p:nvPr/>
                    </p:nvPicPr>
                    <p:blipFill>
                      <a:blip r:embed="rId5"/>
                      <a:srcRect/>
                      <a:stretch>
                        <a:fillRect/>
                      </a:stretch>
                    </p:blipFill>
                    <p:spPr bwMode="auto">
                      <a:xfrm>
                        <a:off x="552450" y="3370263"/>
                        <a:ext cx="8623300" cy="2647950"/>
                      </a:xfrm>
                      <a:prstGeom prst="rect">
                        <a:avLst/>
                      </a:prstGeom>
                      <a:noFill/>
                    </p:spPr>
                  </p:pic>
                </p:oleObj>
              </mc:Fallback>
            </mc:AlternateContent>
          </a:graphicData>
        </a:graphic>
      </p:graphicFrame>
      <p:sp>
        <p:nvSpPr>
          <p:cNvPr id="3076" name="Rectangle 4"/>
          <p:cNvSpPr>
            <a:spLocks noChangeArrowheads="1"/>
          </p:cNvSpPr>
          <p:nvPr/>
        </p:nvSpPr>
        <p:spPr bwMode="auto">
          <a:xfrm>
            <a:off x="568960" y="2870200"/>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00"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10241" name="Rectangle 1"/>
          <p:cNvSpPr>
            <a:spLocks noGrp="1" noChangeArrowheads="1"/>
          </p:cNvSpPr>
          <p:nvPr>
            <p:ph type="title"/>
          </p:nvPr>
        </p:nvSpPr>
        <p:spPr>
          <a:xfrm>
            <a:off x="274320" y="729828"/>
            <a:ext cx="9174480" cy="806462"/>
          </a:xfrm>
          <a:ln/>
        </p:spPr>
        <p:txBody>
          <a:bodyPr vert="horz" wrap="square" lIns="96000" tIns="49920" rIns="96000" bIns="49920" numCol="1" anchor="ctr" anchorCtr="0" compatLnSpc="1">
            <a:prstTxWarp prst="textNoShape">
              <a:avLst/>
            </a:prstTxWarp>
          </a:bodyPr>
          <a:lstStyle/>
          <a:p>
            <a:r>
              <a:rPr lang="en-US" dirty="0"/>
              <a:t>Measurement result at university</a:t>
            </a:r>
          </a:p>
        </p:txBody>
      </p:sp>
      <p:sp>
        <p:nvSpPr>
          <p:cNvPr id="10242" name="Rectangle 2"/>
          <p:cNvSpPr>
            <a:spLocks noGrp="1" noChangeArrowheads="1"/>
          </p:cNvSpPr>
          <p:nvPr>
            <p:ph type="body" idx="1"/>
          </p:nvPr>
        </p:nvSpPr>
        <p:spPr>
          <a:xfrm>
            <a:off x="304800" y="1447800"/>
            <a:ext cx="8966802" cy="574127"/>
          </a:xfrm>
          <a:ln/>
        </p:spPr>
        <p:txBody>
          <a:bodyPr/>
          <a:lstStyle/>
          <a:p>
            <a:r>
              <a:rPr lang="en-US" dirty="0">
                <a:solidFill>
                  <a:schemeClr val="tx1"/>
                </a:solidFill>
              </a:rPr>
              <a:t>There are several unknown continuous signals at some frequencies as well as signals of known systems. Some of these signals are very strong.</a:t>
            </a:r>
          </a:p>
        </p:txBody>
      </p:sp>
      <p:pic>
        <p:nvPicPr>
          <p:cNvPr id="8" name="コンテンツ プレースホルダ 6">
            <a:extLst>
              <a:ext uri="{FF2B5EF4-FFF2-40B4-BE49-F238E27FC236}">
                <a16:creationId xmlns:a16="http://schemas.microsoft.com/office/drawing/2014/main" id="{EF428E6C-F4A8-4476-BF87-6B62CF5FCC41}"/>
              </a:ext>
            </a:extLst>
          </p:cNvPr>
          <p:cNvPicPr/>
          <p:nvPr/>
        </p:nvPicPr>
        <p:blipFill>
          <a:blip r:embed="rId3"/>
          <a:stretch/>
        </p:blipFill>
        <p:spPr>
          <a:xfrm>
            <a:off x="685800" y="3153144"/>
            <a:ext cx="8495160" cy="3264290"/>
          </a:xfrm>
          <a:prstGeom prst="rect">
            <a:avLst/>
          </a:prstGeom>
          <a:ln>
            <a:noFill/>
          </a:ln>
        </p:spPr>
      </p:pic>
      <p:sp>
        <p:nvSpPr>
          <p:cNvPr id="10" name="CustomShape 3">
            <a:extLst>
              <a:ext uri="{FF2B5EF4-FFF2-40B4-BE49-F238E27FC236}">
                <a16:creationId xmlns:a16="http://schemas.microsoft.com/office/drawing/2014/main" id="{3D443E4D-ECF3-40E9-A7DD-0E75BF9B8592}"/>
              </a:ext>
            </a:extLst>
          </p:cNvPr>
          <p:cNvSpPr/>
          <p:nvPr/>
        </p:nvSpPr>
        <p:spPr>
          <a:xfrm>
            <a:off x="177153" y="6569520"/>
            <a:ext cx="1169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latin typeface="Arial"/>
                <a:ea typeface="ＭＳ Ｐゴシック"/>
              </a:rPr>
              <a:t>910</a:t>
            </a:r>
            <a:r>
              <a:rPr lang="ja-JP" altLang="en-US" sz="1800" spc="-1" dirty="0">
                <a:solidFill>
                  <a:srgbClr val="000000"/>
                </a:solidFill>
                <a:latin typeface="Arial"/>
                <a:ea typeface="ＭＳ Ｐゴシック"/>
              </a:rPr>
              <a:t> </a:t>
            </a:r>
            <a:r>
              <a:rPr lang="en-US" sz="1800" b="0" strike="noStrike" spc="-1" dirty="0">
                <a:solidFill>
                  <a:srgbClr val="000000"/>
                </a:solidFill>
                <a:latin typeface="Arial"/>
                <a:ea typeface="ＭＳ Ｐゴシック"/>
              </a:rPr>
              <a:t>MHz</a:t>
            </a:r>
            <a:endParaRPr lang="en-US" sz="1800" b="0" strike="noStrike" spc="-1" dirty="0">
              <a:latin typeface="Arial"/>
            </a:endParaRPr>
          </a:p>
        </p:txBody>
      </p:sp>
      <p:sp>
        <p:nvSpPr>
          <p:cNvPr id="12" name="CustomShape 5">
            <a:extLst>
              <a:ext uri="{FF2B5EF4-FFF2-40B4-BE49-F238E27FC236}">
                <a16:creationId xmlns:a16="http://schemas.microsoft.com/office/drawing/2014/main" id="{D306A181-16E9-44E3-9399-F329B3E0F0B0}"/>
              </a:ext>
            </a:extLst>
          </p:cNvPr>
          <p:cNvSpPr/>
          <p:nvPr/>
        </p:nvSpPr>
        <p:spPr>
          <a:xfrm>
            <a:off x="8077200" y="6569520"/>
            <a:ext cx="156507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b="0" strike="noStrike" spc="-1" dirty="0">
                <a:solidFill>
                  <a:srgbClr val="000000"/>
                </a:solidFill>
                <a:latin typeface="Arial"/>
                <a:ea typeface="ＭＳ Ｐゴシック"/>
              </a:rPr>
              <a:t>930 MHz</a:t>
            </a:r>
            <a:endParaRPr lang="en-US" sz="1800" b="0" strike="noStrike" spc="-1" dirty="0">
              <a:latin typeface="Arial"/>
            </a:endParaRPr>
          </a:p>
        </p:txBody>
      </p:sp>
      <p:sp>
        <p:nvSpPr>
          <p:cNvPr id="14" name="CustomShape 7">
            <a:extLst>
              <a:ext uri="{FF2B5EF4-FFF2-40B4-BE49-F238E27FC236}">
                <a16:creationId xmlns:a16="http://schemas.microsoft.com/office/drawing/2014/main" id="{7AE9D04E-736D-4654-802D-67FC6AB8BCAB}"/>
              </a:ext>
            </a:extLst>
          </p:cNvPr>
          <p:cNvSpPr/>
          <p:nvPr/>
        </p:nvSpPr>
        <p:spPr>
          <a:xfrm>
            <a:off x="4452480" y="6569520"/>
            <a:ext cx="1169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latin typeface="Arial"/>
                <a:ea typeface="ＭＳ Ｐゴシック"/>
              </a:rPr>
              <a:t>920 MHz</a:t>
            </a:r>
            <a:endParaRPr lang="en-US" sz="1800" b="0" strike="noStrike" spc="-1" dirty="0">
              <a:latin typeface="Arial"/>
            </a:endParaRPr>
          </a:p>
        </p:txBody>
      </p:sp>
      <p:pic>
        <p:nvPicPr>
          <p:cNvPr id="22" name="Picture 2">
            <a:extLst>
              <a:ext uri="{FF2B5EF4-FFF2-40B4-BE49-F238E27FC236}">
                <a16:creationId xmlns:a16="http://schemas.microsoft.com/office/drawing/2014/main" id="{E831987F-B868-4AE3-9B83-F773D62F6784}"/>
              </a:ext>
            </a:extLst>
          </p:cNvPr>
          <p:cNvPicPr/>
          <p:nvPr/>
        </p:nvPicPr>
        <p:blipFill rotWithShape="1">
          <a:blip r:embed="rId4"/>
          <a:srcRect l="10761" t="62298"/>
          <a:stretch/>
        </p:blipFill>
        <p:spPr>
          <a:xfrm>
            <a:off x="2576736" y="2837280"/>
            <a:ext cx="4880304" cy="286920"/>
          </a:xfrm>
          <a:prstGeom prst="rect">
            <a:avLst/>
          </a:prstGeom>
          <a:ln>
            <a:noFill/>
          </a:ln>
        </p:spPr>
      </p:pic>
      <p:sp>
        <p:nvSpPr>
          <p:cNvPr id="23" name="CustomShape 15">
            <a:extLst>
              <a:ext uri="{FF2B5EF4-FFF2-40B4-BE49-F238E27FC236}">
                <a16:creationId xmlns:a16="http://schemas.microsoft.com/office/drawing/2014/main" id="{3632B794-5946-49A4-94B7-6F9419DDB466}"/>
              </a:ext>
            </a:extLst>
          </p:cNvPr>
          <p:cNvSpPr/>
          <p:nvPr/>
        </p:nvSpPr>
        <p:spPr>
          <a:xfrm>
            <a:off x="2286000" y="2544677"/>
            <a:ext cx="6894960" cy="33187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dirty="0">
                <a:solidFill>
                  <a:srgbClr val="000000"/>
                </a:solidFill>
                <a:latin typeface="Arial"/>
                <a:ea typeface="ＭＳ Ｐゴシック"/>
              </a:rPr>
              <a:t>-115　　　　　　　　　　　 　    -105　　　            　　　　　</a:t>
            </a:r>
            <a:r>
              <a:rPr lang="en-US" sz="1600" spc="-1" dirty="0">
                <a:solidFill>
                  <a:srgbClr val="000000"/>
                </a:solidFill>
                <a:latin typeface="Arial"/>
                <a:ea typeface="ＭＳ Ｐゴシック"/>
              </a:rPr>
              <a:t> </a:t>
            </a:r>
            <a:r>
              <a:rPr lang="en-US" sz="1600" b="0" strike="noStrike" spc="-1" dirty="0">
                <a:solidFill>
                  <a:srgbClr val="000000"/>
                </a:solidFill>
                <a:latin typeface="Arial"/>
                <a:ea typeface="ＭＳ Ｐゴシック"/>
              </a:rPr>
              <a:t>　　-95 dBm /</a:t>
            </a:r>
            <a:r>
              <a:rPr lang="en-US" sz="1600" b="0" strike="noStrike" spc="-1" dirty="0">
                <a:solidFill>
                  <a:schemeClr val="tx1"/>
                </a:solidFill>
                <a:latin typeface="Arial"/>
                <a:ea typeface="ＭＳ Ｐゴシック"/>
              </a:rPr>
              <a:t> 1 kHz</a:t>
            </a:r>
            <a:endParaRPr lang="en-US" sz="1600" b="0" strike="noStrike" spc="-1" dirty="0">
              <a:solidFill>
                <a:schemeClr val="tx1"/>
              </a:solidFill>
              <a:latin typeface="Arial"/>
            </a:endParaRPr>
          </a:p>
        </p:txBody>
      </p:sp>
      <p:sp>
        <p:nvSpPr>
          <p:cNvPr id="24" name="楕円 23">
            <a:extLst>
              <a:ext uri="{FF2B5EF4-FFF2-40B4-BE49-F238E27FC236}">
                <a16:creationId xmlns:a16="http://schemas.microsoft.com/office/drawing/2014/main" id="{0572AC91-686E-4B3A-A47C-01165B8C83FA}"/>
              </a:ext>
            </a:extLst>
          </p:cNvPr>
          <p:cNvSpPr/>
          <p:nvPr/>
        </p:nvSpPr>
        <p:spPr bwMode="auto">
          <a:xfrm>
            <a:off x="3391786" y="3376642"/>
            <a:ext cx="1409548" cy="4001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5" name="直線矢印コネクタ 24">
            <a:extLst>
              <a:ext uri="{FF2B5EF4-FFF2-40B4-BE49-F238E27FC236}">
                <a16:creationId xmlns:a16="http://schemas.microsoft.com/office/drawing/2014/main" id="{36FCC718-3E38-4F5C-A600-2BB72BC7E208}"/>
              </a:ext>
            </a:extLst>
          </p:cNvPr>
          <p:cNvCxnSpPr>
            <a:cxnSpLocks/>
          </p:cNvCxnSpPr>
          <p:nvPr/>
        </p:nvCxnSpPr>
        <p:spPr bwMode="auto">
          <a:xfrm flipH="1" flipV="1">
            <a:off x="4839056" y="3656003"/>
            <a:ext cx="651858" cy="160811"/>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sp>
        <p:nvSpPr>
          <p:cNvPr id="26" name="テキスト ボックス 25">
            <a:extLst>
              <a:ext uri="{FF2B5EF4-FFF2-40B4-BE49-F238E27FC236}">
                <a16:creationId xmlns:a16="http://schemas.microsoft.com/office/drawing/2014/main" id="{850E60E4-397E-4132-A1E1-069A5ADD73F6}"/>
              </a:ext>
            </a:extLst>
          </p:cNvPr>
          <p:cNvSpPr txBox="1"/>
          <p:nvPr/>
        </p:nvSpPr>
        <p:spPr>
          <a:xfrm>
            <a:off x="4933380" y="3776752"/>
            <a:ext cx="1641027" cy="400110"/>
          </a:xfrm>
          <a:prstGeom prst="rect">
            <a:avLst/>
          </a:prstGeom>
          <a:noFill/>
        </p:spPr>
        <p:txBody>
          <a:bodyPr wrap="none" rtlCol="0">
            <a:spAutoFit/>
          </a:bodyPr>
          <a:lstStyle/>
          <a:p>
            <a:r>
              <a:rPr kumimoji="1" lang="en-US" altLang="ja-JP" sz="2000" dirty="0">
                <a:solidFill>
                  <a:srgbClr val="FFFF00"/>
                </a:solidFill>
                <a:latin typeface="Calibri" panose="020F0502020204030204" pitchFamily="34" charset="0"/>
                <a:ea typeface="Adobe Fan Heiti Std B" panose="020B0700000000000000" pitchFamily="34" charset="-128"/>
              </a:rPr>
              <a:t>RFID in library</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sp>
        <p:nvSpPr>
          <p:cNvPr id="27" name="楕円 26">
            <a:extLst>
              <a:ext uri="{FF2B5EF4-FFF2-40B4-BE49-F238E27FC236}">
                <a16:creationId xmlns:a16="http://schemas.microsoft.com/office/drawing/2014/main" id="{216D943E-2E74-4461-89FD-C0D8A3497C2D}"/>
              </a:ext>
            </a:extLst>
          </p:cNvPr>
          <p:cNvSpPr/>
          <p:nvPr/>
        </p:nvSpPr>
        <p:spPr bwMode="auto">
          <a:xfrm>
            <a:off x="7945995" y="3269597"/>
            <a:ext cx="533400" cy="16324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8" name="直線矢印コネクタ 27">
            <a:extLst>
              <a:ext uri="{FF2B5EF4-FFF2-40B4-BE49-F238E27FC236}">
                <a16:creationId xmlns:a16="http://schemas.microsoft.com/office/drawing/2014/main" id="{00C8C6DE-D0CE-46E0-869C-3764C6000A95}"/>
              </a:ext>
            </a:extLst>
          </p:cNvPr>
          <p:cNvCxnSpPr>
            <a:cxnSpLocks/>
          </p:cNvCxnSpPr>
          <p:nvPr/>
        </p:nvCxnSpPr>
        <p:spPr bwMode="auto">
          <a:xfrm flipV="1">
            <a:off x="7282081" y="4538767"/>
            <a:ext cx="571633" cy="251110"/>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sp>
        <p:nvSpPr>
          <p:cNvPr id="29" name="テキスト ボックス 28">
            <a:extLst>
              <a:ext uri="{FF2B5EF4-FFF2-40B4-BE49-F238E27FC236}">
                <a16:creationId xmlns:a16="http://schemas.microsoft.com/office/drawing/2014/main" id="{3BE49C8C-20CA-4082-8E99-5E99156093A9}"/>
              </a:ext>
            </a:extLst>
          </p:cNvPr>
          <p:cNvSpPr txBox="1"/>
          <p:nvPr/>
        </p:nvSpPr>
        <p:spPr>
          <a:xfrm>
            <a:off x="5873262" y="4622447"/>
            <a:ext cx="1498231" cy="400110"/>
          </a:xfrm>
          <a:prstGeom prst="rect">
            <a:avLst/>
          </a:prstGeom>
          <a:noFill/>
        </p:spPr>
        <p:txBody>
          <a:bodyPr wrap="none" rtlCol="0">
            <a:spAutoFit/>
          </a:bodyPr>
          <a:lstStyle/>
          <a:p>
            <a:r>
              <a:rPr kumimoji="1" lang="en-US" altLang="ja-JP" sz="2000" dirty="0">
                <a:solidFill>
                  <a:srgbClr val="FFFF00"/>
                </a:solidFill>
                <a:latin typeface="Calibri" panose="020F0502020204030204" pitchFamily="34" charset="0"/>
                <a:ea typeface="Adobe Fan Heiti Std B" panose="020B0700000000000000" pitchFamily="34" charset="-128"/>
              </a:rPr>
              <a:t>RFID (active)</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sp>
        <p:nvSpPr>
          <p:cNvPr id="30" name="楕円 29">
            <a:extLst>
              <a:ext uri="{FF2B5EF4-FFF2-40B4-BE49-F238E27FC236}">
                <a16:creationId xmlns:a16="http://schemas.microsoft.com/office/drawing/2014/main" id="{2C588E37-D305-4143-B083-861AEBFA3389}"/>
              </a:ext>
            </a:extLst>
          </p:cNvPr>
          <p:cNvSpPr/>
          <p:nvPr/>
        </p:nvSpPr>
        <p:spPr bwMode="auto">
          <a:xfrm>
            <a:off x="1227737" y="4881817"/>
            <a:ext cx="1339274" cy="5760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3" name="テキスト ボックス 32">
            <a:extLst>
              <a:ext uri="{FF2B5EF4-FFF2-40B4-BE49-F238E27FC236}">
                <a16:creationId xmlns:a16="http://schemas.microsoft.com/office/drawing/2014/main" id="{22DBA694-F139-4112-92FE-C24213A5AE7D}"/>
              </a:ext>
            </a:extLst>
          </p:cNvPr>
          <p:cNvSpPr txBox="1"/>
          <p:nvPr/>
        </p:nvSpPr>
        <p:spPr>
          <a:xfrm>
            <a:off x="2331994" y="5275158"/>
            <a:ext cx="974947" cy="400110"/>
          </a:xfrm>
          <a:prstGeom prst="rect">
            <a:avLst/>
          </a:prstGeom>
          <a:noFill/>
        </p:spPr>
        <p:txBody>
          <a:bodyPr wrap="none" rtlCol="0">
            <a:spAutoFit/>
          </a:bodyPr>
          <a:lstStyle/>
          <a:p>
            <a:r>
              <a:rPr kumimoji="1" lang="en-US" altLang="ja-JP" sz="2000" dirty="0">
                <a:solidFill>
                  <a:srgbClr val="FFFF00"/>
                </a:solidFill>
                <a:latin typeface="Calibri" panose="020F0502020204030204" pitchFamily="34" charset="0"/>
                <a:ea typeface="Adobe Fan Heiti Std B" panose="020B0700000000000000" pitchFamily="34" charset="-128"/>
              </a:rPr>
              <a:t>Cellular</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cxnSp>
        <p:nvCxnSpPr>
          <p:cNvPr id="35" name="直線矢印コネクタ 34">
            <a:extLst>
              <a:ext uri="{FF2B5EF4-FFF2-40B4-BE49-F238E27FC236}">
                <a16:creationId xmlns:a16="http://schemas.microsoft.com/office/drawing/2014/main" id="{BFF78891-D49D-43B4-B9F6-C0CB5DC186C9}"/>
              </a:ext>
            </a:extLst>
          </p:cNvPr>
          <p:cNvCxnSpPr>
            <a:cxnSpLocks/>
          </p:cNvCxnSpPr>
          <p:nvPr/>
        </p:nvCxnSpPr>
        <p:spPr bwMode="auto">
          <a:xfrm flipH="1" flipV="1">
            <a:off x="4993670" y="5441153"/>
            <a:ext cx="820513" cy="261105"/>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sp>
        <p:nvSpPr>
          <p:cNvPr id="36" name="テキスト ボックス 35">
            <a:extLst>
              <a:ext uri="{FF2B5EF4-FFF2-40B4-BE49-F238E27FC236}">
                <a16:creationId xmlns:a16="http://schemas.microsoft.com/office/drawing/2014/main" id="{3312D871-424D-4D89-9D1E-88090744DA62}"/>
              </a:ext>
            </a:extLst>
          </p:cNvPr>
          <p:cNvSpPr txBox="1"/>
          <p:nvPr/>
        </p:nvSpPr>
        <p:spPr>
          <a:xfrm>
            <a:off x="4993670" y="5675268"/>
            <a:ext cx="2937022" cy="707886"/>
          </a:xfrm>
          <a:prstGeom prst="rect">
            <a:avLst/>
          </a:prstGeom>
          <a:noFill/>
        </p:spPr>
        <p:txBody>
          <a:bodyPr wrap="none" rtlCol="0">
            <a:spAutoFit/>
          </a:bodyPr>
          <a:lstStyle/>
          <a:p>
            <a:r>
              <a:rPr kumimoji="1" lang="en-US" altLang="ja-JP" sz="2000" dirty="0">
                <a:solidFill>
                  <a:srgbClr val="FFFF00"/>
                </a:solidFill>
                <a:latin typeface="Calibri" panose="020F0502020204030204" pitchFamily="34" charset="0"/>
                <a:ea typeface="Adobe Fan Heiti Std B" panose="020B0700000000000000" pitchFamily="34" charset="-128"/>
              </a:rPr>
              <a:t>Unknown signals</a:t>
            </a:r>
          </a:p>
          <a:p>
            <a:r>
              <a:rPr kumimoji="1" lang="en-US" altLang="ja-JP" sz="2000" dirty="0">
                <a:solidFill>
                  <a:srgbClr val="FFFF00"/>
                </a:solidFill>
                <a:latin typeface="Calibri" panose="020F0502020204030204" pitchFamily="34" charset="0"/>
                <a:ea typeface="Adobe Fan Heiti Std B" panose="020B0700000000000000" pitchFamily="34" charset="-128"/>
              </a:rPr>
              <a:t>(920, 925.2, and 929 MHz)</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cxnSp>
        <p:nvCxnSpPr>
          <p:cNvPr id="37" name="直線矢印コネクタ 36">
            <a:extLst>
              <a:ext uri="{FF2B5EF4-FFF2-40B4-BE49-F238E27FC236}">
                <a16:creationId xmlns:a16="http://schemas.microsoft.com/office/drawing/2014/main" id="{84F918CD-F81A-4388-874F-0E9A3EE89E64}"/>
              </a:ext>
            </a:extLst>
          </p:cNvPr>
          <p:cNvCxnSpPr>
            <a:cxnSpLocks/>
          </p:cNvCxnSpPr>
          <p:nvPr/>
        </p:nvCxnSpPr>
        <p:spPr bwMode="auto">
          <a:xfrm flipV="1">
            <a:off x="6131869" y="5472219"/>
            <a:ext cx="814532" cy="230039"/>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cxnSp>
        <p:nvCxnSpPr>
          <p:cNvPr id="41" name="直線矢印コネクタ 40">
            <a:extLst>
              <a:ext uri="{FF2B5EF4-FFF2-40B4-BE49-F238E27FC236}">
                <a16:creationId xmlns:a16="http://schemas.microsoft.com/office/drawing/2014/main" id="{F25B2BB4-6967-4A52-BF7A-882480B3BCC7}"/>
              </a:ext>
            </a:extLst>
          </p:cNvPr>
          <p:cNvCxnSpPr>
            <a:cxnSpLocks/>
          </p:cNvCxnSpPr>
          <p:nvPr/>
        </p:nvCxnSpPr>
        <p:spPr bwMode="auto">
          <a:xfrm flipH="1" flipV="1">
            <a:off x="1713635" y="3929142"/>
            <a:ext cx="538553" cy="147923"/>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sp>
        <p:nvSpPr>
          <p:cNvPr id="42" name="テキスト ボックス 41">
            <a:extLst>
              <a:ext uri="{FF2B5EF4-FFF2-40B4-BE49-F238E27FC236}">
                <a16:creationId xmlns:a16="http://schemas.microsoft.com/office/drawing/2014/main" id="{94E7D5E4-8DF5-4F1D-B7CF-4C4E0BE13525}"/>
              </a:ext>
            </a:extLst>
          </p:cNvPr>
          <p:cNvSpPr txBox="1"/>
          <p:nvPr/>
        </p:nvSpPr>
        <p:spPr>
          <a:xfrm>
            <a:off x="2173930" y="3813359"/>
            <a:ext cx="1269899" cy="1015663"/>
          </a:xfrm>
          <a:prstGeom prst="rect">
            <a:avLst/>
          </a:prstGeom>
          <a:noFill/>
        </p:spPr>
        <p:txBody>
          <a:bodyPr wrap="none" rtlCol="0">
            <a:spAutoFit/>
          </a:bodyPr>
          <a:lstStyle/>
          <a:p>
            <a:r>
              <a:rPr kumimoji="1" lang="en-US" altLang="ja-JP" sz="2000" dirty="0">
                <a:solidFill>
                  <a:srgbClr val="FFFF00"/>
                </a:solidFill>
                <a:latin typeface="Calibri" panose="020F0502020204030204" pitchFamily="34" charset="0"/>
                <a:ea typeface="Adobe Fan Heiti Std B" panose="020B0700000000000000" pitchFamily="34" charset="-128"/>
              </a:rPr>
              <a:t>Unknown</a:t>
            </a:r>
          </a:p>
          <a:p>
            <a:r>
              <a:rPr kumimoji="1" lang="en-US" altLang="ja-JP" sz="2000" dirty="0">
                <a:solidFill>
                  <a:srgbClr val="FFFF00"/>
                </a:solidFill>
                <a:latin typeface="Calibri" panose="020F0502020204030204" pitchFamily="34" charset="0"/>
                <a:ea typeface="Adobe Fan Heiti Std B" panose="020B0700000000000000" pitchFamily="34" charset="-128"/>
              </a:rPr>
              <a:t>Signal</a:t>
            </a:r>
          </a:p>
          <a:p>
            <a:r>
              <a:rPr kumimoji="1" lang="en-US" altLang="ja-JP" sz="2000" dirty="0">
                <a:solidFill>
                  <a:srgbClr val="FFFF00"/>
                </a:solidFill>
                <a:latin typeface="Calibri" panose="020F0502020204030204" pitchFamily="34" charset="0"/>
                <a:ea typeface="Adobe Fan Heiti Std B" panose="020B0700000000000000" pitchFamily="34" charset="-128"/>
              </a:rPr>
              <a:t>(912 MHz)</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sp>
        <p:nvSpPr>
          <p:cNvPr id="43" name="楕円 42">
            <a:extLst>
              <a:ext uri="{FF2B5EF4-FFF2-40B4-BE49-F238E27FC236}">
                <a16:creationId xmlns:a16="http://schemas.microsoft.com/office/drawing/2014/main" id="{33B19311-4406-4351-A241-28C06358811A}"/>
              </a:ext>
            </a:extLst>
          </p:cNvPr>
          <p:cNvSpPr/>
          <p:nvPr/>
        </p:nvSpPr>
        <p:spPr bwMode="auto">
          <a:xfrm>
            <a:off x="1416793" y="3597892"/>
            <a:ext cx="248433" cy="816205"/>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50" name="直線矢印コネクタ 49">
            <a:extLst>
              <a:ext uri="{FF2B5EF4-FFF2-40B4-BE49-F238E27FC236}">
                <a16:creationId xmlns:a16="http://schemas.microsoft.com/office/drawing/2014/main" id="{57C87E48-4EA3-49C3-B0E1-CECE700AC714}"/>
              </a:ext>
            </a:extLst>
          </p:cNvPr>
          <p:cNvCxnSpPr>
            <a:cxnSpLocks/>
          </p:cNvCxnSpPr>
          <p:nvPr/>
        </p:nvCxnSpPr>
        <p:spPr bwMode="auto">
          <a:xfrm flipV="1">
            <a:off x="6946401" y="5571705"/>
            <a:ext cx="1576747" cy="295695"/>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cxnSp>
        <p:nvCxnSpPr>
          <p:cNvPr id="51" name="直線コネクタ 50">
            <a:extLst>
              <a:ext uri="{FF2B5EF4-FFF2-40B4-BE49-F238E27FC236}">
                <a16:creationId xmlns:a16="http://schemas.microsoft.com/office/drawing/2014/main" id="{11A276B9-83F4-4515-BF5C-73B4E874D169}"/>
              </a:ext>
            </a:extLst>
          </p:cNvPr>
          <p:cNvCxnSpPr/>
          <p:nvPr/>
        </p:nvCxnSpPr>
        <p:spPr bwMode="auto">
          <a:xfrm>
            <a:off x="9180960" y="6417434"/>
            <a:ext cx="0" cy="180000"/>
          </a:xfrm>
          <a:prstGeom prst="line">
            <a:avLst/>
          </a:prstGeom>
          <a:solidFill>
            <a:srgbClr val="00B8FF"/>
          </a:solidFill>
          <a:ln w="25400" cap="flat" cmpd="sng" algn="ctr">
            <a:solidFill>
              <a:schemeClr val="tx1"/>
            </a:solidFill>
            <a:prstDash val="solid"/>
            <a:round/>
            <a:headEnd type="none" w="med" len="med"/>
            <a:tailEnd type="none" w="med" len="med"/>
          </a:ln>
          <a:effectLst/>
        </p:spPr>
      </p:cxnSp>
      <p:cxnSp>
        <p:nvCxnSpPr>
          <p:cNvPr id="54" name="直線コネクタ 53">
            <a:extLst>
              <a:ext uri="{FF2B5EF4-FFF2-40B4-BE49-F238E27FC236}">
                <a16:creationId xmlns:a16="http://schemas.microsoft.com/office/drawing/2014/main" id="{0ADE01B1-BE37-42AD-954D-4933F5C5B69E}"/>
              </a:ext>
            </a:extLst>
          </p:cNvPr>
          <p:cNvCxnSpPr>
            <a:cxnSpLocks/>
          </p:cNvCxnSpPr>
          <p:nvPr/>
        </p:nvCxnSpPr>
        <p:spPr bwMode="auto">
          <a:xfrm>
            <a:off x="4933380" y="6417434"/>
            <a:ext cx="0" cy="180000"/>
          </a:xfrm>
          <a:prstGeom prst="line">
            <a:avLst/>
          </a:prstGeom>
          <a:solidFill>
            <a:srgbClr val="00B8FF"/>
          </a:solidFill>
          <a:ln w="25400" cap="flat" cmpd="sng" algn="ctr">
            <a:solidFill>
              <a:schemeClr val="tx1"/>
            </a:solidFill>
            <a:prstDash val="solid"/>
            <a:round/>
            <a:headEnd type="none" w="med" len="med"/>
            <a:tailEnd type="none" w="med" len="med"/>
          </a:ln>
          <a:effectLst/>
        </p:spPr>
      </p:cxnSp>
      <p:cxnSp>
        <p:nvCxnSpPr>
          <p:cNvPr id="56" name="直線コネクタ 55">
            <a:extLst>
              <a:ext uri="{FF2B5EF4-FFF2-40B4-BE49-F238E27FC236}">
                <a16:creationId xmlns:a16="http://schemas.microsoft.com/office/drawing/2014/main" id="{07EBACA6-9BC7-440B-BFF9-5A697FAE7544}"/>
              </a:ext>
            </a:extLst>
          </p:cNvPr>
          <p:cNvCxnSpPr/>
          <p:nvPr/>
        </p:nvCxnSpPr>
        <p:spPr bwMode="auto">
          <a:xfrm>
            <a:off x="688347" y="6417434"/>
            <a:ext cx="0" cy="180000"/>
          </a:xfrm>
          <a:prstGeom prst="line">
            <a:avLst/>
          </a:prstGeom>
          <a:solidFill>
            <a:srgbClr val="00B8FF"/>
          </a:solidFill>
          <a:ln w="25400" cap="flat" cmpd="sng" algn="ctr">
            <a:solidFill>
              <a:schemeClr val="tx1"/>
            </a:solidFill>
            <a:prstDash val="solid"/>
            <a:round/>
            <a:headEnd type="none" w="med" len="med"/>
            <a:tailEnd type="none" w="med" len="med"/>
          </a:ln>
          <a:effectLst/>
        </p:spPr>
      </p:cxnSp>
      <p:cxnSp>
        <p:nvCxnSpPr>
          <p:cNvPr id="58" name="直線コネクタ 57">
            <a:extLst>
              <a:ext uri="{FF2B5EF4-FFF2-40B4-BE49-F238E27FC236}">
                <a16:creationId xmlns:a16="http://schemas.microsoft.com/office/drawing/2014/main" id="{F53540E9-FD2E-462B-A33F-BC08346F9377}"/>
              </a:ext>
            </a:extLst>
          </p:cNvPr>
          <p:cNvCxnSpPr/>
          <p:nvPr/>
        </p:nvCxnSpPr>
        <p:spPr bwMode="auto">
          <a:xfrm>
            <a:off x="533400" y="3153144"/>
            <a:ext cx="0" cy="3264290"/>
          </a:xfrm>
          <a:prstGeom prst="line">
            <a:avLst/>
          </a:prstGeom>
          <a:solidFill>
            <a:srgbClr val="00B8FF"/>
          </a:solidFill>
          <a:ln w="25400" cap="flat" cmpd="sng" algn="ctr">
            <a:solidFill>
              <a:schemeClr val="tx1"/>
            </a:solidFill>
            <a:prstDash val="solid"/>
            <a:round/>
            <a:headEnd type="triangle" w="lg" len="med"/>
            <a:tailEnd type="triangle" w="lg" len="med"/>
          </a:ln>
          <a:effectLst/>
        </p:spPr>
      </p:cxnSp>
      <p:sp>
        <p:nvSpPr>
          <p:cNvPr id="61" name="CustomShape 3">
            <a:extLst>
              <a:ext uri="{FF2B5EF4-FFF2-40B4-BE49-F238E27FC236}">
                <a16:creationId xmlns:a16="http://schemas.microsoft.com/office/drawing/2014/main" id="{9B01C940-8F4A-4BC1-92D2-9B4C4DA5CBB9}"/>
              </a:ext>
            </a:extLst>
          </p:cNvPr>
          <p:cNvSpPr/>
          <p:nvPr/>
        </p:nvSpPr>
        <p:spPr>
          <a:xfrm rot="16200000">
            <a:off x="-364297" y="4565979"/>
            <a:ext cx="14478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dirty="0">
                <a:solidFill>
                  <a:srgbClr val="000000"/>
                </a:solidFill>
                <a:latin typeface="Arial"/>
                <a:ea typeface="ＭＳ Ｐゴシック"/>
              </a:rPr>
              <a:t>60</a:t>
            </a:r>
            <a:r>
              <a:rPr lang="ja-JP" altLang="en-US" sz="1800" spc="-1" dirty="0">
                <a:solidFill>
                  <a:srgbClr val="000000"/>
                </a:solidFill>
                <a:latin typeface="Arial"/>
                <a:ea typeface="ＭＳ Ｐゴシック"/>
              </a:rPr>
              <a:t> </a:t>
            </a:r>
            <a:r>
              <a:rPr lang="en-US" sz="1800" b="0" strike="noStrike" spc="-1" dirty="0">
                <a:solidFill>
                  <a:srgbClr val="000000"/>
                </a:solidFill>
                <a:latin typeface="Arial"/>
                <a:ea typeface="ＭＳ Ｐゴシック"/>
              </a:rPr>
              <a:t>seconds</a:t>
            </a:r>
            <a:endParaRPr lang="en-US" sz="1800" b="0" strike="noStrike" spc="-1" dirty="0">
              <a:latin typeface="Arial"/>
            </a:endParaRPr>
          </a:p>
        </p:txBody>
      </p:sp>
    </p:spTree>
    <p:extLst>
      <p:ext uri="{BB962C8B-B14F-4D97-AF65-F5344CB8AC3E}">
        <p14:creationId xmlns:p14="http://schemas.microsoft.com/office/powerpoint/2010/main" val="1176295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(4)</a:t>
            </a:r>
            <a:br>
              <a:rPr lang="en-US" dirty="0"/>
            </a:br>
            <a:r>
              <a:rPr lang="en-US" dirty="0"/>
              <a:t>Exhibition of wireless technologies</a:t>
            </a:r>
          </a:p>
        </p:txBody>
      </p:sp>
      <p:sp>
        <p:nvSpPr>
          <p:cNvPr id="10242" name="Rectangle 2"/>
          <p:cNvSpPr>
            <a:spLocks noGrp="1" noChangeArrowheads="1"/>
          </p:cNvSpPr>
          <p:nvPr>
            <p:ph type="body" idx="1"/>
          </p:nvPr>
        </p:nvSpPr>
        <p:spPr>
          <a:xfrm>
            <a:off x="731520" y="2113281"/>
            <a:ext cx="8290560" cy="1087119"/>
          </a:xfrm>
          <a:ln/>
        </p:spPr>
        <p:txBody>
          <a:bodyPr/>
          <a:lstStyle/>
          <a:p>
            <a:r>
              <a:rPr lang="en-US" dirty="0"/>
              <a:t>We conducted another </a:t>
            </a:r>
            <a:r>
              <a:rPr lang="en-US" altLang="ja-JP" dirty="0"/>
              <a:t>measurement at one of Japan's largest-scale exhibition events that focuses on the latest R&amp;D of wireless communication technologies.</a:t>
            </a:r>
          </a:p>
          <a:p>
            <a:r>
              <a:rPr lang="en-US" altLang="ja-JP" dirty="0"/>
              <a:t>During this event, many exhibitors demonstrated their wireless systems using the 920 MHz band including IEEE 802.11ah </a:t>
            </a:r>
            <a:r>
              <a:rPr lang="en-US" altLang="ja-JP" baseline="30000" dirty="0">
                <a:solidFill>
                  <a:srgbClr val="FF0000"/>
                </a:solidFill>
              </a:rPr>
              <a:t>[Note 1] </a:t>
            </a:r>
            <a:r>
              <a:rPr lang="en-US" altLang="ja-JP" dirty="0"/>
              <a:t>, wireless power transfer system, original communication system, etc. </a:t>
            </a:r>
          </a:p>
          <a:p>
            <a:r>
              <a:rPr lang="en-US" dirty="0">
                <a:solidFill>
                  <a:srgbClr val="0000FF"/>
                </a:solidFill>
              </a:rPr>
              <a:t>Similar situation will occur when S1G devices are widely deployed.</a:t>
            </a:r>
          </a:p>
          <a:p>
            <a:pPr marL="0" indent="0">
              <a:buNone/>
            </a:pPr>
            <a:endParaRPr lang="en-US" sz="1200" dirty="0">
              <a:solidFill>
                <a:srgbClr val="0000FF"/>
              </a:solidFill>
            </a:endParaRPr>
          </a:p>
          <a:p>
            <a:pPr marL="806450" indent="-806450">
              <a:buNone/>
            </a:pPr>
            <a:r>
              <a:rPr lang="en-US" sz="1800" dirty="0">
                <a:solidFill>
                  <a:srgbClr val="FF0000"/>
                </a:solidFill>
              </a:rPr>
              <a:t>[Note 1]</a:t>
            </a:r>
            <a:r>
              <a:rPr lang="en-US" sz="1800" dirty="0">
                <a:solidFill>
                  <a:schemeClr val="tx1"/>
                </a:solidFill>
              </a:rPr>
              <a:t> AHPC (802.11ah Promotion Council) exhibited IEEE 802.11ah demo system under experimental station license. IEEE 802.11ah is still under discussion to utilize them in Japan. </a:t>
            </a:r>
          </a:p>
        </p:txBody>
      </p:sp>
    </p:spTree>
    <p:extLst>
      <p:ext uri="{BB962C8B-B14F-4D97-AF65-F5344CB8AC3E}">
        <p14:creationId xmlns:p14="http://schemas.microsoft.com/office/powerpoint/2010/main" val="10056032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00"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12</a:t>
            </a:fld>
            <a:endParaRPr lang="en-GB" dirty="0"/>
          </a:p>
        </p:txBody>
      </p:sp>
      <p:sp>
        <p:nvSpPr>
          <p:cNvPr id="10241" name="Rectangle 1"/>
          <p:cNvSpPr>
            <a:spLocks noGrp="1" noChangeArrowheads="1"/>
          </p:cNvSpPr>
          <p:nvPr>
            <p:ph type="title"/>
          </p:nvPr>
        </p:nvSpPr>
        <p:spPr>
          <a:xfrm>
            <a:off x="274320" y="729828"/>
            <a:ext cx="9174480" cy="806462"/>
          </a:xfrm>
          <a:ln/>
        </p:spPr>
        <p:txBody>
          <a:bodyPr vert="horz" wrap="square" lIns="96000" tIns="49920" rIns="96000" bIns="49920" numCol="1" anchor="ctr" anchorCtr="0" compatLnSpc="1">
            <a:prstTxWarp prst="textNoShape">
              <a:avLst/>
            </a:prstTxWarp>
          </a:bodyPr>
          <a:lstStyle/>
          <a:p>
            <a:r>
              <a:rPr lang="en-US" dirty="0"/>
              <a:t>Measurement result at exhibition center</a:t>
            </a:r>
          </a:p>
        </p:txBody>
      </p:sp>
      <p:sp>
        <p:nvSpPr>
          <p:cNvPr id="9" name="コンテンツ プレースホルダー 8">
            <a:extLst>
              <a:ext uri="{FF2B5EF4-FFF2-40B4-BE49-F238E27FC236}">
                <a16:creationId xmlns:a16="http://schemas.microsoft.com/office/drawing/2014/main" id="{86D1200A-51CD-404A-BEE1-5E277AFF7C8A}"/>
              </a:ext>
            </a:extLst>
          </p:cNvPr>
          <p:cNvSpPr>
            <a:spLocks noGrp="1"/>
          </p:cNvSpPr>
          <p:nvPr>
            <p:ph idx="1"/>
          </p:nvPr>
        </p:nvSpPr>
        <p:spPr>
          <a:xfrm>
            <a:off x="5105400" y="1397220"/>
            <a:ext cx="4551844" cy="5241714"/>
          </a:xfrm>
        </p:spPr>
        <p:txBody>
          <a:bodyPr/>
          <a:lstStyle/>
          <a:p>
            <a:r>
              <a:rPr lang="en-US" altLang="ja-JP" dirty="0">
                <a:solidFill>
                  <a:schemeClr val="tx1"/>
                </a:solidFill>
              </a:rPr>
              <a:t>There are many signals with different transmission patterns (i.e., spectrum shape and duty cycle).</a:t>
            </a:r>
          </a:p>
          <a:p>
            <a:r>
              <a:rPr lang="en-US" altLang="ja-JP" dirty="0">
                <a:solidFill>
                  <a:schemeClr val="tx1"/>
                </a:solidFill>
              </a:rPr>
              <a:t>A wireless power transfer system will cause severe interference.</a:t>
            </a:r>
            <a:endParaRPr lang="ja-JP" altLang="en-US" dirty="0">
              <a:solidFill>
                <a:schemeClr val="tx1"/>
              </a:solidFill>
            </a:endParaRPr>
          </a:p>
        </p:txBody>
      </p:sp>
      <p:pic>
        <p:nvPicPr>
          <p:cNvPr id="7" name="コンテンツ プレースホルダー 6">
            <a:extLst>
              <a:ext uri="{FF2B5EF4-FFF2-40B4-BE49-F238E27FC236}">
                <a16:creationId xmlns:a16="http://schemas.microsoft.com/office/drawing/2014/main" id="{67A19FDE-3A54-4792-86A9-ED0515BF822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2644" y="1447800"/>
            <a:ext cx="3160000" cy="540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12607752-0FC5-4F4C-A396-6B5F39F9E80C}"/>
              </a:ext>
            </a:extLst>
          </p:cNvPr>
          <p:cNvSpPr txBox="1"/>
          <p:nvPr/>
        </p:nvSpPr>
        <p:spPr>
          <a:xfrm>
            <a:off x="1345063" y="5486400"/>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910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10" name="テキスト ボックス 9">
            <a:extLst>
              <a:ext uri="{FF2B5EF4-FFF2-40B4-BE49-F238E27FC236}">
                <a16:creationId xmlns:a16="http://schemas.microsoft.com/office/drawing/2014/main" id="{6BF9753E-848D-405C-AD85-C116AC1E49FA}"/>
              </a:ext>
            </a:extLst>
          </p:cNvPr>
          <p:cNvSpPr txBox="1"/>
          <p:nvPr/>
        </p:nvSpPr>
        <p:spPr>
          <a:xfrm>
            <a:off x="4187498" y="5486399"/>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930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cxnSp>
        <p:nvCxnSpPr>
          <p:cNvPr id="11" name="直線コネクタ 10">
            <a:extLst>
              <a:ext uri="{FF2B5EF4-FFF2-40B4-BE49-F238E27FC236}">
                <a16:creationId xmlns:a16="http://schemas.microsoft.com/office/drawing/2014/main" id="{5177735A-8630-4401-96EC-ED362EAF27DA}"/>
              </a:ext>
            </a:extLst>
          </p:cNvPr>
          <p:cNvCxnSpPr/>
          <p:nvPr/>
        </p:nvCxnSpPr>
        <p:spPr bwMode="auto">
          <a:xfrm>
            <a:off x="4755381" y="1634399"/>
            <a:ext cx="0" cy="3852000"/>
          </a:xfrm>
          <a:prstGeom prst="line">
            <a:avLst/>
          </a:prstGeom>
          <a:solidFill>
            <a:srgbClr val="00B8FF"/>
          </a:solidFill>
          <a:ln w="25400" cap="flat" cmpd="sng" algn="ctr">
            <a:solidFill>
              <a:schemeClr val="tx1"/>
            </a:solidFill>
            <a:prstDash val="solid"/>
            <a:round/>
            <a:headEnd type="triangle" w="lg" len="med"/>
            <a:tailEnd type="triangle" w="lg" len="med"/>
          </a:ln>
          <a:effectLst/>
        </p:spPr>
      </p:cxnSp>
      <p:sp>
        <p:nvSpPr>
          <p:cNvPr id="12" name="CustomShape 3">
            <a:extLst>
              <a:ext uri="{FF2B5EF4-FFF2-40B4-BE49-F238E27FC236}">
                <a16:creationId xmlns:a16="http://schemas.microsoft.com/office/drawing/2014/main" id="{C9DC3064-15A7-4882-A276-87645A1A5C84}"/>
              </a:ext>
            </a:extLst>
          </p:cNvPr>
          <p:cNvSpPr/>
          <p:nvPr/>
        </p:nvSpPr>
        <p:spPr>
          <a:xfrm rot="16200000">
            <a:off x="4176194" y="2468609"/>
            <a:ext cx="14478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dirty="0">
                <a:solidFill>
                  <a:srgbClr val="000000"/>
                </a:solidFill>
                <a:latin typeface="Arial"/>
                <a:ea typeface="ＭＳ Ｐゴシック"/>
              </a:rPr>
              <a:t>60</a:t>
            </a:r>
            <a:r>
              <a:rPr lang="ja-JP" altLang="en-US" sz="1800" spc="-1" dirty="0">
                <a:solidFill>
                  <a:srgbClr val="000000"/>
                </a:solidFill>
                <a:latin typeface="Arial"/>
                <a:ea typeface="ＭＳ Ｐゴシック"/>
              </a:rPr>
              <a:t> </a:t>
            </a:r>
            <a:r>
              <a:rPr lang="en-US" sz="1800" b="0" strike="noStrike" spc="-1" dirty="0">
                <a:solidFill>
                  <a:srgbClr val="000000"/>
                </a:solidFill>
                <a:latin typeface="Arial"/>
                <a:ea typeface="ＭＳ Ｐゴシック"/>
              </a:rPr>
              <a:t>seconds</a:t>
            </a:r>
            <a:endParaRPr lang="en-US" sz="1800" b="0" strike="noStrike" spc="-1" dirty="0">
              <a:latin typeface="Arial"/>
            </a:endParaRPr>
          </a:p>
        </p:txBody>
      </p:sp>
      <p:sp>
        <p:nvSpPr>
          <p:cNvPr id="13" name="楕円 12">
            <a:extLst>
              <a:ext uri="{FF2B5EF4-FFF2-40B4-BE49-F238E27FC236}">
                <a16:creationId xmlns:a16="http://schemas.microsoft.com/office/drawing/2014/main" id="{CE36EE60-46A4-4365-8CE7-077CF247F016}"/>
              </a:ext>
            </a:extLst>
          </p:cNvPr>
          <p:cNvSpPr/>
          <p:nvPr/>
        </p:nvSpPr>
        <p:spPr bwMode="auto">
          <a:xfrm>
            <a:off x="3146713" y="2608511"/>
            <a:ext cx="339326" cy="806462"/>
          </a:xfrm>
          <a:prstGeom prst="ellipse">
            <a:avLst/>
          </a:prstGeom>
          <a:noFill/>
          <a:ln w="28575"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テキスト ボックス 13">
            <a:extLst>
              <a:ext uri="{FF2B5EF4-FFF2-40B4-BE49-F238E27FC236}">
                <a16:creationId xmlns:a16="http://schemas.microsoft.com/office/drawing/2014/main" id="{3339FB9E-F186-4FB8-854E-E2951CF64278}"/>
              </a:ext>
            </a:extLst>
          </p:cNvPr>
          <p:cNvSpPr txBox="1"/>
          <p:nvPr/>
        </p:nvSpPr>
        <p:spPr>
          <a:xfrm>
            <a:off x="5276757" y="4601194"/>
            <a:ext cx="3544560" cy="1015663"/>
          </a:xfrm>
          <a:prstGeom prst="rect">
            <a:avLst/>
          </a:prstGeom>
          <a:solidFill>
            <a:srgbClr val="FFFFFF">
              <a:alpha val="7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Chirp signal of an </a:t>
            </a:r>
          </a:p>
          <a:p>
            <a:r>
              <a:rPr kumimoji="1" lang="en-US" altLang="ja-JP" sz="2000" dirty="0">
                <a:solidFill>
                  <a:srgbClr val="FF0000"/>
                </a:solidFill>
                <a:latin typeface="Calibri" panose="020F0502020204030204" pitchFamily="34" charset="0"/>
                <a:ea typeface="Adobe Fan Heiti Std B" panose="020B0700000000000000" pitchFamily="34" charset="-128"/>
              </a:rPr>
              <a:t>  original communication system</a:t>
            </a:r>
          </a:p>
          <a:p>
            <a:r>
              <a:rPr kumimoji="1" lang="en-US" altLang="ja-JP" sz="2000" dirty="0">
                <a:solidFill>
                  <a:srgbClr val="FF0000"/>
                </a:solidFill>
                <a:latin typeface="Calibri" panose="020F0502020204030204" pitchFamily="34" charset="0"/>
                <a:ea typeface="Adobe Fan Heiti Std B" panose="020B0700000000000000" pitchFamily="34" charset="-128"/>
              </a:rPr>
              <a:t>    (not </a:t>
            </a:r>
            <a:r>
              <a:rPr kumimoji="1" lang="en-US" altLang="ja-JP" sz="2000" dirty="0" err="1">
                <a:solidFill>
                  <a:srgbClr val="FF0000"/>
                </a:solidFill>
                <a:latin typeface="Calibri" panose="020F0502020204030204" pitchFamily="34" charset="0"/>
                <a:ea typeface="Adobe Fan Heiti Std B" panose="020B0700000000000000" pitchFamily="34" charset="-128"/>
              </a:rPr>
              <a:t>LoRa</a:t>
            </a:r>
            <a:r>
              <a:rPr kumimoji="1" lang="en-US" altLang="ja-JP" sz="2000" dirty="0">
                <a:solidFill>
                  <a:srgbClr val="FF0000"/>
                </a:solidFill>
                <a:latin typeface="Calibri" panose="020F0502020204030204" pitchFamily="34" charset="0"/>
                <a:ea typeface="Adobe Fan Heiti Std B" panose="020B0700000000000000" pitchFamily="34" charset="-128"/>
              </a:rPr>
              <a:t>)</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cxnSp>
        <p:nvCxnSpPr>
          <p:cNvPr id="16" name="直線矢印コネクタ 15">
            <a:extLst>
              <a:ext uri="{FF2B5EF4-FFF2-40B4-BE49-F238E27FC236}">
                <a16:creationId xmlns:a16="http://schemas.microsoft.com/office/drawing/2014/main" id="{7DF1196B-E5C5-465A-A994-AEE2652D20DE}"/>
              </a:ext>
            </a:extLst>
          </p:cNvPr>
          <p:cNvCxnSpPr>
            <a:cxnSpLocks/>
          </p:cNvCxnSpPr>
          <p:nvPr/>
        </p:nvCxnSpPr>
        <p:spPr bwMode="auto">
          <a:xfrm flipH="1" flipV="1">
            <a:off x="4068567" y="4765189"/>
            <a:ext cx="1179155" cy="36060"/>
          </a:xfrm>
          <a:prstGeom prst="straightConnector1">
            <a:avLst/>
          </a:prstGeom>
          <a:solidFill>
            <a:srgbClr val="00B8FF"/>
          </a:solidFill>
          <a:ln w="28575" cap="flat" cmpd="sng" algn="ctr">
            <a:solidFill>
              <a:srgbClr val="FF0000"/>
            </a:solidFill>
            <a:prstDash val="solid"/>
            <a:round/>
            <a:headEnd type="none" w="med" len="med"/>
            <a:tailEnd type="triangle" w="lg" len="med"/>
          </a:ln>
          <a:effectLst/>
        </p:spPr>
      </p:cxnSp>
      <p:sp>
        <p:nvSpPr>
          <p:cNvPr id="19" name="楕円 18">
            <a:extLst>
              <a:ext uri="{FF2B5EF4-FFF2-40B4-BE49-F238E27FC236}">
                <a16:creationId xmlns:a16="http://schemas.microsoft.com/office/drawing/2014/main" id="{9031C619-73D2-4865-860D-336A4CEA2CA7}"/>
              </a:ext>
            </a:extLst>
          </p:cNvPr>
          <p:cNvSpPr/>
          <p:nvPr/>
        </p:nvSpPr>
        <p:spPr bwMode="auto">
          <a:xfrm>
            <a:off x="2503209" y="4888462"/>
            <a:ext cx="458906" cy="4856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1" name="直線矢印コネクタ 20">
            <a:extLst>
              <a:ext uri="{FF2B5EF4-FFF2-40B4-BE49-F238E27FC236}">
                <a16:creationId xmlns:a16="http://schemas.microsoft.com/office/drawing/2014/main" id="{95D61566-EB19-4A4A-B732-9F5824A2B195}"/>
              </a:ext>
            </a:extLst>
          </p:cNvPr>
          <p:cNvCxnSpPr>
            <a:cxnSpLocks/>
          </p:cNvCxnSpPr>
          <p:nvPr/>
        </p:nvCxnSpPr>
        <p:spPr bwMode="auto">
          <a:xfrm flipH="1" flipV="1">
            <a:off x="3019614" y="5139726"/>
            <a:ext cx="1792693" cy="1001548"/>
          </a:xfrm>
          <a:prstGeom prst="straightConnector1">
            <a:avLst/>
          </a:prstGeom>
          <a:solidFill>
            <a:srgbClr val="00B8FF"/>
          </a:solidFill>
          <a:ln w="28575" cap="flat" cmpd="sng" algn="ctr">
            <a:solidFill>
              <a:srgbClr val="FF0000"/>
            </a:solidFill>
            <a:prstDash val="solid"/>
            <a:round/>
            <a:headEnd type="none" w="med" len="med"/>
            <a:tailEnd type="triangle" w="lg" len="med"/>
          </a:ln>
          <a:effectLst/>
        </p:spPr>
      </p:cxnSp>
      <p:sp>
        <p:nvSpPr>
          <p:cNvPr id="23" name="テキスト ボックス 22">
            <a:extLst>
              <a:ext uri="{FF2B5EF4-FFF2-40B4-BE49-F238E27FC236}">
                <a16:creationId xmlns:a16="http://schemas.microsoft.com/office/drawing/2014/main" id="{B47A14C1-CE04-4B0F-B553-55BD3DE34322}"/>
              </a:ext>
            </a:extLst>
          </p:cNvPr>
          <p:cNvSpPr txBox="1"/>
          <p:nvPr/>
        </p:nvSpPr>
        <p:spPr>
          <a:xfrm>
            <a:off x="4897081" y="5814957"/>
            <a:ext cx="3788538" cy="707886"/>
          </a:xfrm>
          <a:prstGeom prst="rect">
            <a:avLst/>
          </a:prstGeom>
          <a:solidFill>
            <a:srgbClr val="FFFFFF">
              <a:alpha val="7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Strong interference (may be from </a:t>
            </a:r>
            <a:br>
              <a:rPr kumimoji="1" lang="en-US" altLang="ja-JP" sz="2000" dirty="0">
                <a:solidFill>
                  <a:srgbClr val="FF0000"/>
                </a:solidFill>
                <a:latin typeface="Calibri" panose="020F0502020204030204" pitchFamily="34" charset="0"/>
                <a:ea typeface="Adobe Fan Heiti Std B" panose="020B0700000000000000" pitchFamily="34" charset="-128"/>
              </a:rPr>
            </a:br>
            <a:r>
              <a:rPr kumimoji="1" lang="en-US" altLang="ja-JP" sz="2000" dirty="0">
                <a:solidFill>
                  <a:srgbClr val="FF0000"/>
                </a:solidFill>
                <a:latin typeface="Calibri" panose="020F0502020204030204" pitchFamily="34" charset="0"/>
                <a:ea typeface="Adobe Fan Heiti Std B" panose="020B0700000000000000" pitchFamily="34" charset="-128"/>
              </a:rPr>
              <a:t>  a wireless power transfer system)</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sp>
        <p:nvSpPr>
          <p:cNvPr id="24" name="楕円 23">
            <a:extLst>
              <a:ext uri="{FF2B5EF4-FFF2-40B4-BE49-F238E27FC236}">
                <a16:creationId xmlns:a16="http://schemas.microsoft.com/office/drawing/2014/main" id="{7054B5A8-046A-466E-8251-8538379C173C}"/>
              </a:ext>
            </a:extLst>
          </p:cNvPr>
          <p:cNvSpPr/>
          <p:nvPr/>
        </p:nvSpPr>
        <p:spPr bwMode="auto">
          <a:xfrm rot="20617778">
            <a:off x="3196895" y="4632099"/>
            <a:ext cx="876470" cy="39859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楕円 24">
            <a:extLst>
              <a:ext uri="{FF2B5EF4-FFF2-40B4-BE49-F238E27FC236}">
                <a16:creationId xmlns:a16="http://schemas.microsoft.com/office/drawing/2014/main" id="{6EBEA711-9460-48E1-8F8B-B97E6DF533AF}"/>
              </a:ext>
            </a:extLst>
          </p:cNvPr>
          <p:cNvSpPr/>
          <p:nvPr/>
        </p:nvSpPr>
        <p:spPr bwMode="auto">
          <a:xfrm>
            <a:off x="3528518" y="3453368"/>
            <a:ext cx="278309" cy="485664"/>
          </a:xfrm>
          <a:prstGeom prst="ellipse">
            <a:avLst/>
          </a:prstGeom>
          <a:noFill/>
          <a:ln w="28575"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6" name="楕円 25">
            <a:extLst>
              <a:ext uri="{FF2B5EF4-FFF2-40B4-BE49-F238E27FC236}">
                <a16:creationId xmlns:a16="http://schemas.microsoft.com/office/drawing/2014/main" id="{20C9C00A-B4F7-4410-A2D6-574449B9F258}"/>
              </a:ext>
            </a:extLst>
          </p:cNvPr>
          <p:cNvSpPr/>
          <p:nvPr/>
        </p:nvSpPr>
        <p:spPr bwMode="auto">
          <a:xfrm>
            <a:off x="4142558" y="2969544"/>
            <a:ext cx="313340" cy="539736"/>
          </a:xfrm>
          <a:prstGeom prst="ellipse">
            <a:avLst/>
          </a:prstGeom>
          <a:noFill/>
          <a:ln w="28575"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楕円 26">
            <a:extLst>
              <a:ext uri="{FF2B5EF4-FFF2-40B4-BE49-F238E27FC236}">
                <a16:creationId xmlns:a16="http://schemas.microsoft.com/office/drawing/2014/main" id="{6FC9795A-C254-48F8-B848-8A37224FA11D}"/>
              </a:ext>
            </a:extLst>
          </p:cNvPr>
          <p:cNvSpPr/>
          <p:nvPr/>
        </p:nvSpPr>
        <p:spPr bwMode="auto">
          <a:xfrm>
            <a:off x="3955101" y="3918152"/>
            <a:ext cx="313340" cy="539736"/>
          </a:xfrm>
          <a:prstGeom prst="ellipse">
            <a:avLst/>
          </a:prstGeom>
          <a:noFill/>
          <a:ln w="28575"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楕円 27">
            <a:extLst>
              <a:ext uri="{FF2B5EF4-FFF2-40B4-BE49-F238E27FC236}">
                <a16:creationId xmlns:a16="http://schemas.microsoft.com/office/drawing/2014/main" id="{6ACDDFF5-49D9-4372-BDBD-5B76A2FE75FE}"/>
              </a:ext>
            </a:extLst>
          </p:cNvPr>
          <p:cNvSpPr/>
          <p:nvPr/>
        </p:nvSpPr>
        <p:spPr bwMode="auto">
          <a:xfrm>
            <a:off x="1697783" y="1664344"/>
            <a:ext cx="3091028" cy="4856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テキスト ボックス 28">
            <a:extLst>
              <a:ext uri="{FF2B5EF4-FFF2-40B4-BE49-F238E27FC236}">
                <a16:creationId xmlns:a16="http://schemas.microsoft.com/office/drawing/2014/main" id="{1AF593B7-E71B-475E-A2BB-06B19C7E5701}"/>
              </a:ext>
            </a:extLst>
          </p:cNvPr>
          <p:cNvSpPr txBox="1"/>
          <p:nvPr/>
        </p:nvSpPr>
        <p:spPr>
          <a:xfrm>
            <a:off x="2774290" y="2177797"/>
            <a:ext cx="1877437" cy="400110"/>
          </a:xfrm>
          <a:prstGeom prst="rect">
            <a:avLst/>
          </a:prstGeom>
          <a:solidFill>
            <a:srgbClr val="FFFFFF">
              <a:alpha val="7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Wideband noise</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sp>
        <p:nvSpPr>
          <p:cNvPr id="30" name="テキスト ボックス 29">
            <a:extLst>
              <a:ext uri="{FF2B5EF4-FFF2-40B4-BE49-F238E27FC236}">
                <a16:creationId xmlns:a16="http://schemas.microsoft.com/office/drawing/2014/main" id="{18A57BAA-959B-495B-81A6-4363B75455B9}"/>
              </a:ext>
            </a:extLst>
          </p:cNvPr>
          <p:cNvSpPr txBox="1"/>
          <p:nvPr/>
        </p:nvSpPr>
        <p:spPr>
          <a:xfrm>
            <a:off x="5581564" y="4165175"/>
            <a:ext cx="3552254" cy="400110"/>
          </a:xfrm>
          <a:prstGeom prst="rect">
            <a:avLst/>
          </a:prstGeom>
          <a:solidFill>
            <a:srgbClr val="FFFFFF">
              <a:alpha val="70000"/>
            </a:srgbClr>
          </a:solidFill>
        </p:spPr>
        <p:txBody>
          <a:bodyPr wrap="none" rtlCol="0">
            <a:spAutoFit/>
          </a:bodyPr>
          <a:lstStyle/>
          <a:p>
            <a:r>
              <a:rPr kumimoji="1" lang="en-US" altLang="ja-JP" sz="2000" dirty="0">
                <a:solidFill>
                  <a:srgbClr val="FF3399"/>
                </a:solidFill>
                <a:latin typeface="Calibri" panose="020F0502020204030204" pitchFamily="34" charset="0"/>
                <a:ea typeface="Adobe Fan Heiti Std B" panose="020B0700000000000000" pitchFamily="34" charset="-128"/>
              </a:rPr>
              <a:t>Signals with different duty cycle</a:t>
            </a:r>
            <a:endParaRPr kumimoji="1" lang="ja-JP" altLang="en-US" sz="2000" dirty="0">
              <a:solidFill>
                <a:srgbClr val="FF3399"/>
              </a:solidFill>
              <a:latin typeface="Calibri" panose="020F0502020204030204" pitchFamily="34" charset="0"/>
              <a:ea typeface="Adobe Fan Heiti Std B" panose="020B0700000000000000" pitchFamily="34" charset="-128"/>
            </a:endParaRPr>
          </a:p>
        </p:txBody>
      </p:sp>
      <p:cxnSp>
        <p:nvCxnSpPr>
          <p:cNvPr id="31" name="直線矢印コネクタ 30">
            <a:extLst>
              <a:ext uri="{FF2B5EF4-FFF2-40B4-BE49-F238E27FC236}">
                <a16:creationId xmlns:a16="http://schemas.microsoft.com/office/drawing/2014/main" id="{9C7C507B-9669-4D9F-84FA-23991305860C}"/>
              </a:ext>
            </a:extLst>
          </p:cNvPr>
          <p:cNvCxnSpPr>
            <a:cxnSpLocks/>
            <a:stCxn id="30" idx="1"/>
            <a:endCxn id="26" idx="6"/>
          </p:cNvCxnSpPr>
          <p:nvPr/>
        </p:nvCxnSpPr>
        <p:spPr bwMode="auto">
          <a:xfrm flipH="1" flipV="1">
            <a:off x="4455898" y="3239412"/>
            <a:ext cx="1125666" cy="1125818"/>
          </a:xfrm>
          <a:prstGeom prst="straightConnector1">
            <a:avLst/>
          </a:prstGeom>
          <a:solidFill>
            <a:srgbClr val="00B8FF"/>
          </a:solidFill>
          <a:ln w="28575" cap="flat" cmpd="sng" algn="ctr">
            <a:solidFill>
              <a:srgbClr val="FF66FF"/>
            </a:solidFill>
            <a:prstDash val="solid"/>
            <a:round/>
            <a:headEnd type="none" w="med" len="med"/>
            <a:tailEnd type="triangle" w="lg" len="med"/>
          </a:ln>
          <a:effectLst/>
        </p:spPr>
      </p:cxnSp>
      <p:cxnSp>
        <p:nvCxnSpPr>
          <p:cNvPr id="33" name="直線矢印コネクタ 32">
            <a:extLst>
              <a:ext uri="{FF2B5EF4-FFF2-40B4-BE49-F238E27FC236}">
                <a16:creationId xmlns:a16="http://schemas.microsoft.com/office/drawing/2014/main" id="{2B0DDCC6-3662-4750-8BCB-7347B33666C8}"/>
              </a:ext>
            </a:extLst>
          </p:cNvPr>
          <p:cNvCxnSpPr>
            <a:cxnSpLocks/>
            <a:stCxn id="30" idx="1"/>
            <a:endCxn id="13" idx="6"/>
          </p:cNvCxnSpPr>
          <p:nvPr/>
        </p:nvCxnSpPr>
        <p:spPr bwMode="auto">
          <a:xfrm flipH="1" flipV="1">
            <a:off x="3486039" y="3011742"/>
            <a:ext cx="2095525" cy="1353488"/>
          </a:xfrm>
          <a:prstGeom prst="straightConnector1">
            <a:avLst/>
          </a:prstGeom>
          <a:solidFill>
            <a:srgbClr val="00B8FF"/>
          </a:solidFill>
          <a:ln w="28575" cap="flat" cmpd="sng" algn="ctr">
            <a:solidFill>
              <a:srgbClr val="FF66FF"/>
            </a:solidFill>
            <a:prstDash val="solid"/>
            <a:round/>
            <a:headEnd type="none" w="med" len="med"/>
            <a:tailEnd type="triangle" w="lg" len="med"/>
          </a:ln>
          <a:effectLst/>
        </p:spPr>
      </p:cxnSp>
      <p:cxnSp>
        <p:nvCxnSpPr>
          <p:cNvPr id="37" name="直線矢印コネクタ 36">
            <a:extLst>
              <a:ext uri="{FF2B5EF4-FFF2-40B4-BE49-F238E27FC236}">
                <a16:creationId xmlns:a16="http://schemas.microsoft.com/office/drawing/2014/main" id="{092FB8F4-FA37-4336-BA74-8E7B9D669441}"/>
              </a:ext>
            </a:extLst>
          </p:cNvPr>
          <p:cNvCxnSpPr>
            <a:cxnSpLocks/>
            <a:stCxn id="30" idx="1"/>
            <a:endCxn id="25" idx="6"/>
          </p:cNvCxnSpPr>
          <p:nvPr/>
        </p:nvCxnSpPr>
        <p:spPr bwMode="auto">
          <a:xfrm flipH="1" flipV="1">
            <a:off x="3806827" y="3696200"/>
            <a:ext cx="1774737" cy="669030"/>
          </a:xfrm>
          <a:prstGeom prst="straightConnector1">
            <a:avLst/>
          </a:prstGeom>
          <a:solidFill>
            <a:srgbClr val="00B8FF"/>
          </a:solidFill>
          <a:ln w="28575" cap="flat" cmpd="sng" algn="ctr">
            <a:solidFill>
              <a:srgbClr val="FF66FF"/>
            </a:solidFill>
            <a:prstDash val="solid"/>
            <a:round/>
            <a:headEnd type="none" w="med" len="med"/>
            <a:tailEnd type="triangle" w="lg" len="med"/>
          </a:ln>
          <a:effectLst/>
        </p:spPr>
      </p:cxnSp>
      <p:cxnSp>
        <p:nvCxnSpPr>
          <p:cNvPr id="40" name="直線矢印コネクタ 39">
            <a:extLst>
              <a:ext uri="{FF2B5EF4-FFF2-40B4-BE49-F238E27FC236}">
                <a16:creationId xmlns:a16="http://schemas.microsoft.com/office/drawing/2014/main" id="{ED29D330-9BED-4A9A-8916-C7093CB6082D}"/>
              </a:ext>
            </a:extLst>
          </p:cNvPr>
          <p:cNvCxnSpPr>
            <a:cxnSpLocks/>
            <a:stCxn id="30" idx="1"/>
            <a:endCxn id="27" idx="6"/>
          </p:cNvCxnSpPr>
          <p:nvPr/>
        </p:nvCxnSpPr>
        <p:spPr bwMode="auto">
          <a:xfrm flipH="1" flipV="1">
            <a:off x="4268441" y="4188020"/>
            <a:ext cx="1313123" cy="177210"/>
          </a:xfrm>
          <a:prstGeom prst="straightConnector1">
            <a:avLst/>
          </a:prstGeom>
          <a:solidFill>
            <a:srgbClr val="00B8FF"/>
          </a:solidFill>
          <a:ln w="28575" cap="flat" cmpd="sng" algn="ctr">
            <a:solidFill>
              <a:srgbClr val="FF66FF"/>
            </a:solidFill>
            <a:prstDash val="solid"/>
            <a:round/>
            <a:headEnd type="none" w="med" len="med"/>
            <a:tailEnd type="triangle" w="lg" len="med"/>
          </a:ln>
          <a:effectLst/>
        </p:spPr>
      </p:cxnSp>
      <p:sp>
        <p:nvSpPr>
          <p:cNvPr id="34" name="テキスト ボックス 33">
            <a:extLst>
              <a:ext uri="{FF2B5EF4-FFF2-40B4-BE49-F238E27FC236}">
                <a16:creationId xmlns:a16="http://schemas.microsoft.com/office/drawing/2014/main" id="{821A02FB-D8F5-46F0-BC32-862EE0BA3A8F}"/>
              </a:ext>
            </a:extLst>
          </p:cNvPr>
          <p:cNvSpPr txBox="1"/>
          <p:nvPr/>
        </p:nvSpPr>
        <p:spPr>
          <a:xfrm>
            <a:off x="137659" y="2362200"/>
            <a:ext cx="1175322" cy="492443"/>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-130 dBm</a:t>
            </a:r>
            <a:br>
              <a:rPr kumimoji="1" lang="en-US" altLang="ja-JP" sz="1600" dirty="0">
                <a:solidFill>
                  <a:schemeClr val="tx1"/>
                </a:solidFill>
                <a:latin typeface="Calibri" panose="020F0502020204030204" pitchFamily="34" charset="0"/>
                <a:ea typeface="Adobe Fan Heiti Std B" panose="020B0700000000000000" pitchFamily="34" charset="-128"/>
              </a:rPr>
            </a:br>
            <a:r>
              <a:rPr kumimoji="1" lang="en-US" altLang="ja-JP" sz="1600" dirty="0">
                <a:solidFill>
                  <a:schemeClr val="tx1"/>
                </a:solidFill>
                <a:latin typeface="Calibri" panose="020F0502020204030204" pitchFamily="34" charset="0"/>
                <a:ea typeface="Adobe Fan Heiti Std B" panose="020B0700000000000000" pitchFamily="34" charset="-128"/>
              </a:rPr>
              <a:t>per 300 kHz</a:t>
            </a:r>
          </a:p>
        </p:txBody>
      </p:sp>
      <p:sp>
        <p:nvSpPr>
          <p:cNvPr id="35" name="テキスト ボックス 34">
            <a:extLst>
              <a:ext uri="{FF2B5EF4-FFF2-40B4-BE49-F238E27FC236}">
                <a16:creationId xmlns:a16="http://schemas.microsoft.com/office/drawing/2014/main" id="{DF0F85F1-0FAF-4F2F-A4FB-F1EBE284A6EF}"/>
              </a:ext>
            </a:extLst>
          </p:cNvPr>
          <p:cNvSpPr txBox="1"/>
          <p:nvPr/>
        </p:nvSpPr>
        <p:spPr>
          <a:xfrm>
            <a:off x="137659" y="1333115"/>
            <a:ext cx="1175322" cy="492443"/>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-30 dBm</a:t>
            </a:r>
            <a:br>
              <a:rPr kumimoji="1" lang="en-US" altLang="ja-JP" sz="1600" dirty="0">
                <a:solidFill>
                  <a:schemeClr val="tx1"/>
                </a:solidFill>
                <a:latin typeface="Calibri" panose="020F0502020204030204" pitchFamily="34" charset="0"/>
                <a:ea typeface="Adobe Fan Heiti Std B" panose="020B0700000000000000" pitchFamily="34" charset="-128"/>
              </a:rPr>
            </a:br>
            <a:r>
              <a:rPr kumimoji="1" lang="en-US" altLang="ja-JP" sz="1600" dirty="0">
                <a:solidFill>
                  <a:schemeClr val="tx1"/>
                </a:solidFill>
                <a:latin typeface="Calibri" panose="020F0502020204030204" pitchFamily="34" charset="0"/>
                <a:ea typeface="Adobe Fan Heiti Std B" panose="020B0700000000000000" pitchFamily="34" charset="-128"/>
              </a:rPr>
              <a:t>per 300 kHz</a:t>
            </a:r>
          </a:p>
        </p:txBody>
      </p:sp>
      <p:cxnSp>
        <p:nvCxnSpPr>
          <p:cNvPr id="36" name="直線コネクタ 35">
            <a:extLst>
              <a:ext uri="{FF2B5EF4-FFF2-40B4-BE49-F238E27FC236}">
                <a16:creationId xmlns:a16="http://schemas.microsoft.com/office/drawing/2014/main" id="{32142946-AB6A-4BA8-BE00-0069E2902F89}"/>
              </a:ext>
            </a:extLst>
          </p:cNvPr>
          <p:cNvCxnSpPr>
            <a:cxnSpLocks/>
          </p:cNvCxnSpPr>
          <p:nvPr/>
        </p:nvCxnSpPr>
        <p:spPr bwMode="auto">
          <a:xfrm flipH="1">
            <a:off x="1179376" y="2608480"/>
            <a:ext cx="360000" cy="0"/>
          </a:xfrm>
          <a:prstGeom prst="line">
            <a:avLst/>
          </a:prstGeom>
          <a:solidFill>
            <a:srgbClr val="00B8FF"/>
          </a:solidFill>
          <a:ln w="25400" cap="flat" cmpd="sng" algn="ctr">
            <a:solidFill>
              <a:srgbClr val="FF66FF"/>
            </a:solidFill>
            <a:prstDash val="solid"/>
            <a:round/>
            <a:headEnd type="none" w="med" len="med"/>
            <a:tailEnd type="none" w="med" len="med"/>
          </a:ln>
          <a:effectLst/>
        </p:spPr>
      </p:cxnSp>
      <p:cxnSp>
        <p:nvCxnSpPr>
          <p:cNvPr id="38" name="直線コネクタ 37">
            <a:extLst>
              <a:ext uri="{FF2B5EF4-FFF2-40B4-BE49-F238E27FC236}">
                <a16:creationId xmlns:a16="http://schemas.microsoft.com/office/drawing/2014/main" id="{BA050454-3F90-4C19-96D1-EAD66DF6CEFB}"/>
              </a:ext>
            </a:extLst>
          </p:cNvPr>
          <p:cNvCxnSpPr>
            <a:cxnSpLocks/>
          </p:cNvCxnSpPr>
          <p:nvPr/>
        </p:nvCxnSpPr>
        <p:spPr bwMode="auto">
          <a:xfrm flipH="1">
            <a:off x="1179376" y="1561127"/>
            <a:ext cx="360000" cy="0"/>
          </a:xfrm>
          <a:prstGeom prst="line">
            <a:avLst/>
          </a:prstGeom>
          <a:solidFill>
            <a:srgbClr val="00B8FF"/>
          </a:solidFill>
          <a:ln w="25400" cap="flat" cmpd="sng" algn="ctr">
            <a:solidFill>
              <a:srgbClr val="FF66FF"/>
            </a:solidFill>
            <a:prstDash val="solid"/>
            <a:round/>
            <a:headEnd type="none" w="med" len="med"/>
            <a:tailEnd type="none" w="med" len="med"/>
          </a:ln>
          <a:effectLst/>
        </p:spPr>
      </p:cxnSp>
    </p:spTree>
    <p:extLst>
      <p:ext uri="{BB962C8B-B14F-4D97-AF65-F5344CB8AC3E}">
        <p14:creationId xmlns:p14="http://schemas.microsoft.com/office/powerpoint/2010/main" val="12929079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altLang="ja-JP"/>
              <a:t>July 2019</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13</a:t>
            </a:fld>
            <a:endParaRPr lang="en-GB"/>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Summary</a:t>
            </a:r>
          </a:p>
        </p:txBody>
      </p:sp>
      <p:sp>
        <p:nvSpPr>
          <p:cNvPr id="4098" name="Rectangle 2"/>
          <p:cNvSpPr>
            <a:spLocks noGrp="1" noChangeArrowheads="1"/>
          </p:cNvSpPr>
          <p:nvPr>
            <p:ph type="body" idx="1"/>
          </p:nvPr>
        </p:nvSpPr>
        <p:spPr>
          <a:xfrm>
            <a:off x="731520" y="2113280"/>
            <a:ext cx="8290560"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This contribution showed measurement results of radio noise and interference at two stations and a university over the 920 MHz band in Japan.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altLang="ja-JP" dirty="0"/>
              <a:t>Several powerful signals continuously emitted by train, RFID were found. In addition, several unknown continuous signals with a non-negligible level of power were also found. In future, wireless power transfer systems and other </a:t>
            </a:r>
            <a:r>
              <a:rPr lang="en-GB" altLang="ja-JP"/>
              <a:t>wireless systems may </a:t>
            </a:r>
            <a:r>
              <a:rPr lang="en-GB" altLang="ja-JP" dirty="0"/>
              <a:t>cause severe interference. These signals may become severe interference both for IEEE 802.11ah and IEEE 802.15.4 SUN.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So, we may need to take care of such interference for good operation of </a:t>
            </a:r>
            <a:r>
              <a:rPr lang="en-GB" altLang="ja-JP" dirty="0"/>
              <a:t>IEEE 802.11ah and IEEE 802.15.4 SUN. </a:t>
            </a:r>
            <a:endParaRPr lang="en-GB" dirty="0"/>
          </a:p>
        </p:txBody>
      </p:sp>
    </p:spTree>
    <p:extLst>
      <p:ext uri="{BB962C8B-B14F-4D97-AF65-F5344CB8AC3E}">
        <p14:creationId xmlns:p14="http://schemas.microsoft.com/office/powerpoint/2010/main" val="12581946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altLang="ja-JP"/>
              <a:t>July 2019</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a:t>Abstract</a:t>
            </a:r>
          </a:p>
        </p:txBody>
      </p:sp>
      <p:sp>
        <p:nvSpPr>
          <p:cNvPr id="4098" name="Rectangle 2"/>
          <p:cNvSpPr>
            <a:spLocks noGrp="1" noChangeArrowheads="1"/>
          </p:cNvSpPr>
          <p:nvPr>
            <p:ph type="body" idx="1"/>
          </p:nvPr>
        </p:nvSpPr>
        <p:spPr>
          <a:xfrm>
            <a:off x="731520" y="2113280"/>
            <a:ext cx="8290560"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In sub-1-GHz band, not only IEEE 802.11ah and IEEE 802.15.4 SUN, but also other radio system such as RFID coexist.</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Moreover, several kinds of machinery emit powerful radio noise in this frequency band, and it may have a large impact on the system performance of wireless communication systems.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This contribution shows some measurement results of radio noise and interference over the 920 MHz band in Japan.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These results can be useful to establish the recommended practice for good spectrum sharing between </a:t>
            </a:r>
            <a:r>
              <a:rPr lang="en-GB" altLang="ja-JP" dirty="0"/>
              <a:t>IEEE 802.11ah and IEEE 802.15.4 SUN.</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3</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Spectrum measurement over </a:t>
            </a:r>
            <a:br>
              <a:rPr lang="en-US" dirty="0"/>
            </a:br>
            <a:r>
              <a:rPr lang="en-US" dirty="0"/>
              <a:t>920 MHz band in Japan</a:t>
            </a:r>
          </a:p>
        </p:txBody>
      </p:sp>
      <p:sp>
        <p:nvSpPr>
          <p:cNvPr id="10242" name="Rectangle 2"/>
          <p:cNvSpPr>
            <a:spLocks noGrp="1" noChangeArrowheads="1"/>
          </p:cNvSpPr>
          <p:nvPr>
            <p:ph type="body" idx="1"/>
          </p:nvPr>
        </p:nvSpPr>
        <p:spPr>
          <a:xfrm>
            <a:off x="731520" y="2113281"/>
            <a:ext cx="8290560" cy="4489027"/>
          </a:xfrm>
          <a:ln/>
        </p:spPr>
        <p:txBody>
          <a:bodyPr/>
          <a:lstStyle/>
          <a:p>
            <a:r>
              <a:rPr lang="en-US" dirty="0"/>
              <a:t>From January 2019</a:t>
            </a:r>
            <a:r>
              <a:rPr lang="en-US" dirty="0">
                <a:solidFill>
                  <a:srgbClr val="FF0000"/>
                </a:solidFill>
              </a:rPr>
              <a:t> </a:t>
            </a:r>
            <a:r>
              <a:rPr lang="en-US" dirty="0">
                <a:solidFill>
                  <a:schemeClr val="tx1"/>
                </a:solidFill>
              </a:rPr>
              <a:t>to May 2019</a:t>
            </a:r>
            <a:r>
              <a:rPr lang="en-US" dirty="0"/>
              <a:t>, we measured the spectrum utilization in 920 MHz band at several places in Japan to survey the current spectrum use in this frequency band.</a:t>
            </a:r>
          </a:p>
          <a:p>
            <a:pPr lvl="1"/>
            <a:r>
              <a:rPr lang="en-US" sz="2400" dirty="0"/>
              <a:t>Railway stations</a:t>
            </a:r>
          </a:p>
          <a:p>
            <a:pPr lvl="2"/>
            <a:r>
              <a:rPr lang="en-US" sz="2400" dirty="0"/>
              <a:t>A station at an underground floor.</a:t>
            </a:r>
          </a:p>
          <a:p>
            <a:pPr lvl="2"/>
            <a:r>
              <a:rPr lang="en-US" altLang="ja-JP" sz="2400" dirty="0"/>
              <a:t>Another station at second floor (open space) in a downtown area.</a:t>
            </a:r>
            <a:endParaRPr lang="en-US" sz="2400" dirty="0"/>
          </a:p>
          <a:p>
            <a:pPr lvl="1"/>
            <a:r>
              <a:rPr lang="en-US" sz="2400" dirty="0"/>
              <a:t>University in a suburban area.</a:t>
            </a:r>
          </a:p>
          <a:p>
            <a:pPr lvl="1"/>
            <a:r>
              <a:rPr lang="en-US" sz="2400" dirty="0"/>
              <a:t>Large exhibition center during </a:t>
            </a:r>
            <a:r>
              <a:rPr lang="en-US" altLang="ja-JP" sz="2400" dirty="0"/>
              <a:t>an event that focuses on the R&amp;D of wireless communication technologies.</a:t>
            </a:r>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B5CB7A6-8B64-49BE-B4EA-6A8DBD4F3B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19470" y="2792362"/>
            <a:ext cx="1394603" cy="1751178"/>
          </a:xfrm>
          <a:prstGeom prst="rect">
            <a:avLst/>
          </a:prstGeom>
        </p:spPr>
      </p:pic>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system</a:t>
            </a:r>
          </a:p>
        </p:txBody>
      </p:sp>
      <p:sp>
        <p:nvSpPr>
          <p:cNvPr id="10242" name="Rectangle 2"/>
          <p:cNvSpPr>
            <a:spLocks noGrp="1" noChangeArrowheads="1"/>
          </p:cNvSpPr>
          <p:nvPr>
            <p:ph type="body" idx="1"/>
          </p:nvPr>
        </p:nvSpPr>
        <p:spPr>
          <a:xfrm>
            <a:off x="731520" y="1828801"/>
            <a:ext cx="8290560" cy="751954"/>
          </a:xfrm>
          <a:ln/>
        </p:spPr>
        <p:txBody>
          <a:bodyPr/>
          <a:lstStyle/>
          <a:p>
            <a:r>
              <a:rPr lang="en-US" dirty="0">
                <a:solidFill>
                  <a:schemeClr val="tx1"/>
                </a:solidFill>
              </a:rPr>
              <a:t>Spectrogram in the 920 MHz band is obtained using a real-time spectrum analyzer.</a:t>
            </a:r>
          </a:p>
        </p:txBody>
      </p:sp>
      <p:sp>
        <p:nvSpPr>
          <p:cNvPr id="12" name="テキスト ボックス 11">
            <a:extLst>
              <a:ext uri="{FF2B5EF4-FFF2-40B4-BE49-F238E27FC236}">
                <a16:creationId xmlns:a16="http://schemas.microsoft.com/office/drawing/2014/main" id="{D2099D1D-485C-4E49-8F95-92D8BF25895B}"/>
              </a:ext>
            </a:extLst>
          </p:cNvPr>
          <p:cNvSpPr txBox="1"/>
          <p:nvPr/>
        </p:nvSpPr>
        <p:spPr>
          <a:xfrm>
            <a:off x="7023765" y="3231073"/>
            <a:ext cx="1364983" cy="923330"/>
          </a:xfrm>
          <a:prstGeom prst="rect">
            <a:avLst/>
          </a:prstGeom>
          <a:solidFill>
            <a:schemeClr val="bg1"/>
          </a:solidFill>
          <a:ln w="19050">
            <a:solidFill>
              <a:schemeClr val="tx1"/>
            </a:solidFill>
          </a:ln>
        </p:spPr>
        <p:txBody>
          <a:bodyPr wrap="square" rtlCol="0">
            <a:spAutoFit/>
          </a:bodyPr>
          <a:lstStyle/>
          <a:p>
            <a:pPr algn="ctr"/>
            <a:r>
              <a:rPr lang="en-US" altLang="ja-JP" sz="1800" dirty="0">
                <a:solidFill>
                  <a:schemeClr val="tx1"/>
                </a:solidFill>
                <a:latin typeface="Calibri" panose="020F0502020204030204" pitchFamily="34" charset="0"/>
                <a:ea typeface="BIZ UDPゴシック" panose="020B0400000000000000" pitchFamily="50" charset="-128"/>
              </a:rPr>
              <a:t>Real time </a:t>
            </a:r>
          </a:p>
          <a:p>
            <a:pPr algn="ctr"/>
            <a:r>
              <a:rPr lang="en-US" altLang="ja-JP" sz="1800" dirty="0">
                <a:solidFill>
                  <a:schemeClr val="tx1"/>
                </a:solidFill>
                <a:latin typeface="Calibri" panose="020F0502020204030204" pitchFamily="34" charset="0"/>
                <a:ea typeface="BIZ UDPゴシック" panose="020B0400000000000000" pitchFamily="50" charset="-128"/>
              </a:rPr>
              <a:t>spectrum analyzer</a:t>
            </a:r>
            <a:endParaRPr kumimoji="1" lang="ja-JP" altLang="en-US" sz="1800" dirty="0">
              <a:solidFill>
                <a:schemeClr val="tx1"/>
              </a:solidFill>
              <a:latin typeface="Calibri" panose="020F0502020204030204" pitchFamily="34" charset="0"/>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F4140E3-AFD8-456D-82CC-8E174BFBA094}"/>
              </a:ext>
            </a:extLst>
          </p:cNvPr>
          <p:cNvSpPr txBox="1"/>
          <p:nvPr/>
        </p:nvSpPr>
        <p:spPr>
          <a:xfrm>
            <a:off x="1537923" y="2854447"/>
            <a:ext cx="1662477" cy="369332"/>
          </a:xfrm>
          <a:prstGeom prst="rect">
            <a:avLst/>
          </a:prstGeom>
          <a:solidFill>
            <a:schemeClr val="bg1"/>
          </a:solidFill>
        </p:spPr>
        <p:txBody>
          <a:bodyPr wrap="square" rtlCol="0">
            <a:spAutoFit/>
          </a:bodyPr>
          <a:lstStyle/>
          <a:p>
            <a:r>
              <a:rPr lang="en-US" altLang="ja-JP" sz="1800" dirty="0">
                <a:solidFill>
                  <a:schemeClr val="tx1"/>
                </a:solidFill>
                <a:latin typeface="Calibri" panose="020F0502020204030204" pitchFamily="34" charset="0"/>
                <a:ea typeface="BIZ UDPゴシック" panose="020B0400000000000000" pitchFamily="50" charset="-128"/>
              </a:rPr>
              <a:t>Dipole antenna</a:t>
            </a:r>
            <a:endParaRPr kumimoji="1" lang="ja-JP" altLang="en-US" sz="1800" dirty="0">
              <a:solidFill>
                <a:schemeClr val="tx1"/>
              </a:solidFill>
              <a:latin typeface="Calibri" panose="020F0502020204030204" pitchFamily="34" charset="0"/>
              <a:ea typeface="BIZ UDPゴシック" panose="020B0400000000000000" pitchFamily="50" charset="-128"/>
            </a:endParaRPr>
          </a:p>
        </p:txBody>
      </p:sp>
      <p:pic>
        <p:nvPicPr>
          <p:cNvPr id="15" name="図 14">
            <a:extLst>
              <a:ext uri="{FF2B5EF4-FFF2-40B4-BE49-F238E27FC236}">
                <a16:creationId xmlns:a16="http://schemas.microsoft.com/office/drawing/2014/main" id="{50B507AC-8C0A-43BC-A9D3-A12107FBE6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3200" y="4562529"/>
            <a:ext cx="2330498" cy="2066871"/>
          </a:xfrm>
          <a:prstGeom prst="rect">
            <a:avLst/>
          </a:prstGeom>
        </p:spPr>
      </p:pic>
      <p:pic>
        <p:nvPicPr>
          <p:cNvPr id="16" name="図 15">
            <a:extLst>
              <a:ext uri="{FF2B5EF4-FFF2-40B4-BE49-F238E27FC236}">
                <a16:creationId xmlns:a16="http://schemas.microsoft.com/office/drawing/2014/main" id="{247220F9-9851-4FD6-832F-8997AB6506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4800" y="4611102"/>
            <a:ext cx="1453338" cy="1865898"/>
          </a:xfrm>
          <a:prstGeom prst="rect">
            <a:avLst/>
          </a:prstGeom>
        </p:spPr>
      </p:pic>
      <p:pic>
        <p:nvPicPr>
          <p:cNvPr id="17" name="図 16">
            <a:extLst>
              <a:ext uri="{FF2B5EF4-FFF2-40B4-BE49-F238E27FC236}">
                <a16:creationId xmlns:a16="http://schemas.microsoft.com/office/drawing/2014/main" id="{E8CC8D1C-A43E-4FD3-B604-A96A570491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87569" y="4548674"/>
            <a:ext cx="1798308" cy="2066604"/>
          </a:xfrm>
          <a:prstGeom prst="rect">
            <a:avLst/>
          </a:prstGeom>
        </p:spPr>
      </p:pic>
      <p:grpSp>
        <p:nvGrpSpPr>
          <p:cNvPr id="14" name="グループ化 13">
            <a:extLst>
              <a:ext uri="{FF2B5EF4-FFF2-40B4-BE49-F238E27FC236}">
                <a16:creationId xmlns:a16="http://schemas.microsoft.com/office/drawing/2014/main" id="{E7F70FAD-83AC-41D4-85BB-CF8D3712FCD9}"/>
              </a:ext>
            </a:extLst>
          </p:cNvPr>
          <p:cNvGrpSpPr/>
          <p:nvPr/>
        </p:nvGrpSpPr>
        <p:grpSpPr>
          <a:xfrm>
            <a:off x="3657600" y="3345267"/>
            <a:ext cx="2362200" cy="602608"/>
            <a:chOff x="3769138" y="3345269"/>
            <a:chExt cx="2174462" cy="602608"/>
          </a:xfrm>
        </p:grpSpPr>
        <p:sp>
          <p:nvSpPr>
            <p:cNvPr id="9" name="正方形/長方形 8">
              <a:extLst>
                <a:ext uri="{FF2B5EF4-FFF2-40B4-BE49-F238E27FC236}">
                  <a16:creationId xmlns:a16="http://schemas.microsoft.com/office/drawing/2014/main" id="{A547515F-A023-4AA4-8B10-1A0B6E76AEA6}"/>
                </a:ext>
              </a:extLst>
            </p:cNvPr>
            <p:cNvSpPr/>
            <p:nvPr/>
          </p:nvSpPr>
          <p:spPr bwMode="auto">
            <a:xfrm>
              <a:off x="3769138" y="3345270"/>
              <a:ext cx="1087231" cy="602607"/>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800" b="0" i="0" u="none" strike="noStrike" cap="none" normalizeH="0" baseline="0" dirty="0">
                  <a:ln>
                    <a:noFill/>
                  </a:ln>
                  <a:solidFill>
                    <a:schemeClr val="tx1"/>
                  </a:solidFill>
                  <a:effectLst/>
                  <a:latin typeface="Calibri" panose="020F0502020204030204" pitchFamily="34" charset="0"/>
                </a:rPr>
                <a:t>Band pass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800" b="0" i="0" u="none" strike="noStrike" cap="none" normalizeH="0" baseline="0" dirty="0">
                  <a:ln>
                    <a:noFill/>
                  </a:ln>
                  <a:solidFill>
                    <a:schemeClr val="tx1"/>
                  </a:solidFill>
                  <a:effectLst/>
                  <a:latin typeface="Calibri" panose="020F0502020204030204" pitchFamily="34" charset="0"/>
                </a:rPr>
                <a:t>filter</a:t>
              </a:r>
              <a:endParaRPr kumimoji="0" lang="ja-JP" altLang="en-US" sz="1800" b="0" i="0" u="none" strike="noStrike" cap="none" normalizeH="0" baseline="0" dirty="0">
                <a:ln>
                  <a:noFill/>
                </a:ln>
                <a:solidFill>
                  <a:schemeClr val="tx1"/>
                </a:solidFill>
                <a:effectLst/>
                <a:latin typeface="Calibri" panose="020F0502020204030204" pitchFamily="34" charset="0"/>
              </a:endParaRPr>
            </a:p>
          </p:txBody>
        </p:sp>
        <p:sp>
          <p:nvSpPr>
            <p:cNvPr id="19" name="正方形/長方形 18">
              <a:extLst>
                <a:ext uri="{FF2B5EF4-FFF2-40B4-BE49-F238E27FC236}">
                  <a16:creationId xmlns:a16="http://schemas.microsoft.com/office/drawing/2014/main" id="{80FF2575-AB9C-4C89-B21F-1C37DC9C9C54}"/>
                </a:ext>
              </a:extLst>
            </p:cNvPr>
            <p:cNvSpPr/>
            <p:nvPr/>
          </p:nvSpPr>
          <p:spPr bwMode="auto">
            <a:xfrm>
              <a:off x="4856369" y="3345269"/>
              <a:ext cx="1087231" cy="602607"/>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800" b="0" i="0" u="none" strike="noStrike" cap="none" normalizeH="0" baseline="0" dirty="0">
                  <a:ln>
                    <a:noFill/>
                  </a:ln>
                  <a:solidFill>
                    <a:schemeClr val="tx1"/>
                  </a:solidFill>
                  <a:effectLst/>
                  <a:latin typeface="Calibri" panose="020F0502020204030204" pitchFamily="34" charset="0"/>
                </a:rPr>
                <a:t>Low noise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800" b="0" i="0" u="none" strike="noStrike" cap="none" normalizeH="0" baseline="0" dirty="0">
                  <a:ln>
                    <a:noFill/>
                  </a:ln>
                  <a:solidFill>
                    <a:schemeClr val="tx1"/>
                  </a:solidFill>
                  <a:effectLst/>
                  <a:latin typeface="Calibri" panose="020F0502020204030204" pitchFamily="34" charset="0"/>
                </a:rPr>
                <a:t>amplifier</a:t>
              </a:r>
              <a:endParaRPr kumimoji="0" lang="ja-JP" altLang="en-US" sz="1800" b="0" i="0" u="none" strike="noStrike" cap="none" normalizeH="0" baseline="0" dirty="0">
                <a:ln>
                  <a:noFill/>
                </a:ln>
                <a:solidFill>
                  <a:schemeClr val="tx1"/>
                </a:solidFill>
                <a:effectLst/>
                <a:latin typeface="Calibri" panose="020F0502020204030204" pitchFamily="34" charset="0"/>
              </a:endParaRPr>
            </a:p>
          </p:txBody>
        </p:sp>
      </p:grpSp>
      <p:cxnSp>
        <p:nvCxnSpPr>
          <p:cNvPr id="20" name="直線コネクタ 19">
            <a:extLst>
              <a:ext uri="{FF2B5EF4-FFF2-40B4-BE49-F238E27FC236}">
                <a16:creationId xmlns:a16="http://schemas.microsoft.com/office/drawing/2014/main" id="{07EB9D22-C5B5-4EEB-97A6-3DE04E3422B9}"/>
              </a:ext>
            </a:extLst>
          </p:cNvPr>
          <p:cNvCxnSpPr>
            <a:cxnSpLocks/>
          </p:cNvCxnSpPr>
          <p:nvPr/>
        </p:nvCxnSpPr>
        <p:spPr bwMode="auto">
          <a:xfrm>
            <a:off x="6019800" y="3657600"/>
            <a:ext cx="1008000" cy="0"/>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26" name="直線コネクタ 25">
            <a:extLst>
              <a:ext uri="{FF2B5EF4-FFF2-40B4-BE49-F238E27FC236}">
                <a16:creationId xmlns:a16="http://schemas.microsoft.com/office/drawing/2014/main" id="{4ED5796F-16A2-477E-B40E-20BCDAEFAA4D}"/>
              </a:ext>
            </a:extLst>
          </p:cNvPr>
          <p:cNvCxnSpPr>
            <a:cxnSpLocks/>
          </p:cNvCxnSpPr>
          <p:nvPr/>
        </p:nvCxnSpPr>
        <p:spPr bwMode="auto">
          <a:xfrm>
            <a:off x="2617800" y="3657600"/>
            <a:ext cx="1044000" cy="0"/>
          </a:xfrm>
          <a:prstGeom prst="line">
            <a:avLst/>
          </a:prstGeom>
          <a:solidFill>
            <a:srgbClr val="00B8FF"/>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3166508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(1)</a:t>
            </a:r>
            <a:br>
              <a:rPr lang="en-US" dirty="0"/>
            </a:br>
            <a:r>
              <a:rPr lang="en-US" dirty="0"/>
              <a:t>Underground railway station</a:t>
            </a:r>
          </a:p>
        </p:txBody>
      </p:sp>
      <p:sp>
        <p:nvSpPr>
          <p:cNvPr id="10242" name="Rectangle 2"/>
          <p:cNvSpPr>
            <a:spLocks noGrp="1" noChangeArrowheads="1"/>
          </p:cNvSpPr>
          <p:nvPr>
            <p:ph type="body" idx="1"/>
          </p:nvPr>
        </p:nvSpPr>
        <p:spPr>
          <a:xfrm>
            <a:off x="731520" y="2113281"/>
            <a:ext cx="8290560" cy="1087119"/>
          </a:xfrm>
          <a:ln/>
        </p:spPr>
        <p:txBody>
          <a:bodyPr/>
          <a:lstStyle/>
          <a:p>
            <a:r>
              <a:rPr lang="en-US" dirty="0"/>
              <a:t>We conducted measurement at a platform of a underground station near Haneda International Airport.</a:t>
            </a:r>
          </a:p>
          <a:p>
            <a:r>
              <a:rPr lang="en-US" dirty="0"/>
              <a:t>Train stops or go through every several minutes.</a:t>
            </a:r>
          </a:p>
        </p:txBody>
      </p:sp>
      <p:pic>
        <p:nvPicPr>
          <p:cNvPr id="7" name="図 6">
            <a:extLst>
              <a:ext uri="{FF2B5EF4-FFF2-40B4-BE49-F238E27FC236}">
                <a16:creationId xmlns:a16="http://schemas.microsoft.com/office/drawing/2014/main" id="{970DA4FB-127A-478E-816D-9929A8F85FE9}"/>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9638" y="3656783"/>
            <a:ext cx="4144762" cy="3108571"/>
          </a:xfrm>
          <a:prstGeom prst="rect">
            <a:avLst/>
          </a:prstGeom>
        </p:spPr>
      </p:pic>
      <p:pic>
        <p:nvPicPr>
          <p:cNvPr id="8" name="図 7">
            <a:extLst>
              <a:ext uri="{FF2B5EF4-FFF2-40B4-BE49-F238E27FC236}">
                <a16:creationId xmlns:a16="http://schemas.microsoft.com/office/drawing/2014/main" id="{43F9DE43-7018-4FBA-916B-1F75734C86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9200" y="3656784"/>
            <a:ext cx="4144762" cy="3108571"/>
          </a:xfrm>
          <a:prstGeom prst="rect">
            <a:avLst/>
          </a:prstGeom>
        </p:spPr>
      </p:pic>
      <p:sp>
        <p:nvSpPr>
          <p:cNvPr id="2" name="楕円 1">
            <a:extLst>
              <a:ext uri="{FF2B5EF4-FFF2-40B4-BE49-F238E27FC236}">
                <a16:creationId xmlns:a16="http://schemas.microsoft.com/office/drawing/2014/main" id="{4AD816DF-A911-4702-B642-C73EB82D1336}"/>
              </a:ext>
            </a:extLst>
          </p:cNvPr>
          <p:cNvSpPr/>
          <p:nvPr/>
        </p:nvSpPr>
        <p:spPr bwMode="auto">
          <a:xfrm>
            <a:off x="1159800" y="4780935"/>
            <a:ext cx="576000" cy="5760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9" name="直線矢印コネクタ 8">
            <a:extLst>
              <a:ext uri="{FF2B5EF4-FFF2-40B4-BE49-F238E27FC236}">
                <a16:creationId xmlns:a16="http://schemas.microsoft.com/office/drawing/2014/main" id="{6D0DFF69-66D5-488B-9B67-3839C510A8FD}"/>
              </a:ext>
            </a:extLst>
          </p:cNvPr>
          <p:cNvCxnSpPr/>
          <p:nvPr/>
        </p:nvCxnSpPr>
        <p:spPr bwMode="auto">
          <a:xfrm flipH="1" flipV="1">
            <a:off x="1600200" y="5356935"/>
            <a:ext cx="304800" cy="434265"/>
          </a:xfrm>
          <a:prstGeom prst="straightConnector1">
            <a:avLst/>
          </a:prstGeom>
          <a:solidFill>
            <a:srgbClr val="00B8FF"/>
          </a:solidFill>
          <a:ln w="28575" cap="flat" cmpd="sng" algn="ctr">
            <a:solidFill>
              <a:srgbClr val="FF0000"/>
            </a:solidFill>
            <a:prstDash val="solid"/>
            <a:round/>
            <a:headEnd type="none" w="med" len="med"/>
            <a:tailEnd type="triangle" w="lg" len="med"/>
          </a:ln>
          <a:effectLst/>
        </p:spPr>
      </p:cxnSp>
      <p:sp>
        <p:nvSpPr>
          <p:cNvPr id="10" name="テキスト ボックス 9">
            <a:extLst>
              <a:ext uri="{FF2B5EF4-FFF2-40B4-BE49-F238E27FC236}">
                <a16:creationId xmlns:a16="http://schemas.microsoft.com/office/drawing/2014/main" id="{FFBC2355-7955-4008-9F5E-B5577188875C}"/>
              </a:ext>
            </a:extLst>
          </p:cNvPr>
          <p:cNvSpPr txBox="1"/>
          <p:nvPr/>
        </p:nvSpPr>
        <p:spPr>
          <a:xfrm>
            <a:off x="1176774" y="5764822"/>
            <a:ext cx="2263633" cy="400110"/>
          </a:xfrm>
          <a:prstGeom prst="rect">
            <a:avLst/>
          </a:prstGeom>
          <a:solidFill>
            <a:srgbClr val="FFFFFF">
              <a:alpha val="7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Measurement point</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sp>
        <p:nvSpPr>
          <p:cNvPr id="13" name="楕円 12">
            <a:extLst>
              <a:ext uri="{FF2B5EF4-FFF2-40B4-BE49-F238E27FC236}">
                <a16:creationId xmlns:a16="http://schemas.microsoft.com/office/drawing/2014/main" id="{396BB78A-1E03-4419-A8C0-BA771F296CCD}"/>
              </a:ext>
            </a:extLst>
          </p:cNvPr>
          <p:cNvSpPr/>
          <p:nvPr/>
        </p:nvSpPr>
        <p:spPr bwMode="auto">
          <a:xfrm>
            <a:off x="5742504" y="5032797"/>
            <a:ext cx="2366700" cy="1095264"/>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4" name="直線矢印コネクタ 13">
            <a:extLst>
              <a:ext uri="{FF2B5EF4-FFF2-40B4-BE49-F238E27FC236}">
                <a16:creationId xmlns:a16="http://schemas.microsoft.com/office/drawing/2014/main" id="{FFF439A5-3DCA-4203-8053-A050F186D70A}"/>
              </a:ext>
            </a:extLst>
          </p:cNvPr>
          <p:cNvCxnSpPr>
            <a:cxnSpLocks/>
          </p:cNvCxnSpPr>
          <p:nvPr/>
        </p:nvCxnSpPr>
        <p:spPr bwMode="auto">
          <a:xfrm>
            <a:off x="6352473" y="4253443"/>
            <a:ext cx="353127" cy="699557"/>
          </a:xfrm>
          <a:prstGeom prst="straightConnector1">
            <a:avLst/>
          </a:prstGeom>
          <a:solidFill>
            <a:srgbClr val="00B8FF"/>
          </a:solidFill>
          <a:ln w="28575" cap="flat" cmpd="sng" algn="ctr">
            <a:solidFill>
              <a:srgbClr val="FF0000"/>
            </a:solidFill>
            <a:prstDash val="solid"/>
            <a:round/>
            <a:headEnd type="none" w="med" len="med"/>
            <a:tailEnd type="triangle" w="lg" len="med"/>
          </a:ln>
          <a:effectLst/>
        </p:spPr>
      </p:cxnSp>
      <p:sp>
        <p:nvSpPr>
          <p:cNvPr id="15" name="テキスト ボックス 14">
            <a:extLst>
              <a:ext uri="{FF2B5EF4-FFF2-40B4-BE49-F238E27FC236}">
                <a16:creationId xmlns:a16="http://schemas.microsoft.com/office/drawing/2014/main" id="{6B27EE4A-6DD2-4EF5-BE12-5DCA8F61551F}"/>
              </a:ext>
            </a:extLst>
          </p:cNvPr>
          <p:cNvSpPr txBox="1"/>
          <p:nvPr/>
        </p:nvSpPr>
        <p:spPr>
          <a:xfrm>
            <a:off x="5220657" y="3824896"/>
            <a:ext cx="2859950" cy="400110"/>
          </a:xfrm>
          <a:prstGeom prst="rect">
            <a:avLst/>
          </a:prstGeom>
          <a:solidFill>
            <a:srgbClr val="FFFFFF">
              <a:alpha val="8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Measurement equipment</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spTree>
    <p:extLst>
      <p:ext uri="{BB962C8B-B14F-4D97-AF65-F5344CB8AC3E}">
        <p14:creationId xmlns:p14="http://schemas.microsoft.com/office/powerpoint/2010/main" val="15178474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00"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6</a:t>
            </a:fld>
            <a:endParaRPr lang="en-GB"/>
          </a:p>
        </p:txBody>
      </p:sp>
      <p:sp>
        <p:nvSpPr>
          <p:cNvPr id="10241" name="Rectangle 1"/>
          <p:cNvSpPr>
            <a:spLocks noGrp="1" noChangeArrowheads="1"/>
          </p:cNvSpPr>
          <p:nvPr>
            <p:ph type="title"/>
          </p:nvPr>
        </p:nvSpPr>
        <p:spPr>
          <a:xfrm>
            <a:off x="274320" y="729828"/>
            <a:ext cx="9174480" cy="806462"/>
          </a:xfrm>
          <a:ln/>
        </p:spPr>
        <p:txBody>
          <a:bodyPr vert="horz" wrap="square" lIns="96000" tIns="49920" rIns="96000" bIns="49920" numCol="1" anchor="ctr" anchorCtr="0" compatLnSpc="1">
            <a:prstTxWarp prst="textNoShape">
              <a:avLst/>
            </a:prstTxWarp>
          </a:bodyPr>
          <a:lstStyle/>
          <a:p>
            <a:r>
              <a:rPr lang="en-US" dirty="0"/>
              <a:t>Measurement result at underground station</a:t>
            </a:r>
          </a:p>
        </p:txBody>
      </p:sp>
      <p:sp>
        <p:nvSpPr>
          <p:cNvPr id="10242" name="Rectangle 2"/>
          <p:cNvSpPr>
            <a:spLocks noGrp="1" noChangeArrowheads="1"/>
          </p:cNvSpPr>
          <p:nvPr>
            <p:ph type="body" idx="1"/>
          </p:nvPr>
        </p:nvSpPr>
        <p:spPr>
          <a:xfrm>
            <a:off x="5857076" y="1690091"/>
            <a:ext cx="3820324" cy="2805709"/>
          </a:xfrm>
          <a:ln/>
        </p:spPr>
        <p:txBody>
          <a:bodyPr/>
          <a:lstStyle/>
          <a:p>
            <a:r>
              <a:rPr lang="en-US" dirty="0"/>
              <a:t>Train continuously emits radio noise at multiple frequencies in the 920 MHz band.</a:t>
            </a:r>
          </a:p>
          <a:p>
            <a:r>
              <a:rPr lang="en-US" dirty="0"/>
              <a:t>During doors are opened, the radio noise becomes more powerful.</a:t>
            </a:r>
          </a:p>
          <a:p>
            <a:r>
              <a:rPr lang="en-US" dirty="0"/>
              <a:t>Whether or not train emits radio noise may depend on the type of car.</a:t>
            </a:r>
          </a:p>
        </p:txBody>
      </p:sp>
      <p:pic>
        <p:nvPicPr>
          <p:cNvPr id="8" name="図 7">
            <a:extLst>
              <a:ext uri="{FF2B5EF4-FFF2-40B4-BE49-F238E27FC236}">
                <a16:creationId xmlns:a16="http://schemas.microsoft.com/office/drawing/2014/main" id="{D13027FF-4C29-4C8F-9109-C1706D5614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7140" y="3981106"/>
            <a:ext cx="4719200" cy="2760957"/>
          </a:xfrm>
          <a:prstGeom prst="rect">
            <a:avLst/>
          </a:prstGeom>
        </p:spPr>
      </p:pic>
      <p:pic>
        <p:nvPicPr>
          <p:cNvPr id="7" name="図 6">
            <a:extLst>
              <a:ext uri="{FF2B5EF4-FFF2-40B4-BE49-F238E27FC236}">
                <a16:creationId xmlns:a16="http://schemas.microsoft.com/office/drawing/2014/main" id="{B6595F8F-1B12-4F79-AA2A-41CD99A677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7141" y="1447800"/>
            <a:ext cx="4719199" cy="2625992"/>
          </a:xfrm>
          <a:prstGeom prst="rect">
            <a:avLst/>
          </a:prstGeom>
        </p:spPr>
      </p:pic>
      <p:sp>
        <p:nvSpPr>
          <p:cNvPr id="2" name="正方形/長方形 1">
            <a:extLst>
              <a:ext uri="{FF2B5EF4-FFF2-40B4-BE49-F238E27FC236}">
                <a16:creationId xmlns:a16="http://schemas.microsoft.com/office/drawing/2014/main" id="{E4C97598-29FF-4CFC-A8C3-197E1777DCEF}"/>
              </a:ext>
            </a:extLst>
          </p:cNvPr>
          <p:cNvSpPr/>
          <p:nvPr/>
        </p:nvSpPr>
        <p:spPr bwMode="auto">
          <a:xfrm>
            <a:off x="3465739" y="3589651"/>
            <a:ext cx="1783080" cy="2625992"/>
          </a:xfrm>
          <a:prstGeom prst="rect">
            <a:avLst/>
          </a:prstGeom>
          <a:noFill/>
          <a:ln w="2857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rgbClr val="FFFF00"/>
              </a:solidFill>
              <a:effectLst/>
              <a:latin typeface="Times New Roman" pitchFamily="16" charset="0"/>
              <a:ea typeface="MS Gothic" charset="-128"/>
            </a:endParaRPr>
          </a:p>
        </p:txBody>
      </p:sp>
      <p:cxnSp>
        <p:nvCxnSpPr>
          <p:cNvPr id="12" name="直線矢印コネクタ 11">
            <a:extLst>
              <a:ext uri="{FF2B5EF4-FFF2-40B4-BE49-F238E27FC236}">
                <a16:creationId xmlns:a16="http://schemas.microsoft.com/office/drawing/2014/main" id="{A8D7FD53-6928-43D4-B362-25DF1B9DF37F}"/>
              </a:ext>
            </a:extLst>
          </p:cNvPr>
          <p:cNvCxnSpPr>
            <a:cxnSpLocks/>
            <a:stCxn id="13" idx="1"/>
          </p:cNvCxnSpPr>
          <p:nvPr/>
        </p:nvCxnSpPr>
        <p:spPr bwMode="auto">
          <a:xfrm flipH="1" flipV="1">
            <a:off x="5273531" y="5976001"/>
            <a:ext cx="906068" cy="529544"/>
          </a:xfrm>
          <a:prstGeom prst="straightConnector1">
            <a:avLst/>
          </a:prstGeom>
          <a:solidFill>
            <a:srgbClr val="00B8FF"/>
          </a:solidFill>
          <a:ln w="28575" cap="flat" cmpd="sng" algn="ctr">
            <a:solidFill>
              <a:srgbClr val="FF9900"/>
            </a:solidFill>
            <a:prstDash val="solid"/>
            <a:round/>
            <a:headEnd type="none" w="med" len="med"/>
            <a:tailEnd type="triangle" w="lg" len="med"/>
          </a:ln>
          <a:effectLst/>
        </p:spPr>
      </p:cxnSp>
      <p:sp>
        <p:nvSpPr>
          <p:cNvPr id="13" name="テキスト ボックス 12">
            <a:extLst>
              <a:ext uri="{FF2B5EF4-FFF2-40B4-BE49-F238E27FC236}">
                <a16:creationId xmlns:a16="http://schemas.microsoft.com/office/drawing/2014/main" id="{3B2C6603-BAAF-418B-8D05-BA2EE5F4C980}"/>
              </a:ext>
            </a:extLst>
          </p:cNvPr>
          <p:cNvSpPr txBox="1"/>
          <p:nvPr/>
        </p:nvSpPr>
        <p:spPr>
          <a:xfrm>
            <a:off x="6179599" y="6305490"/>
            <a:ext cx="2412135" cy="400110"/>
          </a:xfrm>
          <a:prstGeom prst="rect">
            <a:avLst/>
          </a:prstGeom>
          <a:solidFill>
            <a:srgbClr val="FFFFFF">
              <a:alpha val="8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Train is in the station.</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sp>
        <p:nvSpPr>
          <p:cNvPr id="16" name="テキスト ボックス 15">
            <a:extLst>
              <a:ext uri="{FF2B5EF4-FFF2-40B4-BE49-F238E27FC236}">
                <a16:creationId xmlns:a16="http://schemas.microsoft.com/office/drawing/2014/main" id="{151E98EE-DFFC-49EB-98CE-DB36BEBD2AB8}"/>
              </a:ext>
            </a:extLst>
          </p:cNvPr>
          <p:cNvSpPr txBox="1"/>
          <p:nvPr/>
        </p:nvSpPr>
        <p:spPr>
          <a:xfrm>
            <a:off x="3135540" y="6618952"/>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920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17" name="テキスト ボックス 16">
            <a:extLst>
              <a:ext uri="{FF2B5EF4-FFF2-40B4-BE49-F238E27FC236}">
                <a16:creationId xmlns:a16="http://schemas.microsoft.com/office/drawing/2014/main" id="{74670844-0FB3-449A-ABC6-73A5B0CDAFF0}"/>
              </a:ext>
            </a:extLst>
          </p:cNvPr>
          <p:cNvSpPr txBox="1"/>
          <p:nvPr/>
        </p:nvSpPr>
        <p:spPr>
          <a:xfrm>
            <a:off x="4710341" y="6615602"/>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940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18" name="テキスト ボックス 17">
            <a:extLst>
              <a:ext uri="{FF2B5EF4-FFF2-40B4-BE49-F238E27FC236}">
                <a16:creationId xmlns:a16="http://schemas.microsoft.com/office/drawing/2014/main" id="{5FA294DF-C9BC-4ADB-93A4-0E74B5704801}"/>
              </a:ext>
            </a:extLst>
          </p:cNvPr>
          <p:cNvSpPr txBox="1"/>
          <p:nvPr/>
        </p:nvSpPr>
        <p:spPr>
          <a:xfrm>
            <a:off x="615740" y="6620015"/>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920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19" name="テキスト ボックス 18">
            <a:extLst>
              <a:ext uri="{FF2B5EF4-FFF2-40B4-BE49-F238E27FC236}">
                <a16:creationId xmlns:a16="http://schemas.microsoft.com/office/drawing/2014/main" id="{05711D69-63EF-4C68-BD03-0B4651FA707B}"/>
              </a:ext>
            </a:extLst>
          </p:cNvPr>
          <p:cNvSpPr txBox="1"/>
          <p:nvPr/>
        </p:nvSpPr>
        <p:spPr>
          <a:xfrm>
            <a:off x="2190541" y="6616665"/>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940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20" name="テキスト ボックス 19">
            <a:extLst>
              <a:ext uri="{FF2B5EF4-FFF2-40B4-BE49-F238E27FC236}">
                <a16:creationId xmlns:a16="http://schemas.microsoft.com/office/drawing/2014/main" id="{D2B6B12E-3C88-4DE0-A17D-F60FAFA68965}"/>
              </a:ext>
            </a:extLst>
          </p:cNvPr>
          <p:cNvSpPr txBox="1"/>
          <p:nvPr/>
        </p:nvSpPr>
        <p:spPr>
          <a:xfrm>
            <a:off x="446876" y="1466765"/>
            <a:ext cx="503852" cy="2708434"/>
          </a:xfrm>
          <a:prstGeom prst="rect">
            <a:avLst/>
          </a:prstGeom>
          <a:solidFill>
            <a:schemeClr val="bg1"/>
          </a:solidFill>
        </p:spPr>
        <p:txBody>
          <a:bodyPr wrap="none" tIns="0" rIns="36000" bIns="0" rtlCol="0">
            <a:spAutoFit/>
          </a:bodyPr>
          <a:lstStyle/>
          <a:p>
            <a:pPr algn="r"/>
            <a:r>
              <a:rPr kumimoji="1" lang="en-US" altLang="ja-JP" sz="1600" dirty="0">
                <a:solidFill>
                  <a:schemeClr val="tx1"/>
                </a:solidFill>
                <a:latin typeface="Calibri" panose="020F0502020204030204" pitchFamily="34" charset="0"/>
                <a:ea typeface="Adobe Fan Heiti Std B" panose="020B0700000000000000" pitchFamily="34" charset="-128"/>
              </a:rPr>
              <a:t>-30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-50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-70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-90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-110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-130</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22" name="テキスト ボックス 21">
            <a:extLst>
              <a:ext uri="{FF2B5EF4-FFF2-40B4-BE49-F238E27FC236}">
                <a16:creationId xmlns:a16="http://schemas.microsoft.com/office/drawing/2014/main" id="{25F2AC7D-93A6-4713-BAC9-6AC726F0564B}"/>
              </a:ext>
            </a:extLst>
          </p:cNvPr>
          <p:cNvSpPr txBox="1"/>
          <p:nvPr/>
        </p:nvSpPr>
        <p:spPr>
          <a:xfrm>
            <a:off x="445213" y="4257307"/>
            <a:ext cx="503851" cy="2215991"/>
          </a:xfrm>
          <a:prstGeom prst="rect">
            <a:avLst/>
          </a:prstGeom>
          <a:solidFill>
            <a:schemeClr val="bg1"/>
          </a:solidFill>
        </p:spPr>
        <p:txBody>
          <a:bodyPr wrap="none" tIns="0" rIns="36000" bIns="0" rtlCol="0">
            <a:spAutoFit/>
          </a:bodyPr>
          <a:lstStyle/>
          <a:p>
            <a:pPr algn="r"/>
            <a:r>
              <a:rPr kumimoji="1" lang="en-US" altLang="ja-JP" sz="1600" dirty="0">
                <a:solidFill>
                  <a:schemeClr val="tx1"/>
                </a:solidFill>
                <a:latin typeface="Calibri" panose="020F0502020204030204" pitchFamily="34" charset="0"/>
                <a:ea typeface="Adobe Fan Heiti Std B" panose="020B0700000000000000" pitchFamily="34" charset="-128"/>
              </a:rPr>
              <a:t> </a:t>
            </a:r>
          </a:p>
          <a:p>
            <a:pPr algn="r"/>
            <a:r>
              <a:rPr kumimoji="1" lang="en-US" altLang="ja-JP" sz="1600" dirty="0">
                <a:solidFill>
                  <a:schemeClr val="tx1"/>
                </a:solidFill>
                <a:latin typeface="Calibri" panose="020F0502020204030204" pitchFamily="34" charset="0"/>
                <a:ea typeface="Adobe Fan Heiti Std B" panose="020B0700000000000000" pitchFamily="34" charset="-128"/>
              </a:rPr>
              <a:t>-50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-70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-90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a:p>
            <a:pPr algn="r"/>
            <a:r>
              <a:rPr kumimoji="1" lang="en-US" altLang="ja-JP" sz="1600" dirty="0">
                <a:solidFill>
                  <a:schemeClr val="tx1"/>
                </a:solidFill>
                <a:latin typeface="Calibri" panose="020F0502020204030204" pitchFamily="34" charset="0"/>
                <a:ea typeface="Adobe Fan Heiti Std B" panose="020B0700000000000000" pitchFamily="34" charset="-128"/>
              </a:rPr>
              <a:t>-110</a:t>
            </a:r>
          </a:p>
          <a:p>
            <a:pPr algn="r"/>
            <a:endParaRPr kumimoji="1" lang="en-US" altLang="ja-JP" sz="1600" dirty="0">
              <a:solidFill>
                <a:schemeClr val="tx1"/>
              </a:solidFill>
              <a:latin typeface="Calibri" panose="020F0502020204030204" pitchFamily="34" charset="0"/>
              <a:ea typeface="Adobe Fan Heiti Std B" panose="020B0700000000000000" pitchFamily="34" charset="-128"/>
            </a:endParaRPr>
          </a:p>
        </p:txBody>
      </p:sp>
      <p:sp>
        <p:nvSpPr>
          <p:cNvPr id="23" name="テキスト ボックス 22">
            <a:extLst>
              <a:ext uri="{FF2B5EF4-FFF2-40B4-BE49-F238E27FC236}">
                <a16:creationId xmlns:a16="http://schemas.microsoft.com/office/drawing/2014/main" id="{C50CDF61-9EF9-4B13-B9BC-54233217401D}"/>
              </a:ext>
            </a:extLst>
          </p:cNvPr>
          <p:cNvSpPr txBox="1"/>
          <p:nvPr/>
        </p:nvSpPr>
        <p:spPr>
          <a:xfrm rot="16200000">
            <a:off x="-1058213" y="3904514"/>
            <a:ext cx="2824619" cy="338554"/>
          </a:xfrm>
          <a:prstGeom prst="rect">
            <a:avLst/>
          </a:prstGeom>
          <a:solidFill>
            <a:srgbClr val="FFFFFF">
              <a:alpha val="80000"/>
            </a:srgbClr>
          </a:solidFill>
        </p:spPr>
        <p:txBody>
          <a:bodyPr wrap="none" rtlCol="0">
            <a:spAutoFit/>
          </a:bodyPr>
          <a:lstStyle/>
          <a:p>
            <a:r>
              <a:rPr kumimoji="1" lang="en-US" altLang="ja-JP" sz="1600" dirty="0">
                <a:solidFill>
                  <a:schemeClr val="tx1"/>
                </a:solidFill>
                <a:latin typeface="Calibri" panose="020F0502020204030204" pitchFamily="34" charset="0"/>
                <a:ea typeface="Adobe Fan Heiti Std B" panose="020B0700000000000000" pitchFamily="34" charset="-128"/>
              </a:rPr>
              <a:t>Received power [dBm/100 kHz]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24" name="正方形/長方形 23">
            <a:extLst>
              <a:ext uri="{FF2B5EF4-FFF2-40B4-BE49-F238E27FC236}">
                <a16:creationId xmlns:a16="http://schemas.microsoft.com/office/drawing/2014/main" id="{59124807-CBE0-496F-9F51-91A859E1CC23}"/>
              </a:ext>
            </a:extLst>
          </p:cNvPr>
          <p:cNvSpPr/>
          <p:nvPr/>
        </p:nvSpPr>
        <p:spPr bwMode="auto">
          <a:xfrm>
            <a:off x="3346948" y="3954031"/>
            <a:ext cx="2020661" cy="119760"/>
          </a:xfrm>
          <a:prstGeom prst="rect">
            <a:avLst/>
          </a:prstGeom>
          <a:noFill/>
          <a:ln w="28575"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5" name="直線矢印コネクタ 24">
            <a:extLst>
              <a:ext uri="{FF2B5EF4-FFF2-40B4-BE49-F238E27FC236}">
                <a16:creationId xmlns:a16="http://schemas.microsoft.com/office/drawing/2014/main" id="{5871CBEF-9497-405A-A7F4-A6EC1DB88A7C}"/>
              </a:ext>
            </a:extLst>
          </p:cNvPr>
          <p:cNvCxnSpPr>
            <a:cxnSpLocks/>
          </p:cNvCxnSpPr>
          <p:nvPr/>
        </p:nvCxnSpPr>
        <p:spPr bwMode="auto">
          <a:xfrm flipH="1" flipV="1">
            <a:off x="2654770" y="3657600"/>
            <a:ext cx="637203" cy="302701"/>
          </a:xfrm>
          <a:prstGeom prst="straightConnector1">
            <a:avLst/>
          </a:prstGeom>
          <a:solidFill>
            <a:srgbClr val="00B8FF"/>
          </a:solidFill>
          <a:ln w="28575" cap="flat" cmpd="sng" algn="ctr">
            <a:solidFill>
              <a:srgbClr val="FF66FF"/>
            </a:solidFill>
            <a:prstDash val="solid"/>
            <a:round/>
            <a:headEnd type="none" w="med" len="med"/>
            <a:tailEnd type="triangle" w="lg" len="med"/>
          </a:ln>
          <a:effectLst/>
        </p:spPr>
      </p:cxnSp>
      <p:sp>
        <p:nvSpPr>
          <p:cNvPr id="27" name="正方形/長方形 26">
            <a:extLst>
              <a:ext uri="{FF2B5EF4-FFF2-40B4-BE49-F238E27FC236}">
                <a16:creationId xmlns:a16="http://schemas.microsoft.com/office/drawing/2014/main" id="{0AF8455C-960C-4EEB-9053-A919B553B0C0}"/>
              </a:ext>
            </a:extLst>
          </p:cNvPr>
          <p:cNvSpPr/>
          <p:nvPr/>
        </p:nvSpPr>
        <p:spPr bwMode="auto">
          <a:xfrm>
            <a:off x="3359178" y="6486347"/>
            <a:ext cx="2020661" cy="119760"/>
          </a:xfrm>
          <a:prstGeom prst="rect">
            <a:avLst/>
          </a:prstGeom>
          <a:noFill/>
          <a:ln w="28575"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8" name="直線矢印コネクタ 27">
            <a:extLst>
              <a:ext uri="{FF2B5EF4-FFF2-40B4-BE49-F238E27FC236}">
                <a16:creationId xmlns:a16="http://schemas.microsoft.com/office/drawing/2014/main" id="{B04E6E44-8CA2-4749-B65F-DF29AAEA01D9}"/>
              </a:ext>
            </a:extLst>
          </p:cNvPr>
          <p:cNvCxnSpPr>
            <a:cxnSpLocks/>
          </p:cNvCxnSpPr>
          <p:nvPr/>
        </p:nvCxnSpPr>
        <p:spPr bwMode="auto">
          <a:xfrm flipH="1" flipV="1">
            <a:off x="2667000" y="6189916"/>
            <a:ext cx="637203" cy="302701"/>
          </a:xfrm>
          <a:prstGeom prst="straightConnector1">
            <a:avLst/>
          </a:prstGeom>
          <a:solidFill>
            <a:srgbClr val="00B8FF"/>
          </a:solidFill>
          <a:ln w="28575" cap="flat" cmpd="sng" algn="ctr">
            <a:solidFill>
              <a:srgbClr val="FF66FF"/>
            </a:solidFill>
            <a:prstDash val="solid"/>
            <a:round/>
            <a:headEnd type="none" w="med" len="med"/>
            <a:tailEnd type="triangle" w="lg" len="med"/>
          </a:ln>
          <a:effectLst/>
        </p:spPr>
      </p:cxnSp>
      <p:sp>
        <p:nvSpPr>
          <p:cNvPr id="29" name="正方形/長方形 28">
            <a:extLst>
              <a:ext uri="{FF2B5EF4-FFF2-40B4-BE49-F238E27FC236}">
                <a16:creationId xmlns:a16="http://schemas.microsoft.com/office/drawing/2014/main" id="{163E5F18-A34E-4FC1-BF71-1081ECECF53C}"/>
              </a:ext>
            </a:extLst>
          </p:cNvPr>
          <p:cNvSpPr/>
          <p:nvPr/>
        </p:nvSpPr>
        <p:spPr bwMode="auto">
          <a:xfrm>
            <a:off x="3326495" y="4390985"/>
            <a:ext cx="2089845" cy="1123299"/>
          </a:xfrm>
          <a:prstGeom prst="rect">
            <a:avLst/>
          </a:prstGeom>
          <a:noFill/>
          <a:ln w="28575"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0" name="直線矢印コネクタ 29">
            <a:extLst>
              <a:ext uri="{FF2B5EF4-FFF2-40B4-BE49-F238E27FC236}">
                <a16:creationId xmlns:a16="http://schemas.microsoft.com/office/drawing/2014/main" id="{05CAA425-A78B-46BE-84BF-9D973B6AF245}"/>
              </a:ext>
            </a:extLst>
          </p:cNvPr>
          <p:cNvCxnSpPr>
            <a:cxnSpLocks/>
            <a:stCxn id="31" idx="1"/>
          </p:cNvCxnSpPr>
          <p:nvPr/>
        </p:nvCxnSpPr>
        <p:spPr bwMode="auto">
          <a:xfrm flipH="1" flipV="1">
            <a:off x="5498858" y="5631495"/>
            <a:ext cx="869568" cy="569250"/>
          </a:xfrm>
          <a:prstGeom prst="straightConnector1">
            <a:avLst/>
          </a:prstGeom>
          <a:solidFill>
            <a:srgbClr val="00B8FF"/>
          </a:solidFill>
          <a:ln w="28575" cap="flat" cmpd="sng" algn="ctr">
            <a:solidFill>
              <a:srgbClr val="CC00CC"/>
            </a:solidFill>
            <a:prstDash val="solid"/>
            <a:round/>
            <a:headEnd type="none" w="med" len="med"/>
            <a:tailEnd type="triangle" w="lg" len="med"/>
          </a:ln>
          <a:effectLst/>
        </p:spPr>
      </p:cxnSp>
      <p:sp>
        <p:nvSpPr>
          <p:cNvPr id="31" name="テキスト ボックス 30">
            <a:extLst>
              <a:ext uri="{FF2B5EF4-FFF2-40B4-BE49-F238E27FC236}">
                <a16:creationId xmlns:a16="http://schemas.microsoft.com/office/drawing/2014/main" id="{494B5509-CBC7-4AA1-8DAA-5E0760B54EC7}"/>
              </a:ext>
            </a:extLst>
          </p:cNvPr>
          <p:cNvSpPr txBox="1"/>
          <p:nvPr/>
        </p:nvSpPr>
        <p:spPr>
          <a:xfrm>
            <a:off x="6368426" y="6000690"/>
            <a:ext cx="2110129" cy="400110"/>
          </a:xfrm>
          <a:prstGeom prst="rect">
            <a:avLst/>
          </a:prstGeom>
          <a:solidFill>
            <a:srgbClr val="FFFFFF">
              <a:alpha val="80000"/>
            </a:srgbClr>
          </a:solidFill>
        </p:spPr>
        <p:txBody>
          <a:bodyPr wrap="none" rtlCol="0">
            <a:spAutoFit/>
          </a:bodyPr>
          <a:lstStyle/>
          <a:p>
            <a:r>
              <a:rPr kumimoji="1" lang="en-US" altLang="ja-JP" sz="2000" dirty="0">
                <a:solidFill>
                  <a:srgbClr val="CC00CC"/>
                </a:solidFill>
                <a:latin typeface="Calibri" panose="020F0502020204030204" pitchFamily="34" charset="0"/>
                <a:ea typeface="Adobe Fan Heiti Std B" panose="020B0700000000000000" pitchFamily="34" charset="-128"/>
              </a:rPr>
              <a:t>Doors are opened.</a:t>
            </a:r>
            <a:endParaRPr kumimoji="1" lang="ja-JP" altLang="en-US" sz="2000" dirty="0">
              <a:solidFill>
                <a:srgbClr val="CC00CC"/>
              </a:solidFill>
              <a:latin typeface="Calibri" panose="020F0502020204030204" pitchFamily="34" charset="0"/>
              <a:ea typeface="Adobe Fan Heiti Std B" panose="020B0700000000000000" pitchFamily="34" charset="-128"/>
            </a:endParaRPr>
          </a:p>
        </p:txBody>
      </p:sp>
    </p:spTree>
    <p:extLst>
      <p:ext uri="{BB962C8B-B14F-4D97-AF65-F5344CB8AC3E}">
        <p14:creationId xmlns:p14="http://schemas.microsoft.com/office/powerpoint/2010/main" val="25707052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(2)</a:t>
            </a:r>
            <a:br>
              <a:rPr lang="en-US" dirty="0"/>
            </a:br>
            <a:r>
              <a:rPr lang="en-US" dirty="0"/>
              <a:t>Railway station (open space)</a:t>
            </a:r>
          </a:p>
        </p:txBody>
      </p:sp>
      <p:sp>
        <p:nvSpPr>
          <p:cNvPr id="10242" name="Rectangle 2"/>
          <p:cNvSpPr>
            <a:spLocks noGrp="1" noChangeArrowheads="1"/>
          </p:cNvSpPr>
          <p:nvPr>
            <p:ph type="body" idx="1"/>
          </p:nvPr>
        </p:nvSpPr>
        <p:spPr>
          <a:xfrm>
            <a:off x="731520" y="2113281"/>
            <a:ext cx="8290560" cy="2026180"/>
          </a:xfrm>
          <a:ln/>
        </p:spPr>
        <p:txBody>
          <a:bodyPr/>
          <a:lstStyle/>
          <a:p>
            <a:r>
              <a:rPr lang="en-US" dirty="0"/>
              <a:t>We also conducted measurement at the end of a platform of a terminal station in downtown area. The platform is at the second floor, and there is no wall at the both sides (North and South) of this station.</a:t>
            </a:r>
          </a:p>
          <a:p>
            <a:r>
              <a:rPr lang="en-US" dirty="0"/>
              <a:t>Train stops every several minutes.</a:t>
            </a:r>
          </a:p>
        </p:txBody>
      </p:sp>
      <p:pic>
        <p:nvPicPr>
          <p:cNvPr id="16" name="図 3">
            <a:extLst>
              <a:ext uri="{FF2B5EF4-FFF2-40B4-BE49-F238E27FC236}">
                <a16:creationId xmlns:a16="http://schemas.microsoft.com/office/drawing/2014/main" id="{4DB4F834-8FEB-4866-9058-48C79AA2F992}"/>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981200" y="4139461"/>
            <a:ext cx="3419024" cy="256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楕円 16">
            <a:extLst>
              <a:ext uri="{FF2B5EF4-FFF2-40B4-BE49-F238E27FC236}">
                <a16:creationId xmlns:a16="http://schemas.microsoft.com/office/drawing/2014/main" id="{8B81B1BC-ABDD-42D4-AA00-0132CF8B604A}"/>
              </a:ext>
            </a:extLst>
          </p:cNvPr>
          <p:cNvSpPr/>
          <p:nvPr/>
        </p:nvSpPr>
        <p:spPr bwMode="auto">
          <a:xfrm>
            <a:off x="4034241" y="5491099"/>
            <a:ext cx="576000" cy="5760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8" name="直線矢印コネクタ 17">
            <a:extLst>
              <a:ext uri="{FF2B5EF4-FFF2-40B4-BE49-F238E27FC236}">
                <a16:creationId xmlns:a16="http://schemas.microsoft.com/office/drawing/2014/main" id="{E6ED214E-FA1E-43D2-969E-5B4C1888F8BE}"/>
              </a:ext>
            </a:extLst>
          </p:cNvPr>
          <p:cNvCxnSpPr>
            <a:cxnSpLocks/>
          </p:cNvCxnSpPr>
          <p:nvPr/>
        </p:nvCxnSpPr>
        <p:spPr bwMode="auto">
          <a:xfrm flipH="1" flipV="1">
            <a:off x="4675368" y="5929269"/>
            <a:ext cx="1186848" cy="247630"/>
          </a:xfrm>
          <a:prstGeom prst="straightConnector1">
            <a:avLst/>
          </a:prstGeom>
          <a:solidFill>
            <a:srgbClr val="00B8FF"/>
          </a:solidFill>
          <a:ln w="28575" cap="flat" cmpd="sng" algn="ctr">
            <a:solidFill>
              <a:srgbClr val="FF0000"/>
            </a:solidFill>
            <a:prstDash val="solid"/>
            <a:round/>
            <a:headEnd type="none" w="med" len="med"/>
            <a:tailEnd type="triangle" w="lg" len="med"/>
          </a:ln>
          <a:effectLst/>
        </p:spPr>
      </p:cxnSp>
      <p:sp>
        <p:nvSpPr>
          <p:cNvPr id="19" name="テキスト ボックス 18">
            <a:extLst>
              <a:ext uri="{FF2B5EF4-FFF2-40B4-BE49-F238E27FC236}">
                <a16:creationId xmlns:a16="http://schemas.microsoft.com/office/drawing/2014/main" id="{09D25F17-CB1D-4324-AC39-639039D278FF}"/>
              </a:ext>
            </a:extLst>
          </p:cNvPr>
          <p:cNvSpPr txBox="1"/>
          <p:nvPr/>
        </p:nvSpPr>
        <p:spPr>
          <a:xfrm>
            <a:off x="5927343" y="5976844"/>
            <a:ext cx="2859950" cy="400110"/>
          </a:xfrm>
          <a:prstGeom prst="rect">
            <a:avLst/>
          </a:prstGeom>
          <a:solidFill>
            <a:srgbClr val="FFFFFF">
              <a:alpha val="8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Measurement equipment</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spTree>
    <p:extLst>
      <p:ext uri="{BB962C8B-B14F-4D97-AF65-F5344CB8AC3E}">
        <p14:creationId xmlns:p14="http://schemas.microsoft.com/office/powerpoint/2010/main" val="34507526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00"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10241" name="Rectangle 1"/>
          <p:cNvSpPr>
            <a:spLocks noGrp="1" noChangeArrowheads="1"/>
          </p:cNvSpPr>
          <p:nvPr>
            <p:ph type="title"/>
          </p:nvPr>
        </p:nvSpPr>
        <p:spPr>
          <a:xfrm>
            <a:off x="274320" y="729828"/>
            <a:ext cx="9174480" cy="806462"/>
          </a:xfrm>
          <a:ln/>
        </p:spPr>
        <p:txBody>
          <a:bodyPr vert="horz" wrap="square" lIns="96000" tIns="49920" rIns="96000" bIns="49920" numCol="1" anchor="ctr" anchorCtr="0" compatLnSpc="1">
            <a:prstTxWarp prst="textNoShape">
              <a:avLst/>
            </a:prstTxWarp>
          </a:bodyPr>
          <a:lstStyle/>
          <a:p>
            <a:r>
              <a:rPr lang="en-US" dirty="0"/>
              <a:t>Measurement result at station (open space)</a:t>
            </a:r>
          </a:p>
        </p:txBody>
      </p:sp>
      <p:pic>
        <p:nvPicPr>
          <p:cNvPr id="26" name="コンテンツ プレースホルダー 11">
            <a:extLst>
              <a:ext uri="{FF2B5EF4-FFF2-40B4-BE49-F238E27FC236}">
                <a16:creationId xmlns:a16="http://schemas.microsoft.com/office/drawing/2014/main" id="{2A1576D4-40C4-440E-B494-AAF5A2235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693" y="1631333"/>
            <a:ext cx="3006667" cy="52266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31">
            <a:extLst>
              <a:ext uri="{FF2B5EF4-FFF2-40B4-BE49-F238E27FC236}">
                <a16:creationId xmlns:a16="http://schemas.microsoft.com/office/drawing/2014/main" id="{0A7D8D84-973F-4DC6-8D5E-FF249337D047}"/>
              </a:ext>
            </a:extLst>
          </p:cNvPr>
          <p:cNvSpPr txBox="1"/>
          <p:nvPr/>
        </p:nvSpPr>
        <p:spPr>
          <a:xfrm>
            <a:off x="1544693" y="5542601"/>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910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33" name="テキスト ボックス 32">
            <a:extLst>
              <a:ext uri="{FF2B5EF4-FFF2-40B4-BE49-F238E27FC236}">
                <a16:creationId xmlns:a16="http://schemas.microsoft.com/office/drawing/2014/main" id="{27CE2678-B999-4DED-99FE-0C606D7E727A}"/>
              </a:ext>
            </a:extLst>
          </p:cNvPr>
          <p:cNvSpPr txBox="1"/>
          <p:nvPr/>
        </p:nvSpPr>
        <p:spPr>
          <a:xfrm>
            <a:off x="3998967" y="5542600"/>
            <a:ext cx="928459" cy="246221"/>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930 MHz</a:t>
            </a:r>
            <a:endParaRPr kumimoji="1" lang="ja-JP" altLang="en-US" sz="1600" dirty="0">
              <a:solidFill>
                <a:schemeClr val="tx1"/>
              </a:solidFill>
              <a:latin typeface="Calibri" panose="020F0502020204030204" pitchFamily="34" charset="0"/>
              <a:ea typeface="Adobe Fan Heiti Std B" panose="020B0700000000000000" pitchFamily="34" charset="-128"/>
            </a:endParaRPr>
          </a:p>
        </p:txBody>
      </p:sp>
      <p:sp>
        <p:nvSpPr>
          <p:cNvPr id="10242" name="Rectangle 2"/>
          <p:cNvSpPr>
            <a:spLocks noGrp="1" noChangeArrowheads="1"/>
          </p:cNvSpPr>
          <p:nvPr>
            <p:ph type="body" idx="1"/>
          </p:nvPr>
        </p:nvSpPr>
        <p:spPr>
          <a:xfrm>
            <a:off x="5334000" y="1690091"/>
            <a:ext cx="4038600" cy="2805709"/>
          </a:xfrm>
          <a:ln/>
        </p:spPr>
        <p:txBody>
          <a:bodyPr/>
          <a:lstStyle/>
          <a:p>
            <a:r>
              <a:rPr lang="en-US" dirty="0"/>
              <a:t>Unknown multiple continuous signals are measured at </a:t>
            </a:r>
            <a:r>
              <a:rPr lang="en-US" altLang="ja-JP" dirty="0"/>
              <a:t>916.7</a:t>
            </a:r>
            <a:r>
              <a:rPr lang="ja-JP" altLang="en-US" dirty="0"/>
              <a:t> </a:t>
            </a:r>
            <a:r>
              <a:rPr lang="en-US" altLang="ja-JP" dirty="0"/>
              <a:t>MHz, 918</a:t>
            </a:r>
            <a:r>
              <a:rPr lang="ja-JP" altLang="en-US" dirty="0"/>
              <a:t> </a:t>
            </a:r>
            <a:r>
              <a:rPr lang="en-US" altLang="ja-JP" dirty="0"/>
              <a:t>MHz, 919.5 MHz and 920.5 </a:t>
            </a:r>
            <a:r>
              <a:rPr lang="en-US" altLang="ja-JP" dirty="0" err="1"/>
              <a:t>MHz.</a:t>
            </a:r>
            <a:r>
              <a:rPr lang="en-US" altLang="ja-JP" dirty="0"/>
              <a:t> </a:t>
            </a:r>
          </a:p>
          <a:p>
            <a:r>
              <a:rPr lang="en-US" dirty="0"/>
              <a:t>In particular, </a:t>
            </a:r>
            <a:r>
              <a:rPr lang="en-US" altLang="ja-JP" dirty="0"/>
              <a:t>signals at 916.7 MHz and 920.5 MHz have a bandwidth of 1 MHz and a received power of </a:t>
            </a:r>
            <a:br>
              <a:rPr lang="en-US" altLang="ja-JP" dirty="0"/>
            </a:br>
            <a:r>
              <a:rPr lang="en-US" altLang="ja-JP" dirty="0"/>
              <a:t>-70 ~ -80 dBm.</a:t>
            </a:r>
          </a:p>
          <a:p>
            <a:r>
              <a:rPr lang="en-US" dirty="0"/>
              <a:t>These spectrum is different from that measure at the underground station.</a:t>
            </a:r>
          </a:p>
        </p:txBody>
      </p:sp>
      <p:sp>
        <p:nvSpPr>
          <p:cNvPr id="39" name="テキスト ボックス 38">
            <a:extLst>
              <a:ext uri="{FF2B5EF4-FFF2-40B4-BE49-F238E27FC236}">
                <a16:creationId xmlns:a16="http://schemas.microsoft.com/office/drawing/2014/main" id="{A4FEBBFA-C86A-4C1E-93C0-42B9F4625C6C}"/>
              </a:ext>
            </a:extLst>
          </p:cNvPr>
          <p:cNvSpPr txBox="1"/>
          <p:nvPr/>
        </p:nvSpPr>
        <p:spPr>
          <a:xfrm>
            <a:off x="241482" y="2743200"/>
            <a:ext cx="1175322" cy="492443"/>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-130 dBm</a:t>
            </a:r>
            <a:br>
              <a:rPr kumimoji="1" lang="en-US" altLang="ja-JP" sz="1600" dirty="0">
                <a:solidFill>
                  <a:schemeClr val="tx1"/>
                </a:solidFill>
                <a:latin typeface="Calibri" panose="020F0502020204030204" pitchFamily="34" charset="0"/>
                <a:ea typeface="Adobe Fan Heiti Std B" panose="020B0700000000000000" pitchFamily="34" charset="-128"/>
              </a:rPr>
            </a:br>
            <a:r>
              <a:rPr kumimoji="1" lang="en-US" altLang="ja-JP" sz="1600" dirty="0">
                <a:solidFill>
                  <a:schemeClr val="tx1"/>
                </a:solidFill>
                <a:latin typeface="Calibri" panose="020F0502020204030204" pitchFamily="34" charset="0"/>
                <a:ea typeface="Adobe Fan Heiti Std B" panose="020B0700000000000000" pitchFamily="34" charset="-128"/>
              </a:rPr>
              <a:t>per 300 kHz</a:t>
            </a:r>
          </a:p>
        </p:txBody>
      </p:sp>
      <p:sp>
        <p:nvSpPr>
          <p:cNvPr id="40" name="テキスト ボックス 39">
            <a:extLst>
              <a:ext uri="{FF2B5EF4-FFF2-40B4-BE49-F238E27FC236}">
                <a16:creationId xmlns:a16="http://schemas.microsoft.com/office/drawing/2014/main" id="{644E0077-300F-4B7B-940B-7679A6BB0B1B}"/>
              </a:ext>
            </a:extLst>
          </p:cNvPr>
          <p:cNvSpPr txBox="1"/>
          <p:nvPr/>
        </p:nvSpPr>
        <p:spPr>
          <a:xfrm>
            <a:off x="241482" y="1557016"/>
            <a:ext cx="1175322" cy="492443"/>
          </a:xfrm>
          <a:prstGeom prst="rect">
            <a:avLst/>
          </a:prstGeom>
          <a:solidFill>
            <a:schemeClr val="bg1"/>
          </a:solidFill>
        </p:spPr>
        <p:txBody>
          <a:bodyPr wrap="none" tIns="0" bIns="0" rtlCol="0">
            <a:spAutoFit/>
          </a:bodyPr>
          <a:lstStyle/>
          <a:p>
            <a:pPr algn="ctr"/>
            <a:r>
              <a:rPr kumimoji="1" lang="en-US" altLang="ja-JP" sz="1600" dirty="0">
                <a:solidFill>
                  <a:schemeClr val="tx1"/>
                </a:solidFill>
                <a:latin typeface="Calibri" panose="020F0502020204030204" pitchFamily="34" charset="0"/>
                <a:ea typeface="Adobe Fan Heiti Std B" panose="020B0700000000000000" pitchFamily="34" charset="-128"/>
              </a:rPr>
              <a:t>-30 dBm</a:t>
            </a:r>
            <a:br>
              <a:rPr kumimoji="1" lang="en-US" altLang="ja-JP" sz="1600" dirty="0">
                <a:solidFill>
                  <a:schemeClr val="tx1"/>
                </a:solidFill>
                <a:latin typeface="Calibri" panose="020F0502020204030204" pitchFamily="34" charset="0"/>
                <a:ea typeface="Adobe Fan Heiti Std B" panose="020B0700000000000000" pitchFamily="34" charset="-128"/>
              </a:rPr>
            </a:br>
            <a:r>
              <a:rPr kumimoji="1" lang="en-US" altLang="ja-JP" sz="1600" dirty="0">
                <a:solidFill>
                  <a:schemeClr val="tx1"/>
                </a:solidFill>
                <a:latin typeface="Calibri" panose="020F0502020204030204" pitchFamily="34" charset="0"/>
                <a:ea typeface="Adobe Fan Heiti Std B" panose="020B0700000000000000" pitchFamily="34" charset="-128"/>
              </a:rPr>
              <a:t>per 300 kHz</a:t>
            </a:r>
          </a:p>
        </p:txBody>
      </p:sp>
      <p:cxnSp>
        <p:nvCxnSpPr>
          <p:cNvPr id="18" name="直線コネクタ 17">
            <a:extLst>
              <a:ext uri="{FF2B5EF4-FFF2-40B4-BE49-F238E27FC236}">
                <a16:creationId xmlns:a16="http://schemas.microsoft.com/office/drawing/2014/main" id="{94359763-8FA9-4F41-AB25-BB7996F95179}"/>
              </a:ext>
            </a:extLst>
          </p:cNvPr>
          <p:cNvCxnSpPr/>
          <p:nvPr/>
        </p:nvCxnSpPr>
        <p:spPr bwMode="auto">
          <a:xfrm>
            <a:off x="4724400" y="1631333"/>
            <a:ext cx="0" cy="3852000"/>
          </a:xfrm>
          <a:prstGeom prst="line">
            <a:avLst/>
          </a:prstGeom>
          <a:solidFill>
            <a:srgbClr val="00B8FF"/>
          </a:solidFill>
          <a:ln w="25400" cap="flat" cmpd="sng" algn="ctr">
            <a:solidFill>
              <a:schemeClr val="tx1"/>
            </a:solidFill>
            <a:prstDash val="solid"/>
            <a:round/>
            <a:headEnd type="triangle" w="lg" len="med"/>
            <a:tailEnd type="triangle" w="lg" len="med"/>
          </a:ln>
          <a:effectLst/>
        </p:spPr>
      </p:cxnSp>
      <p:sp>
        <p:nvSpPr>
          <p:cNvPr id="19" name="CustomShape 3">
            <a:extLst>
              <a:ext uri="{FF2B5EF4-FFF2-40B4-BE49-F238E27FC236}">
                <a16:creationId xmlns:a16="http://schemas.microsoft.com/office/drawing/2014/main" id="{F3334CB6-EAF6-4BFB-8707-052EBF178BBF}"/>
              </a:ext>
            </a:extLst>
          </p:cNvPr>
          <p:cNvSpPr/>
          <p:nvPr/>
        </p:nvSpPr>
        <p:spPr>
          <a:xfrm rot="16200000">
            <a:off x="4182840" y="3475260"/>
            <a:ext cx="14478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dirty="0">
                <a:solidFill>
                  <a:srgbClr val="000000"/>
                </a:solidFill>
                <a:latin typeface="Arial"/>
                <a:ea typeface="ＭＳ Ｐゴシック"/>
              </a:rPr>
              <a:t>50</a:t>
            </a:r>
            <a:r>
              <a:rPr lang="ja-JP" altLang="en-US" sz="1800" spc="-1" dirty="0">
                <a:solidFill>
                  <a:srgbClr val="000000"/>
                </a:solidFill>
                <a:latin typeface="Arial"/>
                <a:ea typeface="ＭＳ Ｐゴシック"/>
              </a:rPr>
              <a:t> </a:t>
            </a:r>
            <a:r>
              <a:rPr lang="en-US" sz="1800" b="0" strike="noStrike" spc="-1" dirty="0">
                <a:solidFill>
                  <a:srgbClr val="000000"/>
                </a:solidFill>
                <a:latin typeface="Arial"/>
                <a:ea typeface="ＭＳ Ｐゴシック"/>
              </a:rPr>
              <a:t>seconds</a:t>
            </a:r>
            <a:endParaRPr lang="en-US" sz="1800" b="0" strike="noStrike" spc="-1" dirty="0">
              <a:latin typeface="Arial"/>
            </a:endParaRPr>
          </a:p>
        </p:txBody>
      </p:sp>
      <p:cxnSp>
        <p:nvCxnSpPr>
          <p:cNvPr id="20" name="直線コネクタ 19">
            <a:extLst>
              <a:ext uri="{FF2B5EF4-FFF2-40B4-BE49-F238E27FC236}">
                <a16:creationId xmlns:a16="http://schemas.microsoft.com/office/drawing/2014/main" id="{E46BBDE6-1A14-4118-A8DD-1104385EE9AD}"/>
              </a:ext>
            </a:extLst>
          </p:cNvPr>
          <p:cNvCxnSpPr>
            <a:cxnSpLocks/>
          </p:cNvCxnSpPr>
          <p:nvPr/>
        </p:nvCxnSpPr>
        <p:spPr bwMode="auto">
          <a:xfrm flipH="1">
            <a:off x="1283199" y="2989480"/>
            <a:ext cx="360000" cy="0"/>
          </a:xfrm>
          <a:prstGeom prst="line">
            <a:avLst/>
          </a:prstGeom>
          <a:solidFill>
            <a:srgbClr val="00B8FF"/>
          </a:solidFill>
          <a:ln w="25400" cap="flat" cmpd="sng" algn="ctr">
            <a:solidFill>
              <a:srgbClr val="FF66FF"/>
            </a:solidFill>
            <a:prstDash val="solid"/>
            <a:round/>
            <a:headEnd type="none" w="med" len="med"/>
            <a:tailEnd type="none" w="med" len="med"/>
          </a:ln>
          <a:effectLst/>
        </p:spPr>
      </p:cxnSp>
      <p:cxnSp>
        <p:nvCxnSpPr>
          <p:cNvPr id="22" name="直線コネクタ 21">
            <a:extLst>
              <a:ext uri="{FF2B5EF4-FFF2-40B4-BE49-F238E27FC236}">
                <a16:creationId xmlns:a16="http://schemas.microsoft.com/office/drawing/2014/main" id="{95E5C549-C401-43C2-8014-99B6F226CD3D}"/>
              </a:ext>
            </a:extLst>
          </p:cNvPr>
          <p:cNvCxnSpPr>
            <a:cxnSpLocks/>
          </p:cNvCxnSpPr>
          <p:nvPr/>
        </p:nvCxnSpPr>
        <p:spPr bwMode="auto">
          <a:xfrm flipH="1">
            <a:off x="1283199" y="1785028"/>
            <a:ext cx="360000" cy="0"/>
          </a:xfrm>
          <a:prstGeom prst="line">
            <a:avLst/>
          </a:prstGeom>
          <a:solidFill>
            <a:srgbClr val="00B8FF"/>
          </a:solidFill>
          <a:ln w="25400" cap="flat" cmpd="sng" algn="ctr">
            <a:solidFill>
              <a:srgbClr val="FF66FF"/>
            </a:solidFill>
            <a:prstDash val="solid"/>
            <a:round/>
            <a:headEnd type="none" w="med" len="med"/>
            <a:tailEnd type="none" w="med" len="med"/>
          </a:ln>
          <a:effectLst/>
        </p:spPr>
      </p:cxnSp>
    </p:spTree>
    <p:extLst>
      <p:ext uri="{BB962C8B-B14F-4D97-AF65-F5344CB8AC3E}">
        <p14:creationId xmlns:p14="http://schemas.microsoft.com/office/powerpoint/2010/main" val="25987442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7F53AC7-4AED-41E5-A765-D4A950B8C0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1200" y="3363678"/>
            <a:ext cx="5130307" cy="3418122"/>
          </a:xfrm>
          <a:prstGeom prst="rect">
            <a:avLst/>
          </a:prstGeom>
        </p:spPr>
      </p:pic>
      <p:sp>
        <p:nvSpPr>
          <p:cNvPr id="4" name="Date Placeholder 3"/>
          <p:cNvSpPr>
            <a:spLocks noGrp="1"/>
          </p:cNvSpPr>
          <p:nvPr>
            <p:ph type="dt" idx="15"/>
          </p:nvPr>
        </p:nvSpPr>
        <p:spPr>
          <a:xfrm>
            <a:off x="761973" y="380977"/>
            <a:ext cx="2533214" cy="291254"/>
          </a:xfrm>
        </p:spPr>
        <p:txBody>
          <a:bodyPr/>
          <a:lstStyle/>
          <a:p>
            <a:r>
              <a:rPr lang="en-US" altLang="ja-JP"/>
              <a:t>July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(3)</a:t>
            </a:r>
            <a:br>
              <a:rPr lang="en-US" dirty="0"/>
            </a:br>
            <a:r>
              <a:rPr lang="en-US" dirty="0"/>
              <a:t>University in a suburban area</a:t>
            </a:r>
          </a:p>
        </p:txBody>
      </p:sp>
      <p:sp>
        <p:nvSpPr>
          <p:cNvPr id="10242" name="Rectangle 2"/>
          <p:cNvSpPr>
            <a:spLocks noGrp="1" noChangeArrowheads="1"/>
          </p:cNvSpPr>
          <p:nvPr>
            <p:ph type="body" idx="1"/>
          </p:nvPr>
        </p:nvSpPr>
        <p:spPr>
          <a:xfrm>
            <a:off x="731520" y="1981200"/>
            <a:ext cx="8290560" cy="2026180"/>
          </a:xfrm>
          <a:ln/>
        </p:spPr>
        <p:txBody>
          <a:bodyPr/>
          <a:lstStyle/>
          <a:p>
            <a:r>
              <a:rPr lang="en-US" dirty="0"/>
              <a:t>We conducted measurement on near by a convenience store in a university located in a suburban area.</a:t>
            </a:r>
          </a:p>
          <a:p>
            <a:r>
              <a:rPr lang="en-US" dirty="0"/>
              <a:t>An RFID system is used in the next building (library).</a:t>
            </a:r>
          </a:p>
        </p:txBody>
      </p:sp>
      <p:sp>
        <p:nvSpPr>
          <p:cNvPr id="12" name="円/楕円 4">
            <a:extLst>
              <a:ext uri="{FF2B5EF4-FFF2-40B4-BE49-F238E27FC236}">
                <a16:creationId xmlns:a16="http://schemas.microsoft.com/office/drawing/2014/main" id="{6E75BA76-8AD3-46F2-A454-87B98613248F}"/>
              </a:ext>
            </a:extLst>
          </p:cNvPr>
          <p:cNvSpPr/>
          <p:nvPr/>
        </p:nvSpPr>
        <p:spPr>
          <a:xfrm>
            <a:off x="4936056" y="4678714"/>
            <a:ext cx="156017" cy="144016"/>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5C881177-5626-4ACB-8060-4A00995070C8}"/>
              </a:ext>
            </a:extLst>
          </p:cNvPr>
          <p:cNvCxnSpPr>
            <a:cxnSpLocks/>
            <a:endCxn id="12" idx="3"/>
          </p:cNvCxnSpPr>
          <p:nvPr/>
        </p:nvCxnSpPr>
        <p:spPr bwMode="auto">
          <a:xfrm flipV="1">
            <a:off x="4211154" y="4801639"/>
            <a:ext cx="747750" cy="242414"/>
          </a:xfrm>
          <a:prstGeom prst="straightConnector1">
            <a:avLst/>
          </a:prstGeom>
          <a:solidFill>
            <a:srgbClr val="00B8FF"/>
          </a:solidFill>
          <a:ln w="28575" cap="flat" cmpd="sng" algn="ctr">
            <a:solidFill>
              <a:srgbClr val="FF0000"/>
            </a:solidFill>
            <a:prstDash val="solid"/>
            <a:round/>
            <a:headEnd type="none" w="med" len="med"/>
            <a:tailEnd type="triangle" w="lg" len="med"/>
          </a:ln>
          <a:effectLst/>
        </p:spPr>
      </p:cxnSp>
      <p:sp>
        <p:nvSpPr>
          <p:cNvPr id="16" name="テキスト ボックス 15">
            <a:extLst>
              <a:ext uri="{FF2B5EF4-FFF2-40B4-BE49-F238E27FC236}">
                <a16:creationId xmlns:a16="http://schemas.microsoft.com/office/drawing/2014/main" id="{1792E14E-9BED-4F62-8270-2B1269360E5C}"/>
              </a:ext>
            </a:extLst>
          </p:cNvPr>
          <p:cNvSpPr txBox="1"/>
          <p:nvPr/>
        </p:nvSpPr>
        <p:spPr>
          <a:xfrm>
            <a:off x="1947521" y="4843997"/>
            <a:ext cx="2263633" cy="400110"/>
          </a:xfrm>
          <a:prstGeom prst="rect">
            <a:avLst/>
          </a:prstGeom>
          <a:solidFill>
            <a:srgbClr val="FFFFFF">
              <a:alpha val="70000"/>
            </a:srgbClr>
          </a:solidFill>
        </p:spPr>
        <p:txBody>
          <a:bodyPr wrap="non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Measurement point</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sp>
        <p:nvSpPr>
          <p:cNvPr id="18" name="テキスト ボックス 17">
            <a:extLst>
              <a:ext uri="{FF2B5EF4-FFF2-40B4-BE49-F238E27FC236}">
                <a16:creationId xmlns:a16="http://schemas.microsoft.com/office/drawing/2014/main" id="{AC028F5A-1948-4E75-ABFB-6ABC4302E598}"/>
              </a:ext>
            </a:extLst>
          </p:cNvPr>
          <p:cNvSpPr txBox="1"/>
          <p:nvPr/>
        </p:nvSpPr>
        <p:spPr>
          <a:xfrm>
            <a:off x="4038299" y="3553674"/>
            <a:ext cx="2165111" cy="400110"/>
          </a:xfrm>
          <a:prstGeom prst="rect">
            <a:avLst/>
          </a:prstGeom>
          <a:noFill/>
        </p:spPr>
        <p:txBody>
          <a:bodyPr wrap="square" rtlCol="0">
            <a:spAutoFit/>
          </a:bodyPr>
          <a:lstStyle/>
          <a:p>
            <a:pPr algn="ctr"/>
            <a:r>
              <a:rPr kumimoji="1" lang="en-US" altLang="ja-JP" sz="2000" dirty="0">
                <a:solidFill>
                  <a:srgbClr val="FFFF00"/>
                </a:solidFill>
                <a:latin typeface="Calibri" panose="020F0502020204030204" pitchFamily="34" charset="0"/>
                <a:ea typeface="Adobe Fan Heiti Std B" panose="020B0700000000000000" pitchFamily="34" charset="-128"/>
              </a:rPr>
              <a:t>Convenience store</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sp>
        <p:nvSpPr>
          <p:cNvPr id="19" name="テキスト ボックス 18">
            <a:extLst>
              <a:ext uri="{FF2B5EF4-FFF2-40B4-BE49-F238E27FC236}">
                <a16:creationId xmlns:a16="http://schemas.microsoft.com/office/drawing/2014/main" id="{F14D7AC1-71D0-4636-B71A-47A87224D4E1}"/>
              </a:ext>
            </a:extLst>
          </p:cNvPr>
          <p:cNvSpPr txBox="1"/>
          <p:nvPr/>
        </p:nvSpPr>
        <p:spPr>
          <a:xfrm>
            <a:off x="2051604" y="3537145"/>
            <a:ext cx="900439" cy="400110"/>
          </a:xfrm>
          <a:prstGeom prst="rect">
            <a:avLst/>
          </a:prstGeom>
          <a:noFill/>
        </p:spPr>
        <p:txBody>
          <a:bodyPr wrap="none" rtlCol="0">
            <a:spAutoFit/>
          </a:bodyPr>
          <a:lstStyle/>
          <a:p>
            <a:pPr algn="ctr"/>
            <a:r>
              <a:rPr kumimoji="1" lang="en-US" altLang="ja-JP" sz="2000" dirty="0">
                <a:solidFill>
                  <a:srgbClr val="FFFF00"/>
                </a:solidFill>
                <a:latin typeface="Calibri" panose="020F0502020204030204" pitchFamily="34" charset="0"/>
                <a:ea typeface="Adobe Fan Heiti Std B" panose="020B0700000000000000" pitchFamily="34" charset="-128"/>
              </a:rPr>
              <a:t>Library</a:t>
            </a:r>
            <a:endParaRPr kumimoji="1" lang="ja-JP" altLang="en-US" sz="2000" dirty="0">
              <a:solidFill>
                <a:srgbClr val="FFFF00"/>
              </a:solidFill>
              <a:latin typeface="Calibri" panose="020F0502020204030204" pitchFamily="34" charset="0"/>
              <a:ea typeface="Adobe Fan Heiti Std B" panose="020B0700000000000000" pitchFamily="34" charset="-128"/>
            </a:endParaRPr>
          </a:p>
        </p:txBody>
      </p:sp>
    </p:spTree>
    <p:extLst>
      <p:ext uri="{BB962C8B-B14F-4D97-AF65-F5344CB8AC3E}">
        <p14:creationId xmlns:p14="http://schemas.microsoft.com/office/powerpoint/2010/main" val="1498540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754</TotalTime>
  <Words>1161</Words>
  <Application>Microsoft Office PowerPoint</Application>
  <PresentationFormat>ユーザー設定</PresentationFormat>
  <Paragraphs>209</Paragraphs>
  <Slides>13</Slides>
  <Notes>13</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19" baseType="lpstr">
      <vt:lpstr>Arial</vt:lpstr>
      <vt:lpstr>Calibri</vt:lpstr>
      <vt:lpstr>Courier New</vt:lpstr>
      <vt:lpstr>Times New Roman</vt:lpstr>
      <vt:lpstr>Office Theme</vt:lpstr>
      <vt:lpstr>Document</vt:lpstr>
      <vt:lpstr>Measurement of Radio Noise and Interference over 920 MHz band  in Japan</vt:lpstr>
      <vt:lpstr>Abstract</vt:lpstr>
      <vt:lpstr>Spectrum measurement over  920 MHz band in Japan</vt:lpstr>
      <vt:lpstr>Measurement system</vt:lpstr>
      <vt:lpstr>Measurement location (1) Underground railway station</vt:lpstr>
      <vt:lpstr>Measurement result at underground station</vt:lpstr>
      <vt:lpstr>Measurement location (2) Railway station (open space)</vt:lpstr>
      <vt:lpstr>Measurement result at station (open space)</vt:lpstr>
      <vt:lpstr>Measurement location (3) University in a suburban area</vt:lpstr>
      <vt:lpstr>Measurement result at university</vt:lpstr>
      <vt:lpstr>Measurement location (4) Exhibition of wireless technologies</vt:lpstr>
      <vt:lpstr>Measurement result at exhibition center</vt:lpstr>
      <vt:lpstr>Summary</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of Radio Noise and Interference over 920 MHz band in Japan</dc:title>
  <dc:creator>Kazuto Yano</dc:creator>
  <cp:lastModifiedBy>矢野 一人</cp:lastModifiedBy>
  <cp:revision>342</cp:revision>
  <cp:lastPrinted>2014-11-08T20:15:38Z</cp:lastPrinted>
  <dcterms:created xsi:type="dcterms:W3CDTF">2014-10-30T17:06:39Z</dcterms:created>
  <dcterms:modified xsi:type="dcterms:W3CDTF">2019-07-15T06:28:14Z</dcterms:modified>
</cp:coreProperties>
</file>